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4"/>
  </p:notesMasterIdLst>
  <p:sldIdLst>
    <p:sldId id="256" r:id="rId2"/>
    <p:sldId id="257" r:id="rId3"/>
    <p:sldId id="258" r:id="rId4"/>
    <p:sldId id="259" r:id="rId5"/>
    <p:sldId id="268" r:id="rId6"/>
    <p:sldId id="261" r:id="rId7"/>
    <p:sldId id="264" r:id="rId8"/>
    <p:sldId id="260" r:id="rId9"/>
    <p:sldId id="266" r:id="rId10"/>
    <p:sldId id="267" r:id="rId11"/>
    <p:sldId id="269" r:id="rId12"/>
    <p:sldId id="270" r:id="rId13"/>
    <p:sldId id="272" r:id="rId14"/>
    <p:sldId id="273"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74" r:id="rId28"/>
    <p:sldId id="276" r:id="rId29"/>
    <p:sldId id="275" r:id="rId30"/>
    <p:sldId id="289" r:id="rId31"/>
    <p:sldId id="292" r:id="rId32"/>
    <p:sldId id="293" r:id="rId33"/>
    <p:sldId id="291" r:id="rId34"/>
    <p:sldId id="290" r:id="rId35"/>
    <p:sldId id="294" r:id="rId36"/>
    <p:sldId id="295" r:id="rId37"/>
    <p:sldId id="296" r:id="rId38"/>
    <p:sldId id="297" r:id="rId39"/>
    <p:sldId id="299" r:id="rId40"/>
    <p:sldId id="298"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271"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 id="429" r:id="rId169"/>
    <p:sldId id="430" r:id="rId170"/>
    <p:sldId id="431" r:id="rId171"/>
    <p:sldId id="432"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4" d="100"/>
          <a:sy n="114" d="100"/>
        </p:scale>
        <p:origin x="5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9B4D8E-13E2-40DB-A4CD-66E45258940F}" type="datetimeFigureOut">
              <a:rPr lang="en-US" smtClean="0"/>
              <a:t>9/26/23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22D9E-4D43-4711-8331-C767B053273D}" type="slidenum">
              <a:rPr lang="en-US" smtClean="0"/>
              <a:t>‹#›</a:t>
            </a:fld>
            <a:endParaRPr lang="en-US"/>
          </a:p>
        </p:txBody>
      </p:sp>
    </p:spTree>
    <p:extLst>
      <p:ext uri="{BB962C8B-B14F-4D97-AF65-F5344CB8AC3E}">
        <p14:creationId xmlns:p14="http://schemas.microsoft.com/office/powerpoint/2010/main" val="257788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93BCAE5-4673-492B-84D5-F3837AC62C04}" type="slidenum">
              <a:rPr lang="en-US" altLang="en-US" sz="1200"/>
              <a:pPr/>
              <a:t>41</a:t>
            </a:fld>
            <a:endParaRPr lang="en-US" altLang="en-US" sz="1200"/>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1449000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346657E-6AF0-4508-A70A-D291D33C56A3}" type="slidenum">
              <a:rPr lang="en-US" altLang="en-US" sz="1200"/>
              <a:pPr/>
              <a:t>61</a:t>
            </a:fld>
            <a:endParaRPr lang="en-US" altLang="en-US" sz="120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Note the transformation of the state space into one that involves a potential solution at each state. This will result in something different than if we</a:t>
            </a:r>
          </a:p>
          <a:p>
            <a:r>
              <a:rPr lang="en-US" altLang="en-US"/>
              <a:t>define the state space as incomplete tours!</a:t>
            </a:r>
          </a:p>
        </p:txBody>
      </p:sp>
    </p:spTree>
    <p:extLst>
      <p:ext uri="{BB962C8B-B14F-4D97-AF65-F5344CB8AC3E}">
        <p14:creationId xmlns:p14="http://schemas.microsoft.com/office/powerpoint/2010/main" val="2772626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DFD0254-4E91-4743-8C8B-FEBA865F1820}" type="slidenum">
              <a:rPr lang="en-US" altLang="en-US" sz="1200"/>
              <a:pPr/>
              <a:t>62</a:t>
            </a:fld>
            <a:endParaRPr lang="en-US" altLang="en-US" sz="120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Lots of loops</a:t>
            </a:r>
          </a:p>
          <a:p>
            <a:endParaRPr lang="en-US" altLang="en-US"/>
          </a:p>
          <a:p>
            <a:r>
              <a:rPr lang="en-US" altLang="en-US"/>
              <a:t>Each tour has many representations (toy problem)!</a:t>
            </a:r>
          </a:p>
          <a:p>
            <a:endParaRPr lang="en-US" altLang="en-US"/>
          </a:p>
          <a:p>
            <a:endParaRPr lang="en-US" altLang="en-US"/>
          </a:p>
        </p:txBody>
      </p:sp>
    </p:spTree>
    <p:extLst>
      <p:ext uri="{BB962C8B-B14F-4D97-AF65-F5344CB8AC3E}">
        <p14:creationId xmlns:p14="http://schemas.microsoft.com/office/powerpoint/2010/main" val="113577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2F48922-D6CA-45E1-8E8F-E6517D250E81}" type="slidenum">
              <a:rPr lang="en-US" altLang="en-US" sz="1200"/>
              <a:pPr/>
              <a:t>63</a:t>
            </a:fld>
            <a:endParaRPr lang="en-US" altLang="en-US" sz="120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Go through examples:</a:t>
            </a:r>
          </a:p>
          <a:p>
            <a:r>
              <a:rPr lang="en-US" altLang="en-US"/>
              <a:t>   function optimization - choice of points fixes valley problem.</a:t>
            </a:r>
          </a:p>
          <a:p>
            <a:r>
              <a:rPr lang="en-US" altLang="en-US"/>
              <a:t>   Multidimensional problems</a:t>
            </a:r>
          </a:p>
          <a:p>
            <a:r>
              <a:rPr lang="en-US" altLang="en-US"/>
              <a:t>  </a:t>
            </a:r>
          </a:p>
          <a:p>
            <a:r>
              <a:rPr lang="en-US" altLang="en-US"/>
              <a:t>  TSP - new order of states. Example will find best right awat.</a:t>
            </a:r>
          </a:p>
          <a:p>
            <a:endParaRPr lang="en-US" altLang="en-US"/>
          </a:p>
          <a:p>
            <a:r>
              <a:rPr lang="en-US" altLang="en-US"/>
              <a:t>  </a:t>
            </a:r>
          </a:p>
        </p:txBody>
      </p:sp>
    </p:spTree>
    <p:extLst>
      <p:ext uri="{BB962C8B-B14F-4D97-AF65-F5344CB8AC3E}">
        <p14:creationId xmlns:p14="http://schemas.microsoft.com/office/powerpoint/2010/main" val="805143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B77E202-A654-407D-9738-E994C9A586C9}" type="slidenum">
              <a:rPr lang="en-US" altLang="en-US" sz="1200"/>
              <a:pPr/>
              <a:t>64</a:t>
            </a:fld>
            <a:endParaRPr lang="en-US" altLang="en-US" sz="1200"/>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Example of ridge is clear in the water jug problem.</a:t>
            </a:r>
          </a:p>
          <a:p>
            <a:endParaRPr lang="en-US" altLang="en-US"/>
          </a:p>
          <a:p>
            <a:r>
              <a:rPr lang="en-US" altLang="en-US"/>
              <a:t>Need to define a heuristic for the water jug problem that takes this in to account.</a:t>
            </a:r>
          </a:p>
          <a:p>
            <a:endParaRPr lang="en-US" altLang="en-US"/>
          </a:p>
          <a:p>
            <a:endParaRPr lang="en-US" altLang="en-US"/>
          </a:p>
        </p:txBody>
      </p:sp>
    </p:spTree>
    <p:extLst>
      <p:ext uri="{BB962C8B-B14F-4D97-AF65-F5344CB8AC3E}">
        <p14:creationId xmlns:p14="http://schemas.microsoft.com/office/powerpoint/2010/main" val="3371462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B924E6A-8B9E-4F4D-8F1B-00CEC11A35CD}" type="slidenum">
              <a:rPr lang="en-US" altLang="en-US" sz="1200"/>
              <a:pPr/>
              <a:t>65</a:t>
            </a:fld>
            <a:endParaRPr lang="en-US" altLang="en-US" sz="120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The point is that the hill climbing is with respect to the heuristic function, which may not be directly related to the immediate value of a single state.</a:t>
            </a:r>
          </a:p>
          <a:p>
            <a:endParaRPr lang="en-US" altLang="en-US"/>
          </a:p>
          <a:p>
            <a:r>
              <a:rPr lang="en-US" altLang="en-US"/>
              <a:t>Example: TSP - could have a heuristic that looks at the path 4 cities ahead. </a:t>
            </a:r>
          </a:p>
          <a:p>
            <a:endParaRPr lang="en-US" altLang="en-US"/>
          </a:p>
          <a:p>
            <a:r>
              <a:rPr lang="en-US" altLang="en-US"/>
              <a:t>Example: Could devise a heuristic that looks for ridges in the simple evaluation space and adds a “ridge factor”. </a:t>
            </a:r>
          </a:p>
          <a:p>
            <a:endParaRPr lang="en-US" altLang="en-US"/>
          </a:p>
          <a:p>
            <a:r>
              <a:rPr lang="en-US" altLang="en-US"/>
              <a:t>Example: Can use constraints to modify the heuristic function - penalties for points that are not feasible.</a:t>
            </a:r>
          </a:p>
          <a:p>
            <a:endParaRPr lang="en-US" altLang="en-US"/>
          </a:p>
          <a:p>
            <a:r>
              <a:rPr lang="en-US" altLang="en-US"/>
              <a:t>Can transform the optimization function to one with better characteristics (perhaps fewer local optimum), although at a cost. The search is basically a bunch of calls to the heuristic function, so the cost of this function is critical.</a:t>
            </a:r>
          </a:p>
        </p:txBody>
      </p:sp>
    </p:spTree>
    <p:extLst>
      <p:ext uri="{BB962C8B-B14F-4D97-AF65-F5344CB8AC3E}">
        <p14:creationId xmlns:p14="http://schemas.microsoft.com/office/powerpoint/2010/main" val="2503941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A09D383-9B53-40A2-978B-0F9A1720ABAE}" type="slidenum">
              <a:rPr lang="en-US" altLang="en-US" sz="1200"/>
              <a:pPr/>
              <a:t>66</a:t>
            </a:fld>
            <a:endParaRPr lang="en-US" altLang="en-US" sz="120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4093460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1E6532F-2562-47E7-B0C8-0BE90E221A4A}" type="slidenum">
              <a:rPr lang="en-US" altLang="en-US" sz="1200"/>
              <a:pPr/>
              <a:t>67</a:t>
            </a:fld>
            <a:endParaRPr lang="en-US" altLang="en-US" sz="120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Space requirements are a problem...</a:t>
            </a:r>
          </a:p>
          <a:p>
            <a:endParaRPr lang="en-US" altLang="en-US"/>
          </a:p>
          <a:p>
            <a:r>
              <a:rPr lang="en-US" altLang="en-US"/>
              <a:t>Modified version called “beam search” keeps on the N most promising states around.</a:t>
            </a:r>
          </a:p>
          <a:p>
            <a:endParaRPr lang="en-US" altLang="en-US"/>
          </a:p>
          <a:p>
            <a:endParaRPr lang="en-US" altLang="en-US"/>
          </a:p>
        </p:txBody>
      </p:sp>
    </p:spTree>
    <p:extLst>
      <p:ext uri="{BB962C8B-B14F-4D97-AF65-F5344CB8AC3E}">
        <p14:creationId xmlns:p14="http://schemas.microsoft.com/office/powerpoint/2010/main" val="3722154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050577A-2FC2-47C4-AA2A-27B9C2681CDE}" type="slidenum">
              <a:rPr lang="en-US" altLang="en-US" sz="1200"/>
              <a:pPr/>
              <a:t>68</a:t>
            </a:fld>
            <a:endParaRPr lang="en-US" altLang="en-US" sz="1200"/>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Proability of jumping to a state of higher energy is given by exponential function p = exp(-deltaE/t).</a:t>
            </a:r>
          </a:p>
        </p:txBody>
      </p:sp>
    </p:spTree>
    <p:extLst>
      <p:ext uri="{BB962C8B-B14F-4D97-AF65-F5344CB8AC3E}">
        <p14:creationId xmlns:p14="http://schemas.microsoft.com/office/powerpoint/2010/main" val="3135324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5855BF2-4023-49D9-B9CB-253DD68D0753}" type="slidenum">
              <a:rPr lang="en-US" altLang="en-US" sz="1200"/>
              <a:pPr/>
              <a:t>69</a:t>
            </a:fld>
            <a:endParaRPr lang="en-US" altLang="en-US" sz="1200"/>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Algorithm:</a:t>
            </a:r>
          </a:p>
          <a:p>
            <a:r>
              <a:rPr lang="en-US" altLang="en-US"/>
              <a:t>   use next operator to generate a new state.</a:t>
            </a:r>
          </a:p>
          <a:p>
            <a:r>
              <a:rPr lang="en-US" altLang="en-US"/>
              <a:t>   Evaluate the state (heuristic function)</a:t>
            </a:r>
          </a:p>
          <a:p>
            <a:r>
              <a:rPr lang="en-US" altLang="en-US"/>
              <a:t>   with probability p(t), move to the better state.</a:t>
            </a:r>
          </a:p>
          <a:p>
            <a:endParaRPr lang="en-US" altLang="en-US"/>
          </a:p>
          <a:p>
            <a:r>
              <a:rPr lang="en-US" altLang="en-US"/>
              <a:t>P(t) is roughly exponentially decreasing with respect to time (number of steps).</a:t>
            </a:r>
          </a:p>
        </p:txBody>
      </p:sp>
    </p:spTree>
    <p:extLst>
      <p:ext uri="{BB962C8B-B14F-4D97-AF65-F5344CB8AC3E}">
        <p14:creationId xmlns:p14="http://schemas.microsoft.com/office/powerpoint/2010/main" val="2805797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AE37BF6-25CE-4BA9-9500-BF02280AB261}" type="slidenum">
              <a:rPr lang="en-US" altLang="en-US" sz="1200"/>
              <a:pPr/>
              <a:t>70</a:t>
            </a:fld>
            <a:endParaRPr lang="en-US" altLang="en-US" sz="120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Marble analogy - increased temperature means we are shaking the curve around so that it can bound out of troughs. As temperature decreases - bounces are not so high, so we get trapped by the largest peaks...</a:t>
            </a:r>
          </a:p>
        </p:txBody>
      </p:sp>
    </p:spTree>
    <p:extLst>
      <p:ext uri="{BB962C8B-B14F-4D97-AF65-F5344CB8AC3E}">
        <p14:creationId xmlns:p14="http://schemas.microsoft.com/office/powerpoint/2010/main" val="2163232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F343803-6406-4D68-999E-28242AF0A86E}" type="slidenum">
              <a:rPr lang="en-US" altLang="en-US" sz="1200"/>
              <a:pPr/>
              <a:t>42</a:t>
            </a:fld>
            <a:endParaRPr lang="en-US" altLang="en-US" sz="1200"/>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2368844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59A4241-090B-4562-BAB0-B0E32F7B49A7}" type="slidenum">
              <a:rPr lang="en-US" altLang="en-US" sz="1200"/>
              <a:pPr/>
              <a:t>71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1372789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1ADD843-C899-4267-9777-16BF87C4F71D}" type="slidenum">
              <a:rPr lang="en-US" altLang="en-US" sz="1200"/>
              <a:pPr/>
              <a:t>72</a:t>
            </a:fld>
            <a:endParaRPr lang="en-US" altLang="en-US" sz="1200"/>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Some notes about g and h’</a:t>
            </a:r>
          </a:p>
          <a:p>
            <a:endParaRPr lang="en-US" altLang="en-US"/>
          </a:p>
          <a:p>
            <a:r>
              <a:rPr lang="en-US" altLang="en-US"/>
              <a:t>If g is 0, this is just a greedy algorithm - it always picks what looks like the most promising path to the goal.</a:t>
            </a:r>
          </a:p>
          <a:p>
            <a:endParaRPr lang="en-US" altLang="en-US"/>
          </a:p>
          <a:p>
            <a:r>
              <a:rPr lang="en-US" altLang="en-US"/>
              <a:t>If h’ is 0 and g is always 1, the search will be a breadth first search, since the cost of each path will be the length of the path.</a:t>
            </a:r>
          </a:p>
        </p:txBody>
      </p:sp>
    </p:spTree>
    <p:extLst>
      <p:ext uri="{BB962C8B-B14F-4D97-AF65-F5344CB8AC3E}">
        <p14:creationId xmlns:p14="http://schemas.microsoft.com/office/powerpoint/2010/main" val="1680564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BB23C60-79C4-4278-8867-8F5E14B082D5}" type="slidenum">
              <a:rPr lang="en-US" altLang="en-US" sz="1200"/>
              <a:pPr/>
              <a:t>73</a:t>
            </a:fld>
            <a:endParaRPr lang="en-US" altLang="en-US" sz="1200"/>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The cost of a path is determined completely by the operators. Consider a TSP problem - we record the length of the intermeediate path.</a:t>
            </a:r>
          </a:p>
          <a:p>
            <a:r>
              <a:rPr lang="en-US" altLang="en-US"/>
              <a:t>Water jug problem - we record the number of steps, or perhaps the amount of water used so far.</a:t>
            </a:r>
          </a:p>
        </p:txBody>
      </p:sp>
    </p:spTree>
    <p:extLst>
      <p:ext uri="{BB962C8B-B14F-4D97-AF65-F5344CB8AC3E}">
        <p14:creationId xmlns:p14="http://schemas.microsoft.com/office/powerpoint/2010/main" val="3231684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5FDDEBB-914D-417F-A00C-7B1F906B92D9}" type="slidenum">
              <a:rPr lang="en-US" altLang="en-US" sz="1200"/>
              <a:pPr/>
              <a:t>74</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4226991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2929AFB-9EDF-4769-AA80-388EBC4A5747}" type="slidenum">
              <a:rPr lang="en-US" altLang="en-US" sz="1200"/>
              <a:pPr/>
              <a:t>75</a:t>
            </a:fld>
            <a:endParaRPr lang="en-US" altLang="en-US" sz="120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IMPORTANT: A* keeps a list of nodes (it keeps 2 lists), so that the size complexity is often the limiting factor.</a:t>
            </a:r>
          </a:p>
        </p:txBody>
      </p:sp>
    </p:spTree>
    <p:extLst>
      <p:ext uri="{BB962C8B-B14F-4D97-AF65-F5344CB8AC3E}">
        <p14:creationId xmlns:p14="http://schemas.microsoft.com/office/powerpoint/2010/main" val="3713028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18B2EFD-9FC0-4EA7-9255-52BF58AB0C58}" type="slidenum">
              <a:rPr lang="en-US" altLang="en-US" sz="1200"/>
              <a:pPr/>
              <a:t>76</a:t>
            </a:fld>
            <a:endParaRPr lang="en-US" altLang="en-US" sz="120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3634053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D29EDD4-4195-4140-BFCA-381F0E8D6C9E}" type="slidenum">
              <a:rPr lang="en-US" altLang="en-US" sz="1200"/>
              <a:pPr/>
              <a:t>79</a:t>
            </a:fld>
            <a:endParaRPr lang="en-US" altLang="en-US" sz="120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3202468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92E59D8-BFDC-4F41-AE56-3C8E4F6DF1C0}" type="slidenum">
              <a:rPr lang="en-US" altLang="en-US" sz="1200"/>
              <a:pPr/>
              <a:t>84</a:t>
            </a:fld>
            <a:endParaRPr lang="en-US" altLang="en-US" sz="120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Path cost function g is the number of moves so far.</a:t>
            </a:r>
          </a:p>
          <a:p>
            <a:r>
              <a:rPr lang="en-US" altLang="en-US"/>
              <a:t>Heuristic could be:</a:t>
            </a:r>
          </a:p>
          <a:p>
            <a:r>
              <a:rPr lang="en-US" altLang="en-US"/>
              <a:t>   - number of tiles in incorrect position (certainly an underestimate of # moves).</a:t>
            </a:r>
          </a:p>
          <a:p>
            <a:r>
              <a:rPr lang="en-US" altLang="en-US"/>
              <a:t>   - sum of distances of tiles from the right position</a:t>
            </a:r>
          </a:p>
          <a:p>
            <a:r>
              <a:rPr lang="en-US" altLang="en-US"/>
              <a:t>Go through an example, deriving the tree for the A* algorithm and this problem.</a:t>
            </a:r>
          </a:p>
          <a:p>
            <a:endParaRPr lang="en-US" altLang="en-US"/>
          </a:p>
        </p:txBody>
      </p:sp>
    </p:spTree>
    <p:extLst>
      <p:ext uri="{BB962C8B-B14F-4D97-AF65-F5344CB8AC3E}">
        <p14:creationId xmlns:p14="http://schemas.microsoft.com/office/powerpoint/2010/main" val="3977537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66CC172-0E3E-FD4D-BE9C-BD6FED5BDF2C}" type="slidenum">
              <a:rPr lang="en-US"/>
              <a:pPr>
                <a:defRPr/>
              </a:pPr>
              <a:t>86</a:t>
            </a:fld>
            <a:endParaRPr lang="en-US"/>
          </a:p>
        </p:txBody>
      </p:sp>
      <p:sp>
        <p:nvSpPr>
          <p:cNvPr id="217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17091" name="Rectangle 3"/>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3927014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D326B905-82CE-604E-A574-492DAE10DAA0}" type="slidenum">
              <a:rPr lang="en-US" smtClean="0"/>
              <a:pPr>
                <a:defRPr/>
              </a:pPr>
              <a:t>96</a:t>
            </a:fld>
            <a:endParaRPr lang="en-US"/>
          </a:p>
        </p:txBody>
      </p:sp>
    </p:spTree>
    <p:extLst>
      <p:ext uri="{BB962C8B-B14F-4D97-AF65-F5344CB8AC3E}">
        <p14:creationId xmlns:p14="http://schemas.microsoft.com/office/powerpoint/2010/main" val="2811998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AD1BBEF-A4AC-4803-9371-A8F6C07D2B4C}" type="slidenum">
              <a:rPr lang="en-US" altLang="en-US" sz="1200"/>
              <a:pPr/>
              <a:t>53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Generating a solution may mean moving in the state space, or perhaps constructing a path through the state space. The path may end at a goal state, in which case we are done.</a:t>
            </a:r>
          </a:p>
          <a:p>
            <a:endParaRPr lang="en-US" altLang="en-US"/>
          </a:p>
          <a:p>
            <a:r>
              <a:rPr lang="en-US" altLang="en-US"/>
              <a:t>If a </a:t>
            </a:r>
            <a:r>
              <a:rPr lang="en-US" altLang="en-US" i="1"/>
              <a:t>systematic</a:t>
            </a:r>
            <a:r>
              <a:rPr lang="en-US" altLang="en-US"/>
              <a:t> mechanism for generation is used the algorithm can always find the best solution. </a:t>
            </a:r>
          </a:p>
          <a:p>
            <a:endParaRPr lang="en-US" altLang="en-US"/>
          </a:p>
          <a:p>
            <a:r>
              <a:rPr lang="en-US" altLang="en-US"/>
              <a:t>Random generation may work in some domains.</a:t>
            </a:r>
          </a:p>
          <a:p>
            <a:endParaRPr lang="en-US" altLang="en-US"/>
          </a:p>
          <a:p>
            <a:r>
              <a:rPr lang="en-US" altLang="en-US"/>
              <a:t>Depth first search since complete solutions are generated before they can be tested.</a:t>
            </a:r>
          </a:p>
        </p:txBody>
      </p:sp>
    </p:spTree>
    <p:extLst>
      <p:ext uri="{BB962C8B-B14F-4D97-AF65-F5344CB8AC3E}">
        <p14:creationId xmlns:p14="http://schemas.microsoft.com/office/powerpoint/2010/main" val="528837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5ACD0844-9E0C-3E0E-010A-DF1E46AD0E75}"/>
              </a:ext>
            </a:extLst>
          </p:cNvPr>
          <p:cNvSpPr>
            <a:spLocks noGrp="1" noRot="1" noChangeAspect="1" noTextEdit="1"/>
          </p:cNvSpPr>
          <p:nvPr>
            <p:ph type="sldImg"/>
          </p:nvPr>
        </p:nvSpPr>
        <p:spPr>
          <a:ln/>
        </p:spPr>
      </p:sp>
      <p:sp>
        <p:nvSpPr>
          <p:cNvPr id="69635" name="Notes Placeholder 2">
            <a:extLst>
              <a:ext uri="{FF2B5EF4-FFF2-40B4-BE49-F238E27FC236}">
                <a16:creationId xmlns:a16="http://schemas.microsoft.com/office/drawing/2014/main" id="{5CBC653B-74CE-2D02-9640-F54F2469D05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9636" name="Slide Number Placeholder 3">
            <a:extLst>
              <a:ext uri="{FF2B5EF4-FFF2-40B4-BE49-F238E27FC236}">
                <a16:creationId xmlns:a16="http://schemas.microsoft.com/office/drawing/2014/main" id="{8E77F080-C78C-520A-4810-1B958546BD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81F275ED-CF22-7249-97BD-B851AF54DA74}" type="slidenum">
              <a:rPr lang="en-US" altLang="en-US" sz="1200"/>
              <a:pPr eaLnBrk="1" hangingPunct="1"/>
              <a:t>156</a:t>
            </a:fld>
            <a:endParaRPr lang="en-US"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1952D8F9-445F-BDC3-089B-10A2732CBABD}"/>
              </a:ext>
            </a:extLst>
          </p:cNvPr>
          <p:cNvSpPr>
            <a:spLocks noGrp="1" noRot="1" noChangeAspect="1" noTextEdit="1"/>
          </p:cNvSpPr>
          <p:nvPr>
            <p:ph type="sldImg"/>
          </p:nvPr>
        </p:nvSpPr>
        <p:spPr>
          <a:ln/>
        </p:spPr>
      </p:sp>
      <p:sp>
        <p:nvSpPr>
          <p:cNvPr id="70659" name="Notes Placeholder 2">
            <a:extLst>
              <a:ext uri="{FF2B5EF4-FFF2-40B4-BE49-F238E27FC236}">
                <a16:creationId xmlns:a16="http://schemas.microsoft.com/office/drawing/2014/main" id="{CCECA659-E118-39E7-76C4-135A3C4B3AD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0660" name="Slide Number Placeholder 3">
            <a:extLst>
              <a:ext uri="{FF2B5EF4-FFF2-40B4-BE49-F238E27FC236}">
                <a16:creationId xmlns:a16="http://schemas.microsoft.com/office/drawing/2014/main" id="{2F39197F-8913-59D4-5F73-996323B274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3055D39A-1511-2046-849D-388A9C21C12C}" type="slidenum">
              <a:rPr lang="en-US" altLang="en-US" sz="1200"/>
              <a:pPr eaLnBrk="1" hangingPunct="1"/>
              <a:t>157</a:t>
            </a:fld>
            <a:endParaRPr lang="en-US"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006045DA-06D1-92E4-959F-9FE7549E6683}"/>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88A95638-5BE4-6C31-69F6-6948D1FA85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1684" name="Slide Number Placeholder 3">
            <a:extLst>
              <a:ext uri="{FF2B5EF4-FFF2-40B4-BE49-F238E27FC236}">
                <a16:creationId xmlns:a16="http://schemas.microsoft.com/office/drawing/2014/main" id="{5740887E-AD27-0B3E-F945-63C6097659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BA9A6A94-718F-5B44-ACEF-03C548034E30}" type="slidenum">
              <a:rPr lang="en-US" altLang="en-US" sz="1200"/>
              <a:pPr eaLnBrk="1" hangingPunct="1"/>
              <a:t>158</a:t>
            </a:fld>
            <a:endParaRPr lang="en-US"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235A5500-7BE9-A424-71CA-37D840BE21C4}"/>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7B7E1129-34E8-64E8-7218-A5C999B020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2708" name="Slide Number Placeholder 3">
            <a:extLst>
              <a:ext uri="{FF2B5EF4-FFF2-40B4-BE49-F238E27FC236}">
                <a16:creationId xmlns:a16="http://schemas.microsoft.com/office/drawing/2014/main" id="{49C8CF4F-71C1-A56B-5A94-0F7FD8FB91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03396CFC-748C-3443-B70E-DA130A881836}" type="slidenum">
              <a:rPr lang="en-US" altLang="en-US" sz="1200"/>
              <a:pPr eaLnBrk="1" hangingPunct="1"/>
              <a:t>159</a:t>
            </a:fld>
            <a:endParaRPr lang="en-US"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A4B02701-53BE-4DDC-2B7D-C063ED84FBB2}"/>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29DDDDE6-D890-9FBC-941F-28854300BA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3732" name="Slide Number Placeholder 3">
            <a:extLst>
              <a:ext uri="{FF2B5EF4-FFF2-40B4-BE49-F238E27FC236}">
                <a16:creationId xmlns:a16="http://schemas.microsoft.com/office/drawing/2014/main" id="{1C5BE27C-A322-2CA2-6EBA-C72D5D2DED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B3138FB2-B528-2346-AA36-E606A4F262B8}" type="slidenum">
              <a:rPr lang="en-US" altLang="en-US" sz="1200"/>
              <a:pPr eaLnBrk="1" hangingPunct="1"/>
              <a:t>160</a:t>
            </a:fld>
            <a:endParaRPr lang="en-US"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B55DEEDA-9777-DAA8-433D-7BCA4B793DCA}"/>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09AEA47D-AD99-EC79-CA63-64573848FC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4756" name="Slide Number Placeholder 3">
            <a:extLst>
              <a:ext uri="{FF2B5EF4-FFF2-40B4-BE49-F238E27FC236}">
                <a16:creationId xmlns:a16="http://schemas.microsoft.com/office/drawing/2014/main" id="{861045A2-A08F-91A4-99C0-7EC73411B1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0BE050D8-77D5-6A4D-BA23-5962820E30A1}" type="slidenum">
              <a:rPr lang="en-US" altLang="en-US" sz="1200"/>
              <a:pPr eaLnBrk="1" hangingPunct="1"/>
              <a:t>161</a:t>
            </a:fld>
            <a:endParaRPr lang="en-US"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D655759B-3E99-B836-EA88-B05CB06EE896}"/>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0F12CAFD-59AA-78B9-AADD-DD621DA725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5780" name="Slide Number Placeholder 3">
            <a:extLst>
              <a:ext uri="{FF2B5EF4-FFF2-40B4-BE49-F238E27FC236}">
                <a16:creationId xmlns:a16="http://schemas.microsoft.com/office/drawing/2014/main" id="{067A5FC6-D072-DA50-D382-967719882C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995EA839-82FC-9E4F-91DB-C1A2EBB1AC06}" type="slidenum">
              <a:rPr lang="en-US" altLang="en-US" sz="1200"/>
              <a:pPr eaLnBrk="1" hangingPunct="1"/>
              <a:t>162</a:t>
            </a:fld>
            <a:endParaRPr lang="en-US"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BD56992A-8BF3-8BC9-1BEB-8D8282282DAE}"/>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26F5375A-C6DF-B25E-38CA-FA8F34BEAF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6804" name="Slide Number Placeholder 3">
            <a:extLst>
              <a:ext uri="{FF2B5EF4-FFF2-40B4-BE49-F238E27FC236}">
                <a16:creationId xmlns:a16="http://schemas.microsoft.com/office/drawing/2014/main" id="{E2BB4E0A-2C23-A942-ECCB-174616BD405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5D5BCE37-FD83-0249-BA63-7E50B079602E}" type="slidenum">
              <a:rPr lang="en-US" altLang="en-US" sz="1200"/>
              <a:pPr eaLnBrk="1" hangingPunct="1"/>
              <a:t>164</a:t>
            </a:fld>
            <a:endParaRPr lang="en-US"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748F0970-A48E-C822-8FF6-4D3144C9079F}"/>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D04E4D2D-DFAA-A13E-1C13-5D745E0E02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7828" name="Slide Number Placeholder 3">
            <a:extLst>
              <a:ext uri="{FF2B5EF4-FFF2-40B4-BE49-F238E27FC236}">
                <a16:creationId xmlns:a16="http://schemas.microsoft.com/office/drawing/2014/main" id="{133673A9-128F-A884-EFD6-B965DBE3B8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C6BA5B61-4C5F-254A-A849-14ADC808C6A2}" type="slidenum">
              <a:rPr lang="en-US" altLang="en-US" sz="1200"/>
              <a:pPr eaLnBrk="1" hangingPunct="1"/>
              <a:t>165</a:t>
            </a:fld>
            <a:endParaRPr lang="en-US"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9352C873-859B-BD6D-C9A6-9B46B0650FBE}"/>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7205DA92-E92E-196F-7B87-A2999B8644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8852" name="Slide Number Placeholder 3">
            <a:extLst>
              <a:ext uri="{FF2B5EF4-FFF2-40B4-BE49-F238E27FC236}">
                <a16:creationId xmlns:a16="http://schemas.microsoft.com/office/drawing/2014/main" id="{7FA6130A-68F6-E457-E028-C9F0F33C2A5C}"/>
              </a:ext>
            </a:extLst>
          </p:cNvPr>
          <p:cNvSpPr txBox="1">
            <a:spLocks noGrp="1"/>
          </p:cNvSpPr>
          <p:nvPr/>
        </p:nvSpPr>
        <p:spPr bwMode="auto">
          <a:xfrm>
            <a:off x="3878263" y="8926513"/>
            <a:ext cx="296703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r" eaLnBrk="1" hangingPunct="1"/>
            <a:fld id="{0FF9B492-F314-2C4F-A288-AA2864318756}" type="slidenum">
              <a:rPr lang="en-US" altLang="en-US" sz="1200"/>
              <a:pPr algn="r" eaLnBrk="1" hangingPunct="1"/>
              <a:t>166</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0249D5C-AD4B-43B9-8C3D-1434701F3A37}" type="slidenum">
              <a:rPr lang="en-US" altLang="en-US" sz="1200"/>
              <a:pPr/>
              <a:t>55</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ABCD = 18</a:t>
            </a:r>
          </a:p>
          <a:p>
            <a:r>
              <a:rPr lang="en-US" altLang="en-US"/>
              <a:t>  BACD = 13 - take it</a:t>
            </a:r>
          </a:p>
          <a:p>
            <a:r>
              <a:rPr lang="en-US" altLang="en-US"/>
              <a:t>  ABCD = 18 - nope</a:t>
            </a:r>
          </a:p>
          <a:p>
            <a:r>
              <a:rPr lang="en-US" altLang="en-US"/>
              <a:t>  BCAD - 11 - take it (is the optimum)</a:t>
            </a:r>
          </a:p>
          <a:p>
            <a:r>
              <a:rPr lang="en-US" altLang="en-US"/>
              <a:t>     CBAD - 18</a:t>
            </a:r>
          </a:p>
          <a:p>
            <a:r>
              <a:rPr lang="en-US" altLang="en-US"/>
              <a:t>     BACD - 13</a:t>
            </a:r>
          </a:p>
          <a:p>
            <a:r>
              <a:rPr lang="en-US" altLang="en-US"/>
              <a:t>     BCDA - 18</a:t>
            </a:r>
          </a:p>
          <a:p>
            <a:r>
              <a:rPr lang="en-US" altLang="en-US"/>
              <a:t>     DCAB - 13 nope</a:t>
            </a:r>
          </a:p>
        </p:txBody>
      </p:sp>
    </p:spTree>
    <p:extLst>
      <p:ext uri="{BB962C8B-B14F-4D97-AF65-F5344CB8AC3E}">
        <p14:creationId xmlns:p14="http://schemas.microsoft.com/office/powerpoint/2010/main" val="2650374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46B93476-0E73-946E-EFDC-066D0D77E9AF}"/>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5424B560-FA41-B36D-D736-61E930E414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9876" name="Slide Number Placeholder 3">
            <a:extLst>
              <a:ext uri="{FF2B5EF4-FFF2-40B4-BE49-F238E27FC236}">
                <a16:creationId xmlns:a16="http://schemas.microsoft.com/office/drawing/2014/main" id="{E29615D1-DA03-1F88-B46C-2FB6FA03E17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01E7C7B6-D4EA-2A47-A5A1-C64A7FC83501}" type="slidenum">
              <a:rPr lang="en-US" altLang="en-US" sz="1200"/>
              <a:pPr eaLnBrk="1" hangingPunct="1"/>
              <a:t>167</a:t>
            </a:fld>
            <a:endParaRPr lang="en-US"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DA916075-FCA7-D13C-AEBF-2201CEEDEF4C}"/>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287BDFC5-96E5-3771-DACB-5F75D9C85C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0900" name="Slide Number Placeholder 3">
            <a:extLst>
              <a:ext uri="{FF2B5EF4-FFF2-40B4-BE49-F238E27FC236}">
                <a16:creationId xmlns:a16="http://schemas.microsoft.com/office/drawing/2014/main" id="{88981985-FF5B-A44D-9796-F3E36481A8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38E7F8B6-38FE-C44B-9CAC-D11B2DB87688}" type="slidenum">
              <a:rPr lang="en-US" altLang="en-US" sz="1200"/>
              <a:pPr eaLnBrk="1" hangingPunct="1"/>
              <a:t>168</a:t>
            </a:fld>
            <a:endParaRPr lang="en-US" alt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91890FC5-0283-5645-AE5F-8EB3F5348544}"/>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461F77E7-6833-EBCF-F78E-81BF7CD706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1924" name="Slide Number Placeholder 3">
            <a:extLst>
              <a:ext uri="{FF2B5EF4-FFF2-40B4-BE49-F238E27FC236}">
                <a16:creationId xmlns:a16="http://schemas.microsoft.com/office/drawing/2014/main" id="{43D3481A-567A-8A33-33FA-8CD695AFAB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6F3B6575-0B24-504A-9F81-FE18368CC1DF}" type="slidenum">
              <a:rPr lang="en-US" altLang="en-US" sz="1200"/>
              <a:pPr eaLnBrk="1" hangingPunct="1"/>
              <a:t>169</a:t>
            </a:fld>
            <a:endParaRPr lang="en-US" alt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00FBB27F-AC1C-F899-DD8E-31803FC00627}"/>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39C33612-8C88-DE9C-B09D-FF99FBD594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2948" name="Slide Number Placeholder 3">
            <a:extLst>
              <a:ext uri="{FF2B5EF4-FFF2-40B4-BE49-F238E27FC236}">
                <a16:creationId xmlns:a16="http://schemas.microsoft.com/office/drawing/2014/main" id="{EEF3B74B-DEF3-1D2A-FFEF-9A88CD1C7AB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D73A379A-5CF9-A345-9ADA-0202A99B2994}" type="slidenum">
              <a:rPr lang="en-US" altLang="en-US" sz="1200"/>
              <a:pPr eaLnBrk="1" hangingPunct="1"/>
              <a:t>170</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60B0584A-E0C3-27CB-B566-D9CB1B489BE5}"/>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D005A3C5-6E32-81E6-E8A7-EA49C8CA4E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3972" name="Slide Number Placeholder 3">
            <a:extLst>
              <a:ext uri="{FF2B5EF4-FFF2-40B4-BE49-F238E27FC236}">
                <a16:creationId xmlns:a16="http://schemas.microsoft.com/office/drawing/2014/main" id="{5722FF16-812F-4FF8-4F01-B0F63031F5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FCF7AE9B-96B0-0746-9AE3-29039DFDCED7}" type="slidenum">
              <a:rPr lang="en-US" altLang="en-US" sz="1200"/>
              <a:pPr eaLnBrk="1" hangingPunct="1"/>
              <a:t>171</a:t>
            </a:fld>
            <a:endParaRPr lang="en-US"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B939C802-DA74-4242-7A56-AEC9336D87F3}"/>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FECCA0A5-3C01-2451-C0B0-A1ED013A64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4996" name="Slide Number Placeholder 3">
            <a:extLst>
              <a:ext uri="{FF2B5EF4-FFF2-40B4-BE49-F238E27FC236}">
                <a16:creationId xmlns:a16="http://schemas.microsoft.com/office/drawing/2014/main" id="{2CBFE830-00DB-DDFC-03C4-2641868F69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2D657C02-6A1B-6949-8966-83BC0C28354C}" type="slidenum">
              <a:rPr lang="en-US" altLang="en-US" sz="1200"/>
              <a:pPr eaLnBrk="1" hangingPunct="1"/>
              <a:t>172</a:t>
            </a:fld>
            <a:endParaRPr lang="en-US" alt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63CF3300-79E3-D98E-DFE4-CF94E1978DFE}"/>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6CA2E25A-354F-A4B5-28EE-562802E7FC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6020" name="Slide Number Placeholder 3">
            <a:extLst>
              <a:ext uri="{FF2B5EF4-FFF2-40B4-BE49-F238E27FC236}">
                <a16:creationId xmlns:a16="http://schemas.microsoft.com/office/drawing/2014/main" id="{9D681AC9-DF80-10B0-5EB6-C703C456A5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FFBAADF8-E671-7B4B-93FF-5E1411382DE2}" type="slidenum">
              <a:rPr lang="en-US" altLang="en-US" sz="1200"/>
              <a:pPr eaLnBrk="1" hangingPunct="1"/>
              <a:t>173</a:t>
            </a:fld>
            <a:endParaRPr lang="en-US"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53671FE4-27F3-C273-0039-8D8107EE1D13}"/>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3E52C0D5-FCF5-E95D-EF60-8BDA86017B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7044" name="Slide Number Placeholder 3">
            <a:extLst>
              <a:ext uri="{FF2B5EF4-FFF2-40B4-BE49-F238E27FC236}">
                <a16:creationId xmlns:a16="http://schemas.microsoft.com/office/drawing/2014/main" id="{56FF1F84-6808-C844-0B95-18C95AC742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89E99C68-E558-4240-98BC-07F75BB243C1}" type="slidenum">
              <a:rPr lang="en-US" altLang="en-US" sz="1200"/>
              <a:pPr eaLnBrk="1" hangingPunct="1"/>
              <a:t>174</a:t>
            </a:fld>
            <a:endParaRPr lang="en-US" alt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64F3D66B-040F-55ED-5C21-5F64DD4120A8}"/>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05F557C8-B49F-8227-5877-260A8D54E4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8068" name="Slide Number Placeholder 3">
            <a:extLst>
              <a:ext uri="{FF2B5EF4-FFF2-40B4-BE49-F238E27FC236}">
                <a16:creationId xmlns:a16="http://schemas.microsoft.com/office/drawing/2014/main" id="{F685B43E-DC48-CF8E-E317-803F7C99098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08F4016B-1E60-734E-977F-4F32639D673B}" type="slidenum">
              <a:rPr lang="en-US" altLang="en-US" sz="1200"/>
              <a:pPr eaLnBrk="1" hangingPunct="1"/>
              <a:t>175</a:t>
            </a:fld>
            <a:endParaRPr lang="en-US" altLang="en-US"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D417167C-A212-3CC2-5783-455E7E32BB01}"/>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1EA5A52E-84D7-1135-1D4C-B94175B5E8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89092" name="Slide Number Placeholder 3">
            <a:extLst>
              <a:ext uri="{FF2B5EF4-FFF2-40B4-BE49-F238E27FC236}">
                <a16:creationId xmlns:a16="http://schemas.microsoft.com/office/drawing/2014/main" id="{692A34CA-A4A4-ED3D-05A3-190864F53E7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90B34C30-DE59-0D49-B63C-802C4F321CA9}" type="slidenum">
              <a:rPr lang="en-US" altLang="en-US" sz="1200"/>
              <a:pPr eaLnBrk="1" hangingPunct="1"/>
              <a:t>176</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0CA6D40-88E8-4608-80B0-2E9D82F21191}" type="slidenum">
              <a:rPr lang="en-US" altLang="en-US" sz="1200"/>
              <a:pPr/>
              <a:t>56</a:t>
            </a:fld>
            <a:endParaRPr lang="en-US" altLang="en-US" sz="1200"/>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Characteristics with generate-and-test:</a:t>
            </a:r>
          </a:p>
          <a:p>
            <a:r>
              <a:rPr lang="en-US" altLang="en-US"/>
              <a:t>   Requires that an entire possible solution is generated at each step, which may </a:t>
            </a:r>
          </a:p>
          <a:p>
            <a:r>
              <a:rPr lang="en-US" altLang="en-US"/>
              <a:t>       be expensive</a:t>
            </a:r>
          </a:p>
          <a:p>
            <a:r>
              <a:rPr lang="en-US" altLang="en-US"/>
              <a:t>    It may be difficult to develop a generation scheme that provides a</a:t>
            </a:r>
          </a:p>
          <a:p>
            <a:r>
              <a:rPr lang="en-US" altLang="en-US"/>
              <a:t>   good order.</a:t>
            </a:r>
          </a:p>
          <a:p>
            <a:endParaRPr lang="en-US" altLang="en-US"/>
          </a:p>
          <a:p>
            <a:r>
              <a:rPr lang="en-US" altLang="en-US"/>
              <a:t>The big problem is that the algorithm is blind - it does not make use of any</a:t>
            </a:r>
          </a:p>
          <a:p>
            <a:r>
              <a:rPr lang="en-US" altLang="en-US"/>
              <a:t>knowledge that becomes available during the search.</a:t>
            </a:r>
          </a:p>
          <a:p>
            <a:endParaRPr lang="en-US" altLang="en-US"/>
          </a:p>
          <a:p>
            <a:r>
              <a:rPr lang="en-US" altLang="en-US"/>
              <a:t>    1. Can modify to use brand-and-bound techniques to skip some solutions.</a:t>
            </a:r>
          </a:p>
          <a:p>
            <a:endParaRPr lang="en-US" altLang="en-US"/>
          </a:p>
          <a:p>
            <a:r>
              <a:rPr lang="en-US" altLang="en-US"/>
              <a:t>    2. Perhaps we can use information about the likelyhood of success to change</a:t>
            </a:r>
          </a:p>
          <a:p>
            <a:r>
              <a:rPr lang="en-US" altLang="en-US"/>
              <a:t>       the generated possible solutions. </a:t>
            </a:r>
          </a:p>
          <a:p>
            <a:endParaRPr lang="en-US" altLang="en-US"/>
          </a:p>
          <a:p>
            <a:r>
              <a:rPr lang="en-US" altLang="en-US"/>
              <a:t>IMPORTANT: TSP is a bad example because it is hard to see the state space. Consider a problem like the water jug problem and describe how this algorithm would work in that domain.</a:t>
            </a:r>
          </a:p>
        </p:txBody>
      </p:sp>
    </p:spTree>
    <p:extLst>
      <p:ext uri="{BB962C8B-B14F-4D97-AF65-F5344CB8AC3E}">
        <p14:creationId xmlns:p14="http://schemas.microsoft.com/office/powerpoint/2010/main" val="2330857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8C390D79-B9A0-A2D7-0EA2-F2D7168CAA20}"/>
              </a:ext>
            </a:extLst>
          </p:cNvPr>
          <p:cNvSpPr>
            <a:spLocks noGrp="1" noRot="1" noChangeAspect="1" noTextEdit="1"/>
          </p:cNvSpPr>
          <p:nvPr>
            <p:ph type="sldImg"/>
          </p:nvPr>
        </p:nvSpPr>
        <p:spPr>
          <a:ln/>
        </p:spPr>
      </p:sp>
      <p:sp>
        <p:nvSpPr>
          <p:cNvPr id="90115" name="Notes Placeholder 2">
            <a:extLst>
              <a:ext uri="{FF2B5EF4-FFF2-40B4-BE49-F238E27FC236}">
                <a16:creationId xmlns:a16="http://schemas.microsoft.com/office/drawing/2014/main" id="{BC2CDD9D-B929-C803-B547-2BE8EC8E44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0116" name="Slide Number Placeholder 3">
            <a:extLst>
              <a:ext uri="{FF2B5EF4-FFF2-40B4-BE49-F238E27FC236}">
                <a16:creationId xmlns:a16="http://schemas.microsoft.com/office/drawing/2014/main" id="{A433A21D-4FE1-A9C2-D783-9A9F67166C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C107CA03-8210-9744-8A39-28CC7FC17ACF}" type="slidenum">
              <a:rPr lang="en-US" altLang="en-US" sz="1200"/>
              <a:pPr eaLnBrk="1" hangingPunct="1"/>
              <a:t>177</a:t>
            </a:fld>
            <a:endParaRPr lang="en-US" altLang="en-US"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2C7CE518-A460-E8C7-9BCD-A4AAC66CE20D}"/>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6BBDFCAB-537F-7341-1FAE-20E8361A06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1140" name="Slide Number Placeholder 3">
            <a:extLst>
              <a:ext uri="{FF2B5EF4-FFF2-40B4-BE49-F238E27FC236}">
                <a16:creationId xmlns:a16="http://schemas.microsoft.com/office/drawing/2014/main" id="{160A82F9-CF6C-7BD6-3C57-82A546E74EF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23EEA478-E083-0B4A-96E2-0C1957A3DA4E}" type="slidenum">
              <a:rPr lang="en-US" altLang="en-US" sz="1200"/>
              <a:pPr eaLnBrk="1" hangingPunct="1"/>
              <a:t>178</a:t>
            </a:fld>
            <a:endParaRPr lang="en-US" altLang="en-US"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A10F88B1-A8D1-6BFE-1409-F3B7E0C94FD1}"/>
              </a:ext>
            </a:extLst>
          </p:cNvPr>
          <p:cNvSpPr>
            <a:spLocks noGrp="1" noRot="1" noChangeAspect="1" noTextEdit="1"/>
          </p:cNvSpPr>
          <p:nvPr>
            <p:ph type="sldImg"/>
          </p:nvPr>
        </p:nvSpPr>
        <p:spPr>
          <a:ln/>
        </p:spPr>
      </p:sp>
      <p:sp>
        <p:nvSpPr>
          <p:cNvPr id="92163" name="Notes Placeholder 2">
            <a:extLst>
              <a:ext uri="{FF2B5EF4-FFF2-40B4-BE49-F238E27FC236}">
                <a16:creationId xmlns:a16="http://schemas.microsoft.com/office/drawing/2014/main" id="{0E118114-2132-AA98-7F93-9958CD55BC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2164" name="Slide Number Placeholder 3">
            <a:extLst>
              <a:ext uri="{FF2B5EF4-FFF2-40B4-BE49-F238E27FC236}">
                <a16:creationId xmlns:a16="http://schemas.microsoft.com/office/drawing/2014/main" id="{ED24B1D8-A3F2-F20E-A5A8-D003D411F8D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AC5AB995-6D96-8C4D-9629-BBDF44758AE3}" type="slidenum">
              <a:rPr lang="en-US" altLang="en-US" sz="1200"/>
              <a:pPr eaLnBrk="1" hangingPunct="1"/>
              <a:t>179</a:t>
            </a:fld>
            <a:endParaRPr lang="en-US" altLang="en-US"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AB0F0E01-E493-449F-20F3-07516F6E1C80}"/>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1983CC21-EE9A-E51A-3BAD-9553000543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3188" name="Slide Number Placeholder 3">
            <a:extLst>
              <a:ext uri="{FF2B5EF4-FFF2-40B4-BE49-F238E27FC236}">
                <a16:creationId xmlns:a16="http://schemas.microsoft.com/office/drawing/2014/main" id="{D494F79B-1414-9456-6ECB-8342455002E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5B5F2CE5-67C2-E144-9DBA-2F42F8EC9919}" type="slidenum">
              <a:rPr lang="en-US" altLang="en-US" sz="1200"/>
              <a:pPr eaLnBrk="1" hangingPunct="1"/>
              <a:t>180</a:t>
            </a:fld>
            <a:endParaRPr lang="en-US" altLang="en-US"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32870125-C619-9DCC-C9E0-9ADB2A9FC1DA}"/>
              </a:ext>
            </a:extLst>
          </p:cNvPr>
          <p:cNvSpPr>
            <a:spLocks noGrp="1" noRot="1" noChangeAspect="1" noTextEdit="1"/>
          </p:cNvSpPr>
          <p:nvPr>
            <p:ph type="sldImg"/>
          </p:nvPr>
        </p:nvSpPr>
        <p:spPr>
          <a:ln/>
        </p:spPr>
      </p:sp>
      <p:sp>
        <p:nvSpPr>
          <p:cNvPr id="94211" name="Notes Placeholder 2">
            <a:extLst>
              <a:ext uri="{FF2B5EF4-FFF2-40B4-BE49-F238E27FC236}">
                <a16:creationId xmlns:a16="http://schemas.microsoft.com/office/drawing/2014/main" id="{580C8E3F-A962-AFE4-41C0-42E33BE667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4212" name="Slide Number Placeholder 3">
            <a:extLst>
              <a:ext uri="{FF2B5EF4-FFF2-40B4-BE49-F238E27FC236}">
                <a16:creationId xmlns:a16="http://schemas.microsoft.com/office/drawing/2014/main" id="{B0623B39-D0B6-CB3D-175D-6237F0406A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34D6B715-6E3C-9E4E-94A0-B30D756B28E1}" type="slidenum">
              <a:rPr lang="en-US" altLang="en-US" sz="1200"/>
              <a:pPr eaLnBrk="1" hangingPunct="1"/>
              <a:t>181</a:t>
            </a:fld>
            <a:endParaRPr lang="en-US" alt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34C8EC73-9F2B-86DF-2C78-D732E53E2A9E}"/>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1814FBCC-5D04-DF2C-5D6F-DE27D8936C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5236" name="Slide Number Placeholder 3">
            <a:extLst>
              <a:ext uri="{FF2B5EF4-FFF2-40B4-BE49-F238E27FC236}">
                <a16:creationId xmlns:a16="http://schemas.microsoft.com/office/drawing/2014/main" id="{2B78119B-4413-B68B-83A0-CCC9C50678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F3A3BEB6-833B-9143-B779-11A54363557F}" type="slidenum">
              <a:rPr lang="en-US" altLang="en-US" sz="1200"/>
              <a:pPr eaLnBrk="1" hangingPunct="1"/>
              <a:t>182</a:t>
            </a:fld>
            <a:endParaRPr lang="en-US" alt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95229749-71FF-E2FF-DC13-72FF985C3BD3}"/>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DC194409-FD4D-DE0A-8079-9D87DA5EBD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6260" name="Slide Number Placeholder 3">
            <a:extLst>
              <a:ext uri="{FF2B5EF4-FFF2-40B4-BE49-F238E27FC236}">
                <a16:creationId xmlns:a16="http://schemas.microsoft.com/office/drawing/2014/main" id="{684EA986-7559-6E61-D0AA-F4F9084C83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4947A2DA-F843-6845-BB9A-72B24C9552A8}" type="slidenum">
              <a:rPr lang="en-US" altLang="en-US" sz="1200"/>
              <a:pPr eaLnBrk="1" hangingPunct="1"/>
              <a:t>183</a:t>
            </a:fld>
            <a:endParaRPr lang="en-US" altLang="en-US"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E5BAAA0C-8E1E-12AD-2829-449A52E7B0C0}"/>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BB2B3929-0662-E3E7-CB07-F36F91ED41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7284" name="Slide Number Placeholder 3">
            <a:extLst>
              <a:ext uri="{FF2B5EF4-FFF2-40B4-BE49-F238E27FC236}">
                <a16:creationId xmlns:a16="http://schemas.microsoft.com/office/drawing/2014/main" id="{7706FAD8-2681-4F7B-7416-745990574B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0B7487A4-775E-834D-9AA0-B03868D9CE17}" type="slidenum">
              <a:rPr lang="en-US" altLang="en-US" sz="1200"/>
              <a:pPr eaLnBrk="1" hangingPunct="1"/>
              <a:t>184</a:t>
            </a:fld>
            <a:endParaRPr lang="en-US"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1F907E7B-443E-D587-C655-B6C8E4C63321}"/>
              </a:ext>
            </a:extLst>
          </p:cNvPr>
          <p:cNvSpPr>
            <a:spLocks noGrp="1" noRot="1" noChangeAspect="1" noTextEdit="1"/>
          </p:cNvSpPr>
          <p:nvPr>
            <p:ph type="sldImg"/>
          </p:nvPr>
        </p:nvSpPr>
        <p:spPr>
          <a:ln/>
        </p:spPr>
      </p:sp>
      <p:sp>
        <p:nvSpPr>
          <p:cNvPr id="98307" name="Notes Placeholder 2">
            <a:extLst>
              <a:ext uri="{FF2B5EF4-FFF2-40B4-BE49-F238E27FC236}">
                <a16:creationId xmlns:a16="http://schemas.microsoft.com/office/drawing/2014/main" id="{7E08842D-A36B-5E56-8C9B-BFD7F09E3B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8308" name="Slide Number Placeholder 3">
            <a:extLst>
              <a:ext uri="{FF2B5EF4-FFF2-40B4-BE49-F238E27FC236}">
                <a16:creationId xmlns:a16="http://schemas.microsoft.com/office/drawing/2014/main" id="{925F0D56-3B82-694F-4332-FE9267674C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C33A8E08-1A62-8249-8C94-E757F20C9070}" type="slidenum">
              <a:rPr lang="en-US" altLang="en-US" sz="1200"/>
              <a:pPr eaLnBrk="1" hangingPunct="1"/>
              <a:t>185</a:t>
            </a:fld>
            <a:endParaRPr lang="en-US" altLang="en-US"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C3A1027F-5386-C807-F920-0AD3F77CC94A}"/>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5EC10593-B1DF-A1A2-5D17-3ECC3A79EA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9332" name="Slide Number Placeholder 3">
            <a:extLst>
              <a:ext uri="{FF2B5EF4-FFF2-40B4-BE49-F238E27FC236}">
                <a16:creationId xmlns:a16="http://schemas.microsoft.com/office/drawing/2014/main" id="{D4BD3F4A-B96B-53EC-C978-EA130893DE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D09E2B79-4083-6A4B-9BED-7496498BCDBC}" type="slidenum">
              <a:rPr lang="en-US" altLang="en-US" sz="1200"/>
              <a:pPr eaLnBrk="1" hangingPunct="1"/>
              <a:t>186</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FAADB49-01DE-4C7B-B4CF-9C90CD4F5E50}" type="slidenum">
              <a:rPr lang="en-US" altLang="en-US" sz="1200"/>
              <a:pPr/>
              <a:t>57</a:t>
            </a:fld>
            <a:endParaRPr lang="en-US" altLang="en-US" sz="1200"/>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The term hill climbing assumes we are talking about finding a maximum, but the concepts apply to minimization problems as well.</a:t>
            </a:r>
          </a:p>
          <a:p>
            <a:endParaRPr lang="en-US" altLang="en-US"/>
          </a:p>
          <a:p>
            <a:r>
              <a:rPr lang="en-US" altLang="en-US"/>
              <a:t>Remember that the heuristic is a rule of thumb or guess based on less than complete information. We assume that construction of a perfect heuristic is impossible (otherwise it would be the search).</a:t>
            </a:r>
          </a:p>
          <a:p>
            <a:endParaRPr lang="en-US" altLang="en-US"/>
          </a:p>
        </p:txBody>
      </p:sp>
    </p:spTree>
    <p:extLst>
      <p:ext uri="{BB962C8B-B14F-4D97-AF65-F5344CB8AC3E}">
        <p14:creationId xmlns:p14="http://schemas.microsoft.com/office/powerpoint/2010/main" val="2808925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FE787F65-AE12-6CDC-806A-8ED3E3F9A4E8}"/>
              </a:ext>
            </a:extLst>
          </p:cNvPr>
          <p:cNvSpPr>
            <a:spLocks noGrp="1" noRot="1" noChangeAspect="1" noTextEdit="1"/>
          </p:cNvSpPr>
          <p:nvPr>
            <p:ph type="sldImg"/>
          </p:nvPr>
        </p:nvSpPr>
        <p:spPr>
          <a:ln/>
        </p:spPr>
      </p:sp>
      <p:sp>
        <p:nvSpPr>
          <p:cNvPr id="100355" name="Notes Placeholder 2">
            <a:extLst>
              <a:ext uri="{FF2B5EF4-FFF2-40B4-BE49-F238E27FC236}">
                <a16:creationId xmlns:a16="http://schemas.microsoft.com/office/drawing/2014/main" id="{254C4CCC-34BA-67BE-878D-4E5DFDEA0EA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0356" name="Slide Number Placeholder 3">
            <a:extLst>
              <a:ext uri="{FF2B5EF4-FFF2-40B4-BE49-F238E27FC236}">
                <a16:creationId xmlns:a16="http://schemas.microsoft.com/office/drawing/2014/main" id="{E8F9482E-2A84-FB16-3BB5-4B470E394988}"/>
              </a:ext>
            </a:extLst>
          </p:cNvPr>
          <p:cNvSpPr txBox="1">
            <a:spLocks noGrp="1"/>
          </p:cNvSpPr>
          <p:nvPr/>
        </p:nvSpPr>
        <p:spPr bwMode="auto">
          <a:xfrm>
            <a:off x="3878263" y="8926513"/>
            <a:ext cx="296703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r" eaLnBrk="1" hangingPunct="1"/>
            <a:fld id="{033EEF45-ACC2-514B-B214-7B4AA37BD1DA}" type="slidenum">
              <a:rPr lang="en-US" altLang="en-US" sz="1200"/>
              <a:pPr algn="r" eaLnBrk="1" hangingPunct="1"/>
              <a:t>187</a:t>
            </a:fld>
            <a:endParaRPr lang="en-US" altLang="en-US"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C53A4EBF-E2C6-F1DE-D591-222D36200206}"/>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B82AEEEB-A578-D4B6-2007-B19761CB61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1380" name="Slide Number Placeholder 3">
            <a:extLst>
              <a:ext uri="{FF2B5EF4-FFF2-40B4-BE49-F238E27FC236}">
                <a16:creationId xmlns:a16="http://schemas.microsoft.com/office/drawing/2014/main" id="{CEF1BB66-2DCD-03CB-E752-29A9DA4498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A123604E-CE6A-CF4A-94BF-C17C2ED85134}" type="slidenum">
              <a:rPr lang="en-US" altLang="en-US" sz="1200"/>
              <a:pPr eaLnBrk="1" hangingPunct="1"/>
              <a:t>188</a:t>
            </a:fld>
            <a:endParaRPr lang="en-US"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AD7C8EBF-F697-2AE2-58C4-8F55E9545544}"/>
              </a:ext>
            </a:extLst>
          </p:cNvPr>
          <p:cNvSpPr>
            <a:spLocks noGrp="1" noRot="1" noChangeAspect="1" noTextEdit="1"/>
          </p:cNvSpPr>
          <p:nvPr>
            <p:ph type="sldImg"/>
          </p:nvPr>
        </p:nvSpPr>
        <p:spPr>
          <a:ln/>
        </p:spPr>
      </p:sp>
      <p:sp>
        <p:nvSpPr>
          <p:cNvPr id="102403" name="Notes Placeholder 2">
            <a:extLst>
              <a:ext uri="{FF2B5EF4-FFF2-40B4-BE49-F238E27FC236}">
                <a16:creationId xmlns:a16="http://schemas.microsoft.com/office/drawing/2014/main" id="{816F61F4-B89E-CD93-F065-C36C33AC439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2404" name="Slide Number Placeholder 3">
            <a:extLst>
              <a:ext uri="{FF2B5EF4-FFF2-40B4-BE49-F238E27FC236}">
                <a16:creationId xmlns:a16="http://schemas.microsoft.com/office/drawing/2014/main" id="{892EFE57-8D2B-F55B-640F-D6C3C6F6A9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09C41F1E-8EDA-CE4C-88C5-F3CE51862245}" type="slidenum">
              <a:rPr lang="en-US" altLang="en-US" sz="1200"/>
              <a:pPr eaLnBrk="1" hangingPunct="1"/>
              <a:t>189</a:t>
            </a:fld>
            <a:endParaRPr lang="en-US"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79B8826C-5978-E70C-395F-7ADD61C57FF0}"/>
              </a:ext>
            </a:extLst>
          </p:cNvPr>
          <p:cNvSpPr>
            <a:spLocks noGrp="1" noRot="1" noChangeAspect="1" noTextEdit="1"/>
          </p:cNvSpPr>
          <p:nvPr>
            <p:ph type="sldImg"/>
          </p:nvPr>
        </p:nvSpPr>
        <p:spPr>
          <a:ln/>
        </p:spPr>
      </p:sp>
      <p:sp>
        <p:nvSpPr>
          <p:cNvPr id="103427" name="Notes Placeholder 2">
            <a:extLst>
              <a:ext uri="{FF2B5EF4-FFF2-40B4-BE49-F238E27FC236}">
                <a16:creationId xmlns:a16="http://schemas.microsoft.com/office/drawing/2014/main" id="{AF52A72E-A12D-DE0A-EDF0-17D0B4F9BE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3428" name="Slide Number Placeholder 3">
            <a:extLst>
              <a:ext uri="{FF2B5EF4-FFF2-40B4-BE49-F238E27FC236}">
                <a16:creationId xmlns:a16="http://schemas.microsoft.com/office/drawing/2014/main" id="{58775A30-4759-D05A-02B3-1054071209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D5F7852F-79FA-FD41-BDF7-3BC30C767365}" type="slidenum">
              <a:rPr lang="en-US" altLang="en-US" sz="1200"/>
              <a:pPr eaLnBrk="1" hangingPunct="1"/>
              <a:t>190</a:t>
            </a:fld>
            <a:endParaRPr lang="en-US" altLang="en-US" sz="12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D4C79C09-E674-5615-B6A2-7D13B3F1F497}"/>
              </a:ext>
            </a:extLst>
          </p:cNvPr>
          <p:cNvSpPr>
            <a:spLocks noGrp="1" noRot="1" noChangeAspect="1" noTextEdit="1"/>
          </p:cNvSpPr>
          <p:nvPr>
            <p:ph type="sldImg"/>
          </p:nvPr>
        </p:nvSpPr>
        <p:spPr>
          <a:ln/>
        </p:spPr>
      </p:sp>
      <p:sp>
        <p:nvSpPr>
          <p:cNvPr id="104451" name="Notes Placeholder 2">
            <a:extLst>
              <a:ext uri="{FF2B5EF4-FFF2-40B4-BE49-F238E27FC236}">
                <a16:creationId xmlns:a16="http://schemas.microsoft.com/office/drawing/2014/main" id="{4BFF15B3-3E44-F235-4840-71698F0A1E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4452" name="Slide Number Placeholder 3">
            <a:extLst>
              <a:ext uri="{FF2B5EF4-FFF2-40B4-BE49-F238E27FC236}">
                <a16:creationId xmlns:a16="http://schemas.microsoft.com/office/drawing/2014/main" id="{17A6920F-14E7-99AA-504D-A209761F61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043EF3F0-8104-BE41-B483-6A2BD804FAF6}" type="slidenum">
              <a:rPr lang="en-US" altLang="en-US" sz="1200"/>
              <a:pPr eaLnBrk="1" hangingPunct="1"/>
              <a:t>191</a:t>
            </a:fld>
            <a:endParaRPr lang="en-US" altLang="en-US" sz="1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4AA6FBFD-D986-A8AF-A5B2-E2B169EE931A}"/>
              </a:ext>
            </a:extLst>
          </p:cNvPr>
          <p:cNvSpPr>
            <a:spLocks noGrp="1" noRot="1" noChangeAspect="1" noTextEdit="1"/>
          </p:cNvSpPr>
          <p:nvPr>
            <p:ph type="sldImg"/>
          </p:nvPr>
        </p:nvSpPr>
        <p:spPr>
          <a:ln/>
        </p:spPr>
      </p:sp>
      <p:sp>
        <p:nvSpPr>
          <p:cNvPr id="105475" name="Notes Placeholder 2">
            <a:extLst>
              <a:ext uri="{FF2B5EF4-FFF2-40B4-BE49-F238E27FC236}">
                <a16:creationId xmlns:a16="http://schemas.microsoft.com/office/drawing/2014/main" id="{56E99A69-3935-1559-FA84-9D54003395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5476" name="Slide Number Placeholder 3">
            <a:extLst>
              <a:ext uri="{FF2B5EF4-FFF2-40B4-BE49-F238E27FC236}">
                <a16:creationId xmlns:a16="http://schemas.microsoft.com/office/drawing/2014/main" id="{F89AB40B-B7BE-7FD8-0AD3-55466C3AA7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7EB5934C-360B-894F-A847-1E642EC28039}" type="slidenum">
              <a:rPr lang="en-US" altLang="en-US" sz="1200"/>
              <a:pPr eaLnBrk="1" hangingPunct="1"/>
              <a:t>192</a:t>
            </a:fld>
            <a:endParaRPr lang="en-US" altLang="en-US" sz="12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D9BE32F9-246A-A28F-D4A7-144BFE5F7BF2}"/>
              </a:ext>
            </a:extLst>
          </p:cNvPr>
          <p:cNvSpPr>
            <a:spLocks noGrp="1" noRot="1" noChangeAspect="1" noTextEdit="1"/>
          </p:cNvSpPr>
          <p:nvPr>
            <p:ph type="sldImg"/>
          </p:nvPr>
        </p:nvSpPr>
        <p:spPr>
          <a:ln/>
        </p:spPr>
      </p:sp>
      <p:sp>
        <p:nvSpPr>
          <p:cNvPr id="106499" name="Notes Placeholder 2">
            <a:extLst>
              <a:ext uri="{FF2B5EF4-FFF2-40B4-BE49-F238E27FC236}">
                <a16:creationId xmlns:a16="http://schemas.microsoft.com/office/drawing/2014/main" id="{356D786B-FEDC-5331-7D6D-4A409D58F0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6500" name="Slide Number Placeholder 3">
            <a:extLst>
              <a:ext uri="{FF2B5EF4-FFF2-40B4-BE49-F238E27FC236}">
                <a16:creationId xmlns:a16="http://schemas.microsoft.com/office/drawing/2014/main" id="{E1AAE215-E949-A341-0E63-84C6015211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96ABCE27-5351-2F4C-8892-6A015C668683}" type="slidenum">
              <a:rPr lang="en-US" altLang="en-US" sz="1200"/>
              <a:pPr eaLnBrk="1" hangingPunct="1"/>
              <a:t>193</a:t>
            </a:fld>
            <a:endParaRPr lang="en-US"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2D8175AA-51FF-EB90-0C12-326D72FC8563}"/>
              </a:ext>
            </a:extLst>
          </p:cNvPr>
          <p:cNvSpPr>
            <a:spLocks noGrp="1" noRot="1" noChangeAspect="1" noTextEdit="1"/>
          </p:cNvSpPr>
          <p:nvPr>
            <p:ph type="sldImg"/>
          </p:nvPr>
        </p:nvSpPr>
        <p:spPr>
          <a:ln/>
        </p:spPr>
      </p:sp>
      <p:sp>
        <p:nvSpPr>
          <p:cNvPr id="107523" name="Notes Placeholder 2">
            <a:extLst>
              <a:ext uri="{FF2B5EF4-FFF2-40B4-BE49-F238E27FC236}">
                <a16:creationId xmlns:a16="http://schemas.microsoft.com/office/drawing/2014/main" id="{E1E5B2C3-D4D7-1843-BF68-E060435193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7524" name="Slide Number Placeholder 3">
            <a:extLst>
              <a:ext uri="{FF2B5EF4-FFF2-40B4-BE49-F238E27FC236}">
                <a16:creationId xmlns:a16="http://schemas.microsoft.com/office/drawing/2014/main" id="{FCDE6650-5A53-5763-B830-DA33AEAD0E0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93B00DF8-EC89-564F-B1A3-FDBB5E20D0BB}" type="slidenum">
              <a:rPr lang="en-US" altLang="en-US" sz="1200"/>
              <a:pPr eaLnBrk="1" hangingPunct="1"/>
              <a:t>194</a:t>
            </a:fld>
            <a:endParaRPr lang="en-US" altLang="en-US" sz="12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69763540-8172-B81A-3BC1-8E4CB6BA496D}"/>
              </a:ext>
            </a:extLst>
          </p:cNvPr>
          <p:cNvSpPr>
            <a:spLocks noGrp="1" noRot="1" noChangeAspect="1" noTextEdit="1"/>
          </p:cNvSpPr>
          <p:nvPr>
            <p:ph type="sldImg"/>
          </p:nvPr>
        </p:nvSpPr>
        <p:spPr>
          <a:ln/>
        </p:spPr>
      </p:sp>
      <p:sp>
        <p:nvSpPr>
          <p:cNvPr id="108547" name="Notes Placeholder 2">
            <a:extLst>
              <a:ext uri="{FF2B5EF4-FFF2-40B4-BE49-F238E27FC236}">
                <a16:creationId xmlns:a16="http://schemas.microsoft.com/office/drawing/2014/main" id="{22C2974D-F3A4-D6E0-826A-C2C3523339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8548" name="Slide Number Placeholder 3">
            <a:extLst>
              <a:ext uri="{FF2B5EF4-FFF2-40B4-BE49-F238E27FC236}">
                <a16:creationId xmlns:a16="http://schemas.microsoft.com/office/drawing/2014/main" id="{2A790D82-D633-1769-CE3A-F7DCF3EFAC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6F9F4AF9-6459-0E4A-B4F1-E44DBC52273E}" type="slidenum">
              <a:rPr lang="en-US" altLang="en-US" sz="1200"/>
              <a:pPr eaLnBrk="1" hangingPunct="1"/>
              <a:t>196</a:t>
            </a:fld>
            <a:endParaRPr lang="en-US" alt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619DCBF4-6F1A-B39F-C799-9B484C413E81}"/>
              </a:ext>
            </a:extLst>
          </p:cNvPr>
          <p:cNvSpPr>
            <a:spLocks noGrp="1" noRot="1" noChangeAspect="1" noTextEdit="1"/>
          </p:cNvSpPr>
          <p:nvPr>
            <p:ph type="sldImg"/>
          </p:nvPr>
        </p:nvSpPr>
        <p:spPr>
          <a:ln/>
        </p:spPr>
      </p:sp>
      <p:sp>
        <p:nvSpPr>
          <p:cNvPr id="109571" name="Notes Placeholder 2">
            <a:extLst>
              <a:ext uri="{FF2B5EF4-FFF2-40B4-BE49-F238E27FC236}">
                <a16:creationId xmlns:a16="http://schemas.microsoft.com/office/drawing/2014/main" id="{C5D76F0A-673E-83FA-8508-B92570847F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09572" name="Slide Number Placeholder 3">
            <a:extLst>
              <a:ext uri="{FF2B5EF4-FFF2-40B4-BE49-F238E27FC236}">
                <a16:creationId xmlns:a16="http://schemas.microsoft.com/office/drawing/2014/main" id="{5594E100-7A7E-ECC2-FD9B-8CE2307652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82924C01-ADE0-D345-A65A-D1768050047B}" type="slidenum">
              <a:rPr lang="en-US" altLang="en-US" sz="1200"/>
              <a:pPr eaLnBrk="1" hangingPunct="1"/>
              <a:t>197</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4660DCA-4A4F-440E-9E9D-166B6C5E9AED}" type="slidenum">
              <a:rPr lang="en-US" altLang="en-US" sz="1200"/>
              <a:pPr/>
              <a:t>58</a:t>
            </a:fld>
            <a:endParaRPr lang="en-US" altLang="en-US" sz="1200"/>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Always climb uphill whenever you can, without looking around.</a:t>
            </a:r>
          </a:p>
          <a:p>
            <a:endParaRPr lang="en-US" altLang="en-US"/>
          </a:p>
          <a:p>
            <a:r>
              <a:rPr lang="en-US" altLang="en-US"/>
              <a:t>Climbing a mountain in the dark - test one direction and if it is uphill take a step in that direction. If you find that there is no uphill move in any direction you are done (at the top of the mountain).</a:t>
            </a:r>
          </a:p>
          <a:p>
            <a:endParaRPr lang="en-US" altLang="en-US"/>
          </a:p>
          <a:p>
            <a:endParaRPr lang="en-US" altLang="en-US"/>
          </a:p>
        </p:txBody>
      </p:sp>
    </p:spTree>
    <p:extLst>
      <p:ext uri="{BB962C8B-B14F-4D97-AF65-F5344CB8AC3E}">
        <p14:creationId xmlns:p14="http://schemas.microsoft.com/office/powerpoint/2010/main" val="15363247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93A3AD30-B415-2390-5414-0ADF2E0A2336}"/>
              </a:ext>
            </a:extLst>
          </p:cNvPr>
          <p:cNvSpPr>
            <a:spLocks noGrp="1" noRot="1" noChangeAspect="1" noTextEdit="1"/>
          </p:cNvSpPr>
          <p:nvPr>
            <p:ph type="sldImg"/>
          </p:nvPr>
        </p:nvSpPr>
        <p:spPr>
          <a:ln/>
        </p:spPr>
      </p:sp>
      <p:sp>
        <p:nvSpPr>
          <p:cNvPr id="110595" name="Notes Placeholder 2">
            <a:extLst>
              <a:ext uri="{FF2B5EF4-FFF2-40B4-BE49-F238E27FC236}">
                <a16:creationId xmlns:a16="http://schemas.microsoft.com/office/drawing/2014/main" id="{CEDAFDE9-F362-695A-4FB6-089615AF24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0596" name="Slide Number Placeholder 3">
            <a:extLst>
              <a:ext uri="{FF2B5EF4-FFF2-40B4-BE49-F238E27FC236}">
                <a16:creationId xmlns:a16="http://schemas.microsoft.com/office/drawing/2014/main" id="{0E4A4332-44F0-403D-19C5-6281CA31A6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93C150CE-1B9F-2342-B3AC-90C563CD9E20}" type="slidenum">
              <a:rPr lang="en-US" altLang="en-US" sz="1200"/>
              <a:pPr eaLnBrk="1" hangingPunct="1"/>
              <a:t>198</a:t>
            </a:fld>
            <a:endParaRPr lang="en-US"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910CA354-BB46-9604-5957-692DC213E057}"/>
              </a:ext>
            </a:extLst>
          </p:cNvPr>
          <p:cNvSpPr>
            <a:spLocks noGrp="1" noRot="1" noChangeAspect="1" noTextEdit="1"/>
          </p:cNvSpPr>
          <p:nvPr>
            <p:ph type="sldImg"/>
          </p:nvPr>
        </p:nvSpPr>
        <p:spPr>
          <a:ln/>
        </p:spPr>
      </p:sp>
      <p:sp>
        <p:nvSpPr>
          <p:cNvPr id="111619" name="Notes Placeholder 2">
            <a:extLst>
              <a:ext uri="{FF2B5EF4-FFF2-40B4-BE49-F238E27FC236}">
                <a16:creationId xmlns:a16="http://schemas.microsoft.com/office/drawing/2014/main" id="{45671018-DAD0-1892-4E3D-B59951B72D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1620" name="Slide Number Placeholder 3">
            <a:extLst>
              <a:ext uri="{FF2B5EF4-FFF2-40B4-BE49-F238E27FC236}">
                <a16:creationId xmlns:a16="http://schemas.microsoft.com/office/drawing/2014/main" id="{A7FA3398-3924-AF4F-CD8A-D5C703BED8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15F42945-46EE-814E-BF1E-E4A22E353D6C}" type="slidenum">
              <a:rPr lang="en-US" altLang="en-US" sz="1200"/>
              <a:pPr eaLnBrk="1" hangingPunct="1"/>
              <a:t>199</a:t>
            </a:fld>
            <a:endParaRPr lang="en-US"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2F7CF48A-F8AF-EACA-022E-6C643000BC29}"/>
              </a:ext>
            </a:extLst>
          </p:cNvPr>
          <p:cNvSpPr>
            <a:spLocks noGrp="1" noRot="1" noChangeAspect="1" noTextEdit="1"/>
          </p:cNvSpPr>
          <p:nvPr>
            <p:ph type="sldImg"/>
          </p:nvPr>
        </p:nvSpPr>
        <p:spPr>
          <a:ln/>
        </p:spPr>
      </p:sp>
      <p:sp>
        <p:nvSpPr>
          <p:cNvPr id="112643" name="Notes Placeholder 2">
            <a:extLst>
              <a:ext uri="{FF2B5EF4-FFF2-40B4-BE49-F238E27FC236}">
                <a16:creationId xmlns:a16="http://schemas.microsoft.com/office/drawing/2014/main" id="{0E9F4235-9B5B-AB07-F5B2-F8E70235F4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2644" name="Slide Number Placeholder 3">
            <a:extLst>
              <a:ext uri="{FF2B5EF4-FFF2-40B4-BE49-F238E27FC236}">
                <a16:creationId xmlns:a16="http://schemas.microsoft.com/office/drawing/2014/main" id="{5DCDB22D-2561-C732-99DF-B432BC10FF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E3B182C7-2A55-3240-99AD-0B11D42BBC74}" type="slidenum">
              <a:rPr lang="en-US" altLang="en-US" sz="1200"/>
              <a:pPr eaLnBrk="1" hangingPunct="1"/>
              <a:t>200</a:t>
            </a:fld>
            <a:endParaRPr lang="en-US" altLang="en-US" sz="12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3CE81638-E25E-34C8-91E3-3DFF75910DB0}"/>
              </a:ext>
            </a:extLst>
          </p:cNvPr>
          <p:cNvSpPr>
            <a:spLocks noGrp="1" noRot="1" noChangeAspect="1" noTextEdit="1"/>
          </p:cNvSpPr>
          <p:nvPr>
            <p:ph type="sldImg"/>
          </p:nvPr>
        </p:nvSpPr>
        <p:spPr>
          <a:ln/>
        </p:spPr>
      </p:sp>
      <p:sp>
        <p:nvSpPr>
          <p:cNvPr id="113667" name="Notes Placeholder 2">
            <a:extLst>
              <a:ext uri="{FF2B5EF4-FFF2-40B4-BE49-F238E27FC236}">
                <a16:creationId xmlns:a16="http://schemas.microsoft.com/office/drawing/2014/main" id="{3B394725-AF4E-7FD6-4333-B925C97BF6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3668" name="Slide Number Placeholder 3">
            <a:extLst>
              <a:ext uri="{FF2B5EF4-FFF2-40B4-BE49-F238E27FC236}">
                <a16:creationId xmlns:a16="http://schemas.microsoft.com/office/drawing/2014/main" id="{B5D0E9FC-0AC4-C74F-9931-88DE197C1B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6FB64886-A11D-9044-8D59-C4F590AC72B6}" type="slidenum">
              <a:rPr lang="en-US" altLang="en-US" sz="1200"/>
              <a:pPr eaLnBrk="1" hangingPunct="1"/>
              <a:t>201</a:t>
            </a:fld>
            <a:endParaRPr lang="en-US" altLang="en-US"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4E5E825D-AB1C-B5BF-A07A-1D22BDE92DD9}"/>
              </a:ext>
            </a:extLst>
          </p:cNvPr>
          <p:cNvSpPr>
            <a:spLocks noGrp="1" noRot="1" noChangeAspect="1" noTextEdit="1"/>
          </p:cNvSpPr>
          <p:nvPr>
            <p:ph type="sldImg"/>
          </p:nvPr>
        </p:nvSpPr>
        <p:spPr>
          <a:ln/>
        </p:spPr>
      </p:sp>
      <p:sp>
        <p:nvSpPr>
          <p:cNvPr id="114691" name="Notes Placeholder 2">
            <a:extLst>
              <a:ext uri="{FF2B5EF4-FFF2-40B4-BE49-F238E27FC236}">
                <a16:creationId xmlns:a16="http://schemas.microsoft.com/office/drawing/2014/main" id="{43B2A32E-BC8F-AC16-D647-7CE03B9FA4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14692" name="Slide Number Placeholder 3">
            <a:extLst>
              <a:ext uri="{FF2B5EF4-FFF2-40B4-BE49-F238E27FC236}">
                <a16:creationId xmlns:a16="http://schemas.microsoft.com/office/drawing/2014/main" id="{7BF3836F-73CA-70B2-DA6B-DE434AF3FE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BF1B7F9F-8D0A-A147-B2C9-5825F39BF8C6}" type="slidenum">
              <a:rPr lang="en-US" altLang="en-US" sz="1200"/>
              <a:pPr eaLnBrk="1" hangingPunct="1"/>
              <a:t>202</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F74E83B-0262-40C6-B944-7246F3942096}" type="slidenum">
              <a:rPr lang="en-US" altLang="en-US" sz="1200"/>
              <a:pPr/>
              <a:t>59</a:t>
            </a:fld>
            <a:endParaRPr lang="en-US" altLang="en-US" sz="12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Assuming the heuristic can be viewed as a function of the current state, all heuristic search can be modeled as function optimization in which we wish to</a:t>
            </a:r>
          </a:p>
          <a:p>
            <a:r>
              <a:rPr lang="en-US" altLang="en-US"/>
              <a:t>maximize/minimize the value of the heuristic function.</a:t>
            </a:r>
          </a:p>
          <a:p>
            <a:endParaRPr lang="en-US" altLang="en-US"/>
          </a:p>
          <a:p>
            <a:r>
              <a:rPr lang="en-US" altLang="en-US"/>
              <a:t>NOTES:</a:t>
            </a:r>
          </a:p>
          <a:p>
            <a:endParaRPr lang="en-US" altLang="en-US"/>
          </a:p>
          <a:p>
            <a:r>
              <a:rPr lang="en-US" altLang="en-US"/>
              <a:t>must define the operators!</a:t>
            </a:r>
          </a:p>
          <a:p>
            <a:r>
              <a:rPr lang="en-US" altLang="en-US"/>
              <a:t>   Small move left, big move left, large moves, etc.</a:t>
            </a:r>
          </a:p>
          <a:p>
            <a:endParaRPr lang="en-US" altLang="en-US"/>
          </a:p>
          <a:p>
            <a:r>
              <a:rPr lang="en-US" altLang="en-US"/>
              <a:t>  Change the order of operators and see what happens.</a:t>
            </a:r>
          </a:p>
          <a:p>
            <a:endParaRPr lang="en-US" altLang="en-US"/>
          </a:p>
          <a:p>
            <a:r>
              <a:rPr lang="en-US" altLang="en-US"/>
              <a:t>“climbing” vs. “descending” - same problem.</a:t>
            </a:r>
          </a:p>
        </p:txBody>
      </p:sp>
    </p:spTree>
    <p:extLst>
      <p:ext uri="{BB962C8B-B14F-4D97-AF65-F5344CB8AC3E}">
        <p14:creationId xmlns:p14="http://schemas.microsoft.com/office/powerpoint/2010/main" val="4091869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D42E24-1CD1-43C4-BEE8-68A16A44792D}" type="slidenum">
              <a:rPr lang="en-US" altLang="en-US" sz="1200"/>
              <a:pPr/>
              <a:t>60</a:t>
            </a:fld>
            <a:endParaRPr lang="en-US" altLang="en-US" sz="120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extLst>
      <p:ext uri="{BB962C8B-B14F-4D97-AF65-F5344CB8AC3E}">
        <p14:creationId xmlns:p14="http://schemas.microsoft.com/office/powerpoint/2010/main" val="325752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6E6B-1325-0586-FE85-0D609BD3BA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8A084D-FED6-3C8D-88CC-4C69856DBB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0E3B7A-08F3-4426-8AEC-5D9287C8B432}"/>
              </a:ext>
            </a:extLst>
          </p:cNvPr>
          <p:cNvSpPr>
            <a:spLocks noGrp="1"/>
          </p:cNvSpPr>
          <p:nvPr>
            <p:ph type="dt" sz="half" idx="10"/>
          </p:nvPr>
        </p:nvSpPr>
        <p:spPr/>
        <p:txBody>
          <a:bodyPr/>
          <a:lstStyle/>
          <a:p>
            <a:fld id="{33EFDD2D-3E6E-4064-B3DF-4A655212532B}" type="datetimeFigureOut">
              <a:rPr lang="en-US" smtClean="0"/>
              <a:t>9/26/23</a:t>
            </a:fld>
            <a:endParaRPr lang="en-US"/>
          </a:p>
        </p:txBody>
      </p:sp>
      <p:sp>
        <p:nvSpPr>
          <p:cNvPr id="5" name="Footer Placeholder 4">
            <a:extLst>
              <a:ext uri="{FF2B5EF4-FFF2-40B4-BE49-F238E27FC236}">
                <a16:creationId xmlns:a16="http://schemas.microsoft.com/office/drawing/2014/main" id="{68ACB141-6627-C87C-CC35-B6FA95D301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DAE0B-357A-AB73-E009-22C98B62C7B9}"/>
              </a:ext>
            </a:extLst>
          </p:cNvPr>
          <p:cNvSpPr>
            <a:spLocks noGrp="1"/>
          </p:cNvSpPr>
          <p:nvPr>
            <p:ph type="sldNum" sz="quarter" idx="12"/>
          </p:nvPr>
        </p:nvSpPr>
        <p:spPr/>
        <p:txBody>
          <a:bodyPr/>
          <a:lstStyle/>
          <a:p>
            <a:fld id="{0DDB394F-BD83-49DF-BA67-4075BC8215E7}" type="slidenum">
              <a:rPr lang="en-US" smtClean="0"/>
              <a:t>‹#›</a:t>
            </a:fld>
            <a:endParaRPr lang="en-US"/>
          </a:p>
        </p:txBody>
      </p:sp>
    </p:spTree>
    <p:extLst>
      <p:ext uri="{BB962C8B-B14F-4D97-AF65-F5344CB8AC3E}">
        <p14:creationId xmlns:p14="http://schemas.microsoft.com/office/powerpoint/2010/main" val="269813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EDDD6-80A0-F137-6A76-313F445651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89C2C4-C948-FB93-C867-AF695B22B8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F338B-C562-6EEE-12F4-69CB0A923EC3}"/>
              </a:ext>
            </a:extLst>
          </p:cNvPr>
          <p:cNvSpPr>
            <a:spLocks noGrp="1"/>
          </p:cNvSpPr>
          <p:nvPr>
            <p:ph type="dt" sz="half" idx="10"/>
          </p:nvPr>
        </p:nvSpPr>
        <p:spPr/>
        <p:txBody>
          <a:bodyPr/>
          <a:lstStyle/>
          <a:p>
            <a:fld id="{33EFDD2D-3E6E-4064-B3DF-4A655212532B}" type="datetimeFigureOut">
              <a:rPr lang="en-US" smtClean="0"/>
              <a:t>9/26/23</a:t>
            </a:fld>
            <a:endParaRPr lang="en-US"/>
          </a:p>
        </p:txBody>
      </p:sp>
      <p:sp>
        <p:nvSpPr>
          <p:cNvPr id="5" name="Footer Placeholder 4">
            <a:extLst>
              <a:ext uri="{FF2B5EF4-FFF2-40B4-BE49-F238E27FC236}">
                <a16:creationId xmlns:a16="http://schemas.microsoft.com/office/drawing/2014/main" id="{0CEEEDCE-625E-328B-96EA-6D4252AC5C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4026F-3D12-370B-A30B-F9278899CDAD}"/>
              </a:ext>
            </a:extLst>
          </p:cNvPr>
          <p:cNvSpPr>
            <a:spLocks noGrp="1"/>
          </p:cNvSpPr>
          <p:nvPr>
            <p:ph type="sldNum" sz="quarter" idx="12"/>
          </p:nvPr>
        </p:nvSpPr>
        <p:spPr/>
        <p:txBody>
          <a:bodyPr/>
          <a:lstStyle/>
          <a:p>
            <a:fld id="{0DDB394F-BD83-49DF-BA67-4075BC8215E7}" type="slidenum">
              <a:rPr lang="en-US" smtClean="0"/>
              <a:t>‹#›</a:t>
            </a:fld>
            <a:endParaRPr lang="en-US"/>
          </a:p>
        </p:txBody>
      </p:sp>
    </p:spTree>
    <p:extLst>
      <p:ext uri="{BB962C8B-B14F-4D97-AF65-F5344CB8AC3E}">
        <p14:creationId xmlns:p14="http://schemas.microsoft.com/office/powerpoint/2010/main" val="2984102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6283E5-CC47-ED39-0F31-477354F915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86FC8E-AF16-5B8B-FE62-DBB29E72C9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201A5-161C-C622-52AE-B4E4AE7BF15F}"/>
              </a:ext>
            </a:extLst>
          </p:cNvPr>
          <p:cNvSpPr>
            <a:spLocks noGrp="1"/>
          </p:cNvSpPr>
          <p:nvPr>
            <p:ph type="dt" sz="half" idx="10"/>
          </p:nvPr>
        </p:nvSpPr>
        <p:spPr/>
        <p:txBody>
          <a:bodyPr/>
          <a:lstStyle/>
          <a:p>
            <a:fld id="{33EFDD2D-3E6E-4064-B3DF-4A655212532B}" type="datetimeFigureOut">
              <a:rPr lang="en-US" smtClean="0"/>
              <a:t>9/26/23</a:t>
            </a:fld>
            <a:endParaRPr lang="en-US"/>
          </a:p>
        </p:txBody>
      </p:sp>
      <p:sp>
        <p:nvSpPr>
          <p:cNvPr id="5" name="Footer Placeholder 4">
            <a:extLst>
              <a:ext uri="{FF2B5EF4-FFF2-40B4-BE49-F238E27FC236}">
                <a16:creationId xmlns:a16="http://schemas.microsoft.com/office/drawing/2014/main" id="{9FB23B0F-ED65-B52A-EC15-695D76F87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8CA5C6-56A2-8D8F-0B90-4E8D43610989}"/>
              </a:ext>
            </a:extLst>
          </p:cNvPr>
          <p:cNvSpPr>
            <a:spLocks noGrp="1"/>
          </p:cNvSpPr>
          <p:nvPr>
            <p:ph type="sldNum" sz="quarter" idx="12"/>
          </p:nvPr>
        </p:nvSpPr>
        <p:spPr/>
        <p:txBody>
          <a:bodyPr/>
          <a:lstStyle/>
          <a:p>
            <a:fld id="{0DDB394F-BD83-49DF-BA67-4075BC8215E7}" type="slidenum">
              <a:rPr lang="en-US" smtClean="0"/>
              <a:t>‹#›</a:t>
            </a:fld>
            <a:endParaRPr lang="en-US"/>
          </a:p>
        </p:txBody>
      </p:sp>
    </p:spTree>
    <p:extLst>
      <p:ext uri="{BB962C8B-B14F-4D97-AF65-F5344CB8AC3E}">
        <p14:creationId xmlns:p14="http://schemas.microsoft.com/office/powerpoint/2010/main" val="4286267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4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13208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40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6793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2273-F448-37EC-9C25-FF0D42C8A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790757-A426-A83A-533B-521BF78A0D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5C81F-2BD0-C48B-AB5B-7EE50D9A09FC}"/>
              </a:ext>
            </a:extLst>
          </p:cNvPr>
          <p:cNvSpPr>
            <a:spLocks noGrp="1"/>
          </p:cNvSpPr>
          <p:nvPr>
            <p:ph type="dt" sz="half" idx="10"/>
          </p:nvPr>
        </p:nvSpPr>
        <p:spPr/>
        <p:txBody>
          <a:bodyPr/>
          <a:lstStyle/>
          <a:p>
            <a:fld id="{33EFDD2D-3E6E-4064-B3DF-4A655212532B}" type="datetimeFigureOut">
              <a:rPr lang="en-US" smtClean="0"/>
              <a:t>9/26/23</a:t>
            </a:fld>
            <a:endParaRPr lang="en-US"/>
          </a:p>
        </p:txBody>
      </p:sp>
      <p:sp>
        <p:nvSpPr>
          <p:cNvPr id="5" name="Footer Placeholder 4">
            <a:extLst>
              <a:ext uri="{FF2B5EF4-FFF2-40B4-BE49-F238E27FC236}">
                <a16:creationId xmlns:a16="http://schemas.microsoft.com/office/drawing/2014/main" id="{681406AA-9787-0D28-C47F-7F7F73397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9ECB2-63D2-D197-6AB1-6F25678F4B57}"/>
              </a:ext>
            </a:extLst>
          </p:cNvPr>
          <p:cNvSpPr>
            <a:spLocks noGrp="1"/>
          </p:cNvSpPr>
          <p:nvPr>
            <p:ph type="sldNum" sz="quarter" idx="12"/>
          </p:nvPr>
        </p:nvSpPr>
        <p:spPr/>
        <p:txBody>
          <a:bodyPr/>
          <a:lstStyle/>
          <a:p>
            <a:fld id="{0DDB394F-BD83-49DF-BA67-4075BC8215E7}" type="slidenum">
              <a:rPr lang="en-US" smtClean="0"/>
              <a:t>‹#›</a:t>
            </a:fld>
            <a:endParaRPr lang="en-US"/>
          </a:p>
        </p:txBody>
      </p:sp>
    </p:spTree>
    <p:extLst>
      <p:ext uri="{BB962C8B-B14F-4D97-AF65-F5344CB8AC3E}">
        <p14:creationId xmlns:p14="http://schemas.microsoft.com/office/powerpoint/2010/main" val="297264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FFB0-4262-DBB1-B20E-B7C78A78A7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5930A1-CABE-4FFA-C6BD-1769CE3E4A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D19F2B-69FD-8ABC-34C1-F1CF824BB0D1}"/>
              </a:ext>
            </a:extLst>
          </p:cNvPr>
          <p:cNvSpPr>
            <a:spLocks noGrp="1"/>
          </p:cNvSpPr>
          <p:nvPr>
            <p:ph type="dt" sz="half" idx="10"/>
          </p:nvPr>
        </p:nvSpPr>
        <p:spPr/>
        <p:txBody>
          <a:bodyPr/>
          <a:lstStyle/>
          <a:p>
            <a:fld id="{33EFDD2D-3E6E-4064-B3DF-4A655212532B}" type="datetimeFigureOut">
              <a:rPr lang="en-US" smtClean="0"/>
              <a:t>9/26/23</a:t>
            </a:fld>
            <a:endParaRPr lang="en-US"/>
          </a:p>
        </p:txBody>
      </p:sp>
      <p:sp>
        <p:nvSpPr>
          <p:cNvPr id="5" name="Footer Placeholder 4">
            <a:extLst>
              <a:ext uri="{FF2B5EF4-FFF2-40B4-BE49-F238E27FC236}">
                <a16:creationId xmlns:a16="http://schemas.microsoft.com/office/drawing/2014/main" id="{BCCA8A56-F227-45A4-9AF7-A42D01CD7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7BA4D-E5E3-BEE7-D849-8D1A83FD6EF6}"/>
              </a:ext>
            </a:extLst>
          </p:cNvPr>
          <p:cNvSpPr>
            <a:spLocks noGrp="1"/>
          </p:cNvSpPr>
          <p:nvPr>
            <p:ph type="sldNum" sz="quarter" idx="12"/>
          </p:nvPr>
        </p:nvSpPr>
        <p:spPr/>
        <p:txBody>
          <a:bodyPr/>
          <a:lstStyle/>
          <a:p>
            <a:fld id="{0DDB394F-BD83-49DF-BA67-4075BC8215E7}" type="slidenum">
              <a:rPr lang="en-US" smtClean="0"/>
              <a:t>‹#›</a:t>
            </a:fld>
            <a:endParaRPr lang="en-US"/>
          </a:p>
        </p:txBody>
      </p:sp>
    </p:spTree>
    <p:extLst>
      <p:ext uri="{BB962C8B-B14F-4D97-AF65-F5344CB8AC3E}">
        <p14:creationId xmlns:p14="http://schemas.microsoft.com/office/powerpoint/2010/main" val="1694265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221A-FD19-9087-8256-BBA08386D5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78FD94-A5CC-01F0-55B2-C704CAAD27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F8F9D-0A82-84B0-2A49-2FD67D5B17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F2BF00-65E7-35D0-DF58-C9A890952ADC}"/>
              </a:ext>
            </a:extLst>
          </p:cNvPr>
          <p:cNvSpPr>
            <a:spLocks noGrp="1"/>
          </p:cNvSpPr>
          <p:nvPr>
            <p:ph type="dt" sz="half" idx="10"/>
          </p:nvPr>
        </p:nvSpPr>
        <p:spPr/>
        <p:txBody>
          <a:bodyPr/>
          <a:lstStyle/>
          <a:p>
            <a:fld id="{33EFDD2D-3E6E-4064-B3DF-4A655212532B}" type="datetimeFigureOut">
              <a:rPr lang="en-US" smtClean="0"/>
              <a:t>9/26/23</a:t>
            </a:fld>
            <a:endParaRPr lang="en-US"/>
          </a:p>
        </p:txBody>
      </p:sp>
      <p:sp>
        <p:nvSpPr>
          <p:cNvPr id="6" name="Footer Placeholder 5">
            <a:extLst>
              <a:ext uri="{FF2B5EF4-FFF2-40B4-BE49-F238E27FC236}">
                <a16:creationId xmlns:a16="http://schemas.microsoft.com/office/drawing/2014/main" id="{F55EB194-4FDD-EBC1-7BFB-979F35693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B46585-7956-999D-1374-D82B23736ED8}"/>
              </a:ext>
            </a:extLst>
          </p:cNvPr>
          <p:cNvSpPr>
            <a:spLocks noGrp="1"/>
          </p:cNvSpPr>
          <p:nvPr>
            <p:ph type="sldNum" sz="quarter" idx="12"/>
          </p:nvPr>
        </p:nvSpPr>
        <p:spPr/>
        <p:txBody>
          <a:bodyPr/>
          <a:lstStyle/>
          <a:p>
            <a:fld id="{0DDB394F-BD83-49DF-BA67-4075BC8215E7}" type="slidenum">
              <a:rPr lang="en-US" smtClean="0"/>
              <a:t>‹#›</a:t>
            </a:fld>
            <a:endParaRPr lang="en-US"/>
          </a:p>
        </p:txBody>
      </p:sp>
    </p:spTree>
    <p:extLst>
      <p:ext uri="{BB962C8B-B14F-4D97-AF65-F5344CB8AC3E}">
        <p14:creationId xmlns:p14="http://schemas.microsoft.com/office/powerpoint/2010/main" val="364594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DD27-5F1B-5F83-CB43-D61887F028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C5D445-E333-C5EC-DC26-E70FDA9006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83A0EF-D81E-9378-DCF0-CC01A091C3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15098A-59AC-BB9E-C9D5-58D1249351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038BE-7E3A-4E92-A253-ED0052FCAF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1DC4A9-1529-B15D-D4D0-18350BF41DE6}"/>
              </a:ext>
            </a:extLst>
          </p:cNvPr>
          <p:cNvSpPr>
            <a:spLocks noGrp="1"/>
          </p:cNvSpPr>
          <p:nvPr>
            <p:ph type="dt" sz="half" idx="10"/>
          </p:nvPr>
        </p:nvSpPr>
        <p:spPr/>
        <p:txBody>
          <a:bodyPr/>
          <a:lstStyle/>
          <a:p>
            <a:fld id="{33EFDD2D-3E6E-4064-B3DF-4A655212532B}" type="datetimeFigureOut">
              <a:rPr lang="en-US" smtClean="0"/>
              <a:t>9/26/23</a:t>
            </a:fld>
            <a:endParaRPr lang="en-US"/>
          </a:p>
        </p:txBody>
      </p:sp>
      <p:sp>
        <p:nvSpPr>
          <p:cNvPr id="8" name="Footer Placeholder 7">
            <a:extLst>
              <a:ext uri="{FF2B5EF4-FFF2-40B4-BE49-F238E27FC236}">
                <a16:creationId xmlns:a16="http://schemas.microsoft.com/office/drawing/2014/main" id="{15F6D593-0DF0-CF9D-77BD-42865D98D6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0A534A-4EB7-54ED-1C87-51840CD7C005}"/>
              </a:ext>
            </a:extLst>
          </p:cNvPr>
          <p:cNvSpPr>
            <a:spLocks noGrp="1"/>
          </p:cNvSpPr>
          <p:nvPr>
            <p:ph type="sldNum" sz="quarter" idx="12"/>
          </p:nvPr>
        </p:nvSpPr>
        <p:spPr/>
        <p:txBody>
          <a:bodyPr/>
          <a:lstStyle/>
          <a:p>
            <a:fld id="{0DDB394F-BD83-49DF-BA67-4075BC8215E7}" type="slidenum">
              <a:rPr lang="en-US" smtClean="0"/>
              <a:t>‹#›</a:t>
            </a:fld>
            <a:endParaRPr lang="en-US"/>
          </a:p>
        </p:txBody>
      </p:sp>
    </p:spTree>
    <p:extLst>
      <p:ext uri="{BB962C8B-B14F-4D97-AF65-F5344CB8AC3E}">
        <p14:creationId xmlns:p14="http://schemas.microsoft.com/office/powerpoint/2010/main" val="3522123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DB9-6917-2973-795F-B2513175F7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364E8A-1E7D-1496-12D1-78C158AA078C}"/>
              </a:ext>
            </a:extLst>
          </p:cNvPr>
          <p:cNvSpPr>
            <a:spLocks noGrp="1"/>
          </p:cNvSpPr>
          <p:nvPr>
            <p:ph type="dt" sz="half" idx="10"/>
          </p:nvPr>
        </p:nvSpPr>
        <p:spPr/>
        <p:txBody>
          <a:bodyPr/>
          <a:lstStyle/>
          <a:p>
            <a:fld id="{33EFDD2D-3E6E-4064-B3DF-4A655212532B}" type="datetimeFigureOut">
              <a:rPr lang="en-US" smtClean="0"/>
              <a:t>9/26/23</a:t>
            </a:fld>
            <a:endParaRPr lang="en-US"/>
          </a:p>
        </p:txBody>
      </p:sp>
      <p:sp>
        <p:nvSpPr>
          <p:cNvPr id="4" name="Footer Placeholder 3">
            <a:extLst>
              <a:ext uri="{FF2B5EF4-FFF2-40B4-BE49-F238E27FC236}">
                <a16:creationId xmlns:a16="http://schemas.microsoft.com/office/drawing/2014/main" id="{A4574FE2-31E2-B66E-D17E-C5B6BE0739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87E219-03CF-B1B7-067A-B4CB55F69659}"/>
              </a:ext>
            </a:extLst>
          </p:cNvPr>
          <p:cNvSpPr>
            <a:spLocks noGrp="1"/>
          </p:cNvSpPr>
          <p:nvPr>
            <p:ph type="sldNum" sz="quarter" idx="12"/>
          </p:nvPr>
        </p:nvSpPr>
        <p:spPr/>
        <p:txBody>
          <a:bodyPr/>
          <a:lstStyle/>
          <a:p>
            <a:fld id="{0DDB394F-BD83-49DF-BA67-4075BC8215E7}" type="slidenum">
              <a:rPr lang="en-US" smtClean="0"/>
              <a:t>‹#›</a:t>
            </a:fld>
            <a:endParaRPr lang="en-US"/>
          </a:p>
        </p:txBody>
      </p:sp>
    </p:spTree>
    <p:extLst>
      <p:ext uri="{BB962C8B-B14F-4D97-AF65-F5344CB8AC3E}">
        <p14:creationId xmlns:p14="http://schemas.microsoft.com/office/powerpoint/2010/main" val="1383324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75B2F-F5E1-356F-119A-723BFBD9B4F9}"/>
              </a:ext>
            </a:extLst>
          </p:cNvPr>
          <p:cNvSpPr>
            <a:spLocks noGrp="1"/>
          </p:cNvSpPr>
          <p:nvPr>
            <p:ph type="dt" sz="half" idx="10"/>
          </p:nvPr>
        </p:nvSpPr>
        <p:spPr/>
        <p:txBody>
          <a:bodyPr/>
          <a:lstStyle/>
          <a:p>
            <a:fld id="{33EFDD2D-3E6E-4064-B3DF-4A655212532B}" type="datetimeFigureOut">
              <a:rPr lang="en-US" smtClean="0"/>
              <a:t>9/26/23</a:t>
            </a:fld>
            <a:endParaRPr lang="en-US"/>
          </a:p>
        </p:txBody>
      </p:sp>
      <p:sp>
        <p:nvSpPr>
          <p:cNvPr id="3" name="Footer Placeholder 2">
            <a:extLst>
              <a:ext uri="{FF2B5EF4-FFF2-40B4-BE49-F238E27FC236}">
                <a16:creationId xmlns:a16="http://schemas.microsoft.com/office/drawing/2014/main" id="{E674289E-7EB7-5526-3244-D355B2646C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5D29C5-C99A-34E5-22A5-006A15F45F99}"/>
              </a:ext>
            </a:extLst>
          </p:cNvPr>
          <p:cNvSpPr>
            <a:spLocks noGrp="1"/>
          </p:cNvSpPr>
          <p:nvPr>
            <p:ph type="sldNum" sz="quarter" idx="12"/>
          </p:nvPr>
        </p:nvSpPr>
        <p:spPr/>
        <p:txBody>
          <a:bodyPr/>
          <a:lstStyle/>
          <a:p>
            <a:fld id="{0DDB394F-BD83-49DF-BA67-4075BC8215E7}" type="slidenum">
              <a:rPr lang="en-US" smtClean="0"/>
              <a:t>‹#›</a:t>
            </a:fld>
            <a:endParaRPr lang="en-US"/>
          </a:p>
        </p:txBody>
      </p:sp>
    </p:spTree>
    <p:extLst>
      <p:ext uri="{BB962C8B-B14F-4D97-AF65-F5344CB8AC3E}">
        <p14:creationId xmlns:p14="http://schemas.microsoft.com/office/powerpoint/2010/main" val="463446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8851F-FFCA-04AB-DF14-FF81F8EAD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C81F53-8B96-6991-3B66-76236D0E37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6576-CBE0-A17B-4502-44E2C8DDA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D9743C-91F8-A6B7-381A-F8C505FB7375}"/>
              </a:ext>
            </a:extLst>
          </p:cNvPr>
          <p:cNvSpPr>
            <a:spLocks noGrp="1"/>
          </p:cNvSpPr>
          <p:nvPr>
            <p:ph type="dt" sz="half" idx="10"/>
          </p:nvPr>
        </p:nvSpPr>
        <p:spPr/>
        <p:txBody>
          <a:bodyPr/>
          <a:lstStyle/>
          <a:p>
            <a:fld id="{33EFDD2D-3E6E-4064-B3DF-4A655212532B}" type="datetimeFigureOut">
              <a:rPr lang="en-US" smtClean="0"/>
              <a:t>9/26/23</a:t>
            </a:fld>
            <a:endParaRPr lang="en-US"/>
          </a:p>
        </p:txBody>
      </p:sp>
      <p:sp>
        <p:nvSpPr>
          <p:cNvPr id="6" name="Footer Placeholder 5">
            <a:extLst>
              <a:ext uri="{FF2B5EF4-FFF2-40B4-BE49-F238E27FC236}">
                <a16:creationId xmlns:a16="http://schemas.microsoft.com/office/drawing/2014/main" id="{89B9F0F0-ED09-E55D-9235-F5940B139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6BF64-C19E-E3FE-4C1B-BDCE3C48892C}"/>
              </a:ext>
            </a:extLst>
          </p:cNvPr>
          <p:cNvSpPr>
            <a:spLocks noGrp="1"/>
          </p:cNvSpPr>
          <p:nvPr>
            <p:ph type="sldNum" sz="quarter" idx="12"/>
          </p:nvPr>
        </p:nvSpPr>
        <p:spPr/>
        <p:txBody>
          <a:bodyPr/>
          <a:lstStyle/>
          <a:p>
            <a:fld id="{0DDB394F-BD83-49DF-BA67-4075BC8215E7}" type="slidenum">
              <a:rPr lang="en-US" smtClean="0"/>
              <a:t>‹#›</a:t>
            </a:fld>
            <a:endParaRPr lang="en-US"/>
          </a:p>
        </p:txBody>
      </p:sp>
    </p:spTree>
    <p:extLst>
      <p:ext uri="{BB962C8B-B14F-4D97-AF65-F5344CB8AC3E}">
        <p14:creationId xmlns:p14="http://schemas.microsoft.com/office/powerpoint/2010/main" val="494598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B55B-2F12-859D-B668-A57271629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AA273C-C7C6-7609-8914-0C9599FF22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B45399-8CCF-1592-2B18-C99B8070B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F7152-0D09-F286-4EE1-8B1EAF4DA74C}"/>
              </a:ext>
            </a:extLst>
          </p:cNvPr>
          <p:cNvSpPr>
            <a:spLocks noGrp="1"/>
          </p:cNvSpPr>
          <p:nvPr>
            <p:ph type="dt" sz="half" idx="10"/>
          </p:nvPr>
        </p:nvSpPr>
        <p:spPr/>
        <p:txBody>
          <a:bodyPr/>
          <a:lstStyle/>
          <a:p>
            <a:fld id="{33EFDD2D-3E6E-4064-B3DF-4A655212532B}" type="datetimeFigureOut">
              <a:rPr lang="en-US" smtClean="0"/>
              <a:t>9/26/23</a:t>
            </a:fld>
            <a:endParaRPr lang="en-US"/>
          </a:p>
        </p:txBody>
      </p:sp>
      <p:sp>
        <p:nvSpPr>
          <p:cNvPr id="6" name="Footer Placeholder 5">
            <a:extLst>
              <a:ext uri="{FF2B5EF4-FFF2-40B4-BE49-F238E27FC236}">
                <a16:creationId xmlns:a16="http://schemas.microsoft.com/office/drawing/2014/main" id="{9862C21C-9C6B-7CCF-5A4D-2A228586E7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D7175-8988-AE2E-FA6F-9E09EBE780EA}"/>
              </a:ext>
            </a:extLst>
          </p:cNvPr>
          <p:cNvSpPr>
            <a:spLocks noGrp="1"/>
          </p:cNvSpPr>
          <p:nvPr>
            <p:ph type="sldNum" sz="quarter" idx="12"/>
          </p:nvPr>
        </p:nvSpPr>
        <p:spPr/>
        <p:txBody>
          <a:bodyPr/>
          <a:lstStyle/>
          <a:p>
            <a:fld id="{0DDB394F-BD83-49DF-BA67-4075BC8215E7}" type="slidenum">
              <a:rPr lang="en-US" smtClean="0"/>
              <a:t>‹#›</a:t>
            </a:fld>
            <a:endParaRPr lang="en-US"/>
          </a:p>
        </p:txBody>
      </p:sp>
    </p:spTree>
    <p:extLst>
      <p:ext uri="{BB962C8B-B14F-4D97-AF65-F5344CB8AC3E}">
        <p14:creationId xmlns:p14="http://schemas.microsoft.com/office/powerpoint/2010/main" val="4055710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46AF7A-0F35-582B-3709-48B8868B2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962A3C-FFD6-20B3-7DBE-3C7C3F810A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BE61E-F9B1-42A2-08B5-70EEE9534E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FDD2D-3E6E-4064-B3DF-4A655212532B}" type="datetimeFigureOut">
              <a:rPr lang="en-US" smtClean="0"/>
              <a:t>9/26/23</a:t>
            </a:fld>
            <a:endParaRPr lang="en-US"/>
          </a:p>
        </p:txBody>
      </p:sp>
      <p:sp>
        <p:nvSpPr>
          <p:cNvPr id="5" name="Footer Placeholder 4">
            <a:extLst>
              <a:ext uri="{FF2B5EF4-FFF2-40B4-BE49-F238E27FC236}">
                <a16:creationId xmlns:a16="http://schemas.microsoft.com/office/drawing/2014/main" id="{FF6E90B8-D214-82E2-17F6-29661CC16D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8E1C7F-CDA5-48AC-58CE-2B9225A8A6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B394F-BD83-49DF-BA67-4075BC8215E7}" type="slidenum">
              <a:rPr lang="en-US" smtClean="0"/>
              <a:t>‹#›</a:t>
            </a:fld>
            <a:endParaRPr lang="en-US"/>
          </a:p>
        </p:txBody>
      </p:sp>
    </p:spTree>
    <p:extLst>
      <p:ext uri="{BB962C8B-B14F-4D97-AF65-F5344CB8AC3E}">
        <p14:creationId xmlns:p14="http://schemas.microsoft.com/office/powerpoint/2010/main" val="2485599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migo.sixbit.org/puzzles/fifteen/" TargetMode="External"/><Relationship Id="rId2" Type="http://schemas.openxmlformats.org/officeDocument/2006/relationships/hyperlink" Target="http://cheesygames.com/slider/"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minigranth.in/artificial-intelligence-tutorial/problem-solving-in-ai" TargetMode="External"/><Relationship Id="rId2" Type="http://schemas.openxmlformats.org/officeDocument/2006/relationships/hyperlink" Target="https://www.geeksforgeeks.org/agents-artificial-intelligence/" TargetMode="External"/><Relationship Id="rId1" Type="http://schemas.openxmlformats.org/officeDocument/2006/relationships/slideLayout" Target="../slideLayouts/slideLayout2.xml"/><Relationship Id="rId5" Type="http://schemas.openxmlformats.org/officeDocument/2006/relationships/hyperlink" Target="https://examples.yourdictionary.com/deductive-reasoning-examples.html" TargetMode="External"/><Relationship Id="rId4" Type="http://schemas.openxmlformats.org/officeDocument/2006/relationships/hyperlink" Target="https://www.javatpoint.com/reasoning-in-artificial-intelligence#:~:text=Deductive%20reasoning%20is%20a%20type,the%20truth%20of%20the%20conclusion." TargetMode="Externa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www.imdb.com/name/nm0000634/"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www.imdb.com/name/nm0073539/" TargetMode="Externa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projects.washingtonpost.com/congress/members/o000167/"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projects.washingtonpost.com/congress/members/m000303/" TargetMode="External"/><Relationship Id="rId4" Type="http://schemas.openxmlformats.org/officeDocument/2006/relationships/hyperlink" Target="http://projects.washingtonpost.com/congress/members/c00104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hyperlink" Target="http://www.youtube.com/watch?v=EtXE08bOVZM" TargetMode="External"/><Relationship Id="rId5" Type="http://schemas.openxmlformats.org/officeDocument/2006/relationships/image" Target="../media/image37.png"/><Relationship Id="rId4" Type="http://schemas.openxmlformats.org/officeDocument/2006/relationships/hyperlink" Target="http://kociemba.org/fifteen/fifteensolver.html"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D31A7-94AB-FA7D-EA5B-5BEFB3833CFC}"/>
              </a:ext>
            </a:extLst>
          </p:cNvPr>
          <p:cNvSpPr>
            <a:spLocks noGrp="1"/>
          </p:cNvSpPr>
          <p:nvPr>
            <p:ph type="ctrTitle"/>
          </p:nvPr>
        </p:nvSpPr>
        <p:spPr/>
        <p:txBody>
          <a:bodyPr/>
          <a:lstStyle/>
          <a:p>
            <a:r>
              <a:rPr lang="en-US" dirty="0"/>
              <a:t>Artificial </a:t>
            </a:r>
            <a:r>
              <a:rPr lang="en-US"/>
              <a:t>Intelligence </a:t>
            </a:r>
            <a:br>
              <a:rPr lang="en-US"/>
            </a:br>
            <a:r>
              <a:rPr lang="en-US"/>
              <a:t>Unit 1 and Unit 2</a:t>
            </a:r>
            <a:endParaRPr lang="en-US" dirty="0"/>
          </a:p>
        </p:txBody>
      </p:sp>
      <p:sp>
        <p:nvSpPr>
          <p:cNvPr id="3" name="Subtitle 2">
            <a:extLst>
              <a:ext uri="{FF2B5EF4-FFF2-40B4-BE49-F238E27FC236}">
                <a16:creationId xmlns:a16="http://schemas.microsoft.com/office/drawing/2014/main" id="{BFA2E853-DFB5-86DD-6266-09B3E4E98BBF}"/>
              </a:ext>
            </a:extLst>
          </p:cNvPr>
          <p:cNvSpPr>
            <a:spLocks noGrp="1"/>
          </p:cNvSpPr>
          <p:nvPr>
            <p:ph type="subTitle" idx="1"/>
          </p:nvPr>
        </p:nvSpPr>
        <p:spPr/>
        <p:txBody>
          <a:bodyPr>
            <a:normAutofit/>
          </a:bodyPr>
          <a:lstStyle/>
          <a:p>
            <a:r>
              <a:rPr lang="en-US" sz="1800" dirty="0"/>
              <a:t>Compiled By : Dr. Manish Sharma</a:t>
            </a:r>
          </a:p>
        </p:txBody>
      </p:sp>
    </p:spTree>
    <p:extLst>
      <p:ext uri="{BB962C8B-B14F-4D97-AF65-F5344CB8AC3E}">
        <p14:creationId xmlns:p14="http://schemas.microsoft.com/office/powerpoint/2010/main" val="485557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1309-3D99-84E2-2233-2B3C140607E7}"/>
              </a:ext>
            </a:extLst>
          </p:cNvPr>
          <p:cNvSpPr>
            <a:spLocks noGrp="1"/>
          </p:cNvSpPr>
          <p:nvPr>
            <p:ph type="title"/>
          </p:nvPr>
        </p:nvSpPr>
        <p:spPr>
          <a:xfrm>
            <a:off x="838200" y="365126"/>
            <a:ext cx="10515600" cy="1041644"/>
          </a:xfrm>
        </p:spPr>
        <p:txBody>
          <a:bodyPr>
            <a:normAutofit fontScale="90000"/>
          </a:bodyPr>
          <a:lstStyle/>
          <a:p>
            <a:r>
              <a:rPr lang="en-US" dirty="0"/>
              <a:t>Simulation of sophisticated and intelligent behavior in different areas</a:t>
            </a:r>
          </a:p>
        </p:txBody>
      </p:sp>
      <p:sp>
        <p:nvSpPr>
          <p:cNvPr id="3" name="Content Placeholder 2">
            <a:extLst>
              <a:ext uri="{FF2B5EF4-FFF2-40B4-BE49-F238E27FC236}">
                <a16:creationId xmlns:a16="http://schemas.microsoft.com/office/drawing/2014/main" id="{50F56EF5-4080-70E9-690C-56ACF03C2AE8}"/>
              </a:ext>
            </a:extLst>
          </p:cNvPr>
          <p:cNvSpPr>
            <a:spLocks noGrp="1"/>
          </p:cNvSpPr>
          <p:nvPr>
            <p:ph idx="1"/>
          </p:nvPr>
        </p:nvSpPr>
        <p:spPr>
          <a:xfrm>
            <a:off x="838200" y="1910687"/>
            <a:ext cx="10515600" cy="4266276"/>
          </a:xfrm>
        </p:spPr>
        <p:txBody>
          <a:bodyPr/>
          <a:lstStyle/>
          <a:p>
            <a:pPr marL="0" indent="0">
              <a:buNone/>
            </a:pPr>
            <a:endParaRPr lang="en-US" dirty="0"/>
          </a:p>
          <a:p>
            <a:pPr marL="0" indent="0">
              <a:buNone/>
            </a:pPr>
            <a:r>
              <a:rPr lang="en-US" sz="2400" dirty="0"/>
              <a:t>Simulation of sophisticated and intelligent behavior can be achieved by the following methods:</a:t>
            </a:r>
          </a:p>
          <a:p>
            <a:pPr marL="0" indent="0">
              <a:buNone/>
            </a:pPr>
            <a:endParaRPr lang="en-US" sz="2400" dirty="0"/>
          </a:p>
          <a:p>
            <a:pPr lvl="2"/>
            <a:r>
              <a:rPr lang="en-US" sz="2400" dirty="0"/>
              <a:t>Turing Test</a:t>
            </a:r>
          </a:p>
          <a:p>
            <a:pPr lvl="2"/>
            <a:r>
              <a:rPr lang="en-US" sz="2400" dirty="0"/>
              <a:t>Agents</a:t>
            </a:r>
          </a:p>
          <a:p>
            <a:pPr lvl="2"/>
            <a:r>
              <a:rPr lang="en-US" sz="2400" dirty="0"/>
              <a:t>Application area of AI</a:t>
            </a:r>
          </a:p>
        </p:txBody>
      </p:sp>
    </p:spTree>
    <p:extLst>
      <p:ext uri="{BB962C8B-B14F-4D97-AF65-F5344CB8AC3E}">
        <p14:creationId xmlns:p14="http://schemas.microsoft.com/office/powerpoint/2010/main" val="41487531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838200"/>
            <a:ext cx="7772400" cy="2971800"/>
          </a:xfrm>
        </p:spPr>
        <p:txBody>
          <a:bodyPr>
            <a:normAutofit lnSpcReduction="10000"/>
          </a:bodyPr>
          <a:lstStyle/>
          <a:p>
            <a:pPr>
              <a:defRPr/>
            </a:pPr>
            <a:r>
              <a:rPr lang="en-US" dirty="0"/>
              <a:t>A few </a:t>
            </a:r>
            <a:r>
              <a:rPr lang="en-US" dirty="0" err="1"/>
              <a:t>urls</a:t>
            </a:r>
            <a:r>
              <a:rPr lang="en-US" dirty="0"/>
              <a:t>:</a:t>
            </a:r>
            <a:endParaRPr lang="en-US" dirty="0">
              <a:hlinkClick r:id="rId2"/>
            </a:endParaRPr>
          </a:p>
          <a:p>
            <a:pPr>
              <a:defRPr/>
            </a:pPr>
            <a:endParaRPr lang="en-US" dirty="0">
              <a:hlinkClick r:id="rId2"/>
            </a:endParaRPr>
          </a:p>
          <a:p>
            <a:pPr>
              <a:defRPr/>
            </a:pPr>
            <a:r>
              <a:rPr lang="en-US" dirty="0">
                <a:hlinkClick r:id="rId2"/>
              </a:rPr>
              <a:t>Play the eight puzzle on-line</a:t>
            </a:r>
            <a:endParaRPr lang="en-US" dirty="0">
              <a:hlinkClick r:id="rId3"/>
            </a:endParaRPr>
          </a:p>
          <a:p>
            <a:pPr>
              <a:defRPr/>
            </a:pPr>
            <a:r>
              <a:rPr lang="en-US" dirty="0">
                <a:hlinkClick r:id="rId3"/>
              </a:rPr>
              <a:t>Play the fifteen puzzle on-line</a:t>
            </a:r>
            <a:endParaRPr lang="en-US" dirty="0"/>
          </a:p>
          <a:p>
            <a:pPr>
              <a:defRPr/>
            </a:pPr>
            <a:endParaRPr lang="en-US" dirty="0"/>
          </a:p>
          <a:p>
            <a:pPr>
              <a:defRPr/>
            </a:pPr>
            <a:r>
              <a:rPr lang="en-US" b="1" dirty="0"/>
              <a:t>Let’s consider the search for a solution.</a:t>
            </a:r>
          </a:p>
        </p:txBody>
      </p:sp>
    </p:spTree>
    <p:extLst>
      <p:ext uri="{BB962C8B-B14F-4D97-AF65-F5344CB8AC3E}">
        <p14:creationId xmlns:p14="http://schemas.microsoft.com/office/powerpoint/2010/main" val="38677144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4639" y="1"/>
            <a:ext cx="9661525" cy="573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0" name="TextBox 1"/>
          <p:cNvSpPr txBox="1">
            <a:spLocks noChangeArrowheads="1"/>
          </p:cNvSpPr>
          <p:nvPr/>
        </p:nvSpPr>
        <p:spPr bwMode="auto">
          <a:xfrm>
            <a:off x="1600201" y="76201"/>
            <a:ext cx="27908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rgbClr val="FF0000"/>
                </a:solidFill>
              </a:rPr>
              <a:t>Searching for a solution</a:t>
            </a:r>
          </a:p>
          <a:p>
            <a:pPr eaLnBrk="1" hangingPunct="1"/>
            <a:r>
              <a:rPr lang="en-US" sz="2000" b="1">
                <a:solidFill>
                  <a:srgbClr val="FF0000"/>
                </a:solidFill>
              </a:rPr>
              <a:t>to the 8-puzzle.</a:t>
            </a:r>
          </a:p>
        </p:txBody>
      </p:sp>
      <p:sp>
        <p:nvSpPr>
          <p:cNvPr id="22531" name="TextBox 2"/>
          <p:cNvSpPr txBox="1">
            <a:spLocks noChangeArrowheads="1"/>
          </p:cNvSpPr>
          <p:nvPr/>
        </p:nvSpPr>
        <p:spPr bwMode="auto">
          <a:xfrm>
            <a:off x="3886201" y="4800600"/>
            <a:ext cx="4564063" cy="369888"/>
          </a:xfrm>
          <a:prstGeom prst="rect">
            <a:avLst/>
          </a:prstGeom>
          <a:solidFill>
            <a:schemeClr val="bg1">
              <a:alpha val="9294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b="1">
                <a:solidFill>
                  <a:schemeClr val="accent2"/>
                </a:solidFill>
              </a:rPr>
              <a:t>A breadth-first search tree. </a:t>
            </a:r>
            <a:r>
              <a:rPr lang="en-US" sz="1600" b="1">
                <a:solidFill>
                  <a:schemeClr val="accent2"/>
                </a:solidFill>
              </a:rPr>
              <a:t>(More detail soon.)</a:t>
            </a:r>
          </a:p>
        </p:txBody>
      </p:sp>
      <p:sp>
        <p:nvSpPr>
          <p:cNvPr id="22532" name="TextBox 3"/>
          <p:cNvSpPr txBox="1">
            <a:spLocks noChangeArrowheads="1"/>
          </p:cNvSpPr>
          <p:nvPr/>
        </p:nvSpPr>
        <p:spPr bwMode="auto">
          <a:xfrm>
            <a:off x="6553201" y="304800"/>
            <a:ext cx="1317625" cy="400050"/>
          </a:xfrm>
          <a:prstGeom prst="rect">
            <a:avLst/>
          </a:prstGeom>
          <a:solidFill>
            <a:schemeClr val="bg1">
              <a:alpha val="85097"/>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rgbClr val="3333CC"/>
                </a:solidFill>
              </a:rPr>
              <a:t>Start state</a:t>
            </a:r>
          </a:p>
        </p:txBody>
      </p:sp>
      <p:sp>
        <p:nvSpPr>
          <p:cNvPr id="22533" name="Rectangle 5"/>
          <p:cNvSpPr>
            <a:spLocks noChangeArrowheads="1"/>
          </p:cNvSpPr>
          <p:nvPr/>
        </p:nvSpPr>
        <p:spPr bwMode="auto">
          <a:xfrm>
            <a:off x="7086601" y="4572000"/>
            <a:ext cx="675185" cy="400110"/>
          </a:xfrm>
          <a:prstGeom prst="rect">
            <a:avLst/>
          </a:prstGeom>
          <a:solidFill>
            <a:schemeClr val="bg1">
              <a:alpha val="8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b="1">
                <a:solidFill>
                  <a:srgbClr val="FF0000"/>
                </a:solidFill>
              </a:rPr>
              <a:t>Goal</a:t>
            </a:r>
          </a:p>
        </p:txBody>
      </p:sp>
      <p:sp>
        <p:nvSpPr>
          <p:cNvPr id="7" name="TextBox 6"/>
          <p:cNvSpPr txBox="1">
            <a:spLocks noChangeArrowheads="1"/>
          </p:cNvSpPr>
          <p:nvPr/>
        </p:nvSpPr>
        <p:spPr bwMode="auto">
          <a:xfrm>
            <a:off x="1901826" y="5526088"/>
            <a:ext cx="800417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b="1">
                <a:solidFill>
                  <a:srgbClr val="009973"/>
                </a:solidFill>
              </a:rPr>
              <a:t>Branching factor 1, 2, or 3 (max). So, approx. 2 --- # nodes roughly doubles at each level. </a:t>
            </a:r>
            <a:r>
              <a:rPr lang="en-US" sz="1800" b="1" i="1">
                <a:solidFill>
                  <a:srgbClr val="009973"/>
                </a:solidFill>
              </a:rPr>
              <a:t>Number states of explored nodes grows exponentially with depth.</a:t>
            </a:r>
          </a:p>
        </p:txBody>
      </p:sp>
      <p:sp>
        <p:nvSpPr>
          <p:cNvPr id="9" name="TextBox 8"/>
          <p:cNvSpPr txBox="1"/>
          <p:nvPr/>
        </p:nvSpPr>
        <p:spPr>
          <a:xfrm>
            <a:off x="1676400" y="1295401"/>
            <a:ext cx="2133600" cy="1323975"/>
          </a:xfrm>
          <a:prstGeom prst="rect">
            <a:avLst/>
          </a:prstGeom>
          <a:solidFill>
            <a:srgbClr val="FF6600">
              <a:alpha val="54000"/>
            </a:srgbClr>
          </a:solidFill>
          <a:ln>
            <a:solidFill>
              <a:schemeClr val="accent1"/>
            </a:solidFill>
          </a:ln>
        </p:spPr>
        <p:txBody>
          <a:bodyPr>
            <a:spAutoFit/>
          </a:bodyPr>
          <a:lstStyle/>
          <a:p>
            <a:pPr>
              <a:defRPr/>
            </a:pPr>
            <a:r>
              <a:rPr lang="en-US" sz="2000" b="1" dirty="0">
                <a:solidFill>
                  <a:schemeClr val="accent1">
                    <a:lumMod val="75000"/>
                  </a:schemeClr>
                </a:solidFill>
              </a:rPr>
              <a:t>Aside: in this tree, immediate</a:t>
            </a:r>
          </a:p>
          <a:p>
            <a:pPr>
              <a:defRPr/>
            </a:pPr>
            <a:r>
              <a:rPr lang="en-US" sz="2000" b="1" dirty="0">
                <a:solidFill>
                  <a:schemeClr val="accent1">
                    <a:lumMod val="75000"/>
                  </a:schemeClr>
                </a:solidFill>
              </a:rPr>
              <a:t>duplicates are removed.</a:t>
            </a:r>
          </a:p>
        </p:txBody>
      </p:sp>
      <p:sp>
        <p:nvSpPr>
          <p:cNvPr id="10" name="Right Arrow 9"/>
          <p:cNvSpPr/>
          <p:nvPr/>
        </p:nvSpPr>
        <p:spPr>
          <a:xfrm>
            <a:off x="3657600" y="1447800"/>
            <a:ext cx="1143000" cy="331788"/>
          </a:xfrm>
          <a:prstGeom prst="rightArrow">
            <a:avLst/>
          </a:prstGeom>
          <a:solidFill>
            <a:srgbClr val="FF66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50212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0"/>
            <a:ext cx="2463800" cy="169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981200" y="1905000"/>
            <a:ext cx="8458200" cy="4038600"/>
          </a:xfrm>
        </p:spPr>
        <p:txBody>
          <a:bodyPr>
            <a:normAutofit fontScale="70000" lnSpcReduction="20000"/>
          </a:bodyPr>
          <a:lstStyle/>
          <a:p>
            <a:pPr>
              <a:defRPr/>
            </a:pPr>
            <a:r>
              <a:rPr lang="en-US" b="1" dirty="0">
                <a:solidFill>
                  <a:schemeClr val="accent2"/>
                </a:solidFill>
              </a:rPr>
              <a:t>For 15-puzzle, hard initial states: 80 levels deep, requires</a:t>
            </a:r>
          </a:p>
          <a:p>
            <a:pPr>
              <a:defRPr/>
            </a:pPr>
            <a:r>
              <a:rPr lang="en-US" b="1" dirty="0">
                <a:solidFill>
                  <a:schemeClr val="accent2"/>
                </a:solidFill>
              </a:rPr>
              <a:t>exploring approx. </a:t>
            </a:r>
            <a:r>
              <a:rPr lang="en-US" b="1" dirty="0">
                <a:solidFill>
                  <a:srgbClr val="FF0000"/>
                </a:solidFill>
              </a:rPr>
              <a:t>2^80 ≈ 10^24 </a:t>
            </a:r>
            <a:r>
              <a:rPr lang="en-US" b="1" dirty="0">
                <a:solidFill>
                  <a:schemeClr val="accent2"/>
                </a:solidFill>
              </a:rPr>
              <a:t>states. </a:t>
            </a:r>
          </a:p>
          <a:p>
            <a:pPr>
              <a:defRPr/>
            </a:pPr>
            <a:endParaRPr lang="en-US" b="1" dirty="0">
              <a:solidFill>
                <a:schemeClr val="accent2"/>
              </a:solidFill>
            </a:endParaRPr>
          </a:p>
          <a:p>
            <a:pPr>
              <a:defRPr/>
            </a:pPr>
            <a:r>
              <a:rPr lang="en-US" b="1" dirty="0">
                <a:solidFill>
                  <a:schemeClr val="accent1">
                    <a:lumMod val="75000"/>
                  </a:schemeClr>
                </a:solidFill>
              </a:rPr>
              <a:t>If we block all duplicates, we get closer to 10 trillion (the number of</a:t>
            </a:r>
          </a:p>
          <a:p>
            <a:pPr>
              <a:defRPr/>
            </a:pPr>
            <a:r>
              <a:rPr lang="en-US" b="1" dirty="0">
                <a:solidFill>
                  <a:schemeClr val="accent1">
                    <a:lumMod val="75000"/>
                  </a:schemeClr>
                </a:solidFill>
              </a:rPr>
              <a:t>distinct states: still a lot!). </a:t>
            </a:r>
          </a:p>
          <a:p>
            <a:pPr>
              <a:defRPr/>
            </a:pPr>
            <a:endParaRPr lang="en-US" b="1" dirty="0">
              <a:solidFill>
                <a:schemeClr val="accent2"/>
              </a:solidFill>
            </a:endParaRPr>
          </a:p>
          <a:p>
            <a:pPr>
              <a:defRPr/>
            </a:pPr>
            <a:r>
              <a:rPr lang="en-US" b="1" dirty="0">
                <a:solidFill>
                  <a:schemeClr val="accent2"/>
                </a:solidFill>
              </a:rPr>
              <a:t>Really only barely feasible on compute cluster with lots of memory and</a:t>
            </a:r>
          </a:p>
          <a:p>
            <a:pPr>
              <a:defRPr/>
            </a:pPr>
            <a:r>
              <a:rPr lang="en-US" b="1" dirty="0">
                <a:solidFill>
                  <a:schemeClr val="accent2"/>
                </a:solidFill>
              </a:rPr>
              <a:t>compute time. (Raw numbers for 24 puzzle, truly infeasible.)</a:t>
            </a:r>
          </a:p>
          <a:p>
            <a:pPr>
              <a:defRPr/>
            </a:pPr>
            <a:endParaRPr lang="en-US" dirty="0"/>
          </a:p>
          <a:p>
            <a:pPr>
              <a:defRPr/>
            </a:pPr>
            <a:r>
              <a:rPr lang="en-US" b="1" dirty="0">
                <a:solidFill>
                  <a:srgbClr val="FF0000"/>
                </a:solidFill>
              </a:rPr>
              <a:t>Can we avoid generating all these boards? Do with much less search?</a:t>
            </a:r>
          </a:p>
          <a:p>
            <a:pPr>
              <a:defRPr/>
            </a:pPr>
            <a:r>
              <a:rPr lang="en-US" b="1" dirty="0">
                <a:solidFill>
                  <a:schemeClr val="accent2"/>
                </a:solidFill>
              </a:rPr>
              <a:t>(Key: bring average branching factor down.)</a:t>
            </a:r>
          </a:p>
          <a:p>
            <a:pPr>
              <a:defRPr/>
            </a:pPr>
            <a:endParaRPr lang="en-US" dirty="0"/>
          </a:p>
        </p:txBody>
      </p:sp>
    </p:spTree>
    <p:extLst>
      <p:ext uri="{BB962C8B-B14F-4D97-AF65-F5344CB8AC3E}">
        <p14:creationId xmlns:p14="http://schemas.microsoft.com/office/powerpoint/2010/main" val="2275987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990600"/>
            <a:ext cx="8763000" cy="4267200"/>
          </a:xfrm>
        </p:spPr>
        <p:txBody>
          <a:bodyPr>
            <a:normAutofit fontScale="77500" lnSpcReduction="20000"/>
          </a:bodyPr>
          <a:lstStyle/>
          <a:p>
            <a:pPr>
              <a:defRPr/>
            </a:pPr>
            <a:r>
              <a:rPr lang="en-US" b="1" dirty="0" err="1">
                <a:solidFill>
                  <a:srgbClr val="FF0000"/>
                </a:solidFill>
              </a:rPr>
              <a:t>Gedanken</a:t>
            </a:r>
            <a:r>
              <a:rPr lang="en-US" b="1" dirty="0">
                <a:solidFill>
                  <a:srgbClr val="FF0000"/>
                </a:solidFill>
              </a:rPr>
              <a:t> experiment: </a:t>
            </a:r>
            <a:r>
              <a:rPr lang="en-US" b="1" dirty="0">
                <a:solidFill>
                  <a:schemeClr val="accent2"/>
                </a:solidFill>
              </a:rPr>
              <a:t>Assume that you knew for each state, the minimum</a:t>
            </a:r>
          </a:p>
          <a:p>
            <a:pPr>
              <a:defRPr/>
            </a:pPr>
            <a:r>
              <a:rPr lang="en-US" b="1" dirty="0">
                <a:solidFill>
                  <a:schemeClr val="accent2"/>
                </a:solidFill>
              </a:rPr>
              <a:t>number of moves to the final goal state. (Table too big, but assume there is</a:t>
            </a:r>
          </a:p>
          <a:p>
            <a:pPr>
              <a:defRPr/>
            </a:pPr>
            <a:r>
              <a:rPr lang="en-US" b="1" dirty="0">
                <a:solidFill>
                  <a:schemeClr val="accent2"/>
                </a:solidFill>
              </a:rPr>
              <a:t>some formula/algorithm based on the board pattern that gives this number</a:t>
            </a:r>
          </a:p>
          <a:p>
            <a:pPr>
              <a:defRPr/>
            </a:pPr>
            <a:r>
              <a:rPr lang="en-US" b="1" dirty="0">
                <a:solidFill>
                  <a:schemeClr val="accent2"/>
                </a:solidFill>
              </a:rPr>
              <a:t>for each board and quickly.)</a:t>
            </a:r>
          </a:p>
          <a:p>
            <a:pPr>
              <a:defRPr/>
            </a:pPr>
            <a:endParaRPr lang="en-US" dirty="0"/>
          </a:p>
          <a:p>
            <a:pPr>
              <a:defRPr/>
            </a:pPr>
            <a:r>
              <a:rPr lang="en-US" b="1" i="1" dirty="0">
                <a:solidFill>
                  <a:srgbClr val="FF0000"/>
                </a:solidFill>
              </a:rPr>
              <a:t>Using the minimum distance information, is there a clever way to find a </a:t>
            </a:r>
          </a:p>
          <a:p>
            <a:pPr>
              <a:defRPr/>
            </a:pPr>
            <a:r>
              <a:rPr lang="en-US" b="1" i="1" dirty="0">
                <a:solidFill>
                  <a:srgbClr val="FF0000"/>
                </a:solidFill>
              </a:rPr>
              <a:t>minimum length sequence of moves leading from the start state to the goal </a:t>
            </a:r>
          </a:p>
          <a:p>
            <a:pPr>
              <a:defRPr/>
            </a:pPr>
            <a:r>
              <a:rPr lang="en-US" b="1" i="1" dirty="0">
                <a:solidFill>
                  <a:srgbClr val="FF0000"/>
                </a:solidFill>
              </a:rPr>
              <a:t>state? How?</a:t>
            </a:r>
          </a:p>
          <a:p>
            <a:pPr>
              <a:defRPr/>
            </a:pPr>
            <a:endParaRPr lang="en-US" dirty="0"/>
          </a:p>
        </p:txBody>
      </p:sp>
    </p:spTree>
    <p:extLst>
      <p:ext uri="{BB962C8B-B14F-4D97-AF65-F5344CB8AC3E}">
        <p14:creationId xmlns:p14="http://schemas.microsoft.com/office/powerpoint/2010/main" val="13085822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9661525" cy="573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2" name="TextBox 2"/>
          <p:cNvSpPr txBox="1">
            <a:spLocks noChangeArrowheads="1"/>
          </p:cNvSpPr>
          <p:nvPr/>
        </p:nvSpPr>
        <p:spPr bwMode="auto">
          <a:xfrm>
            <a:off x="3886201" y="4800600"/>
            <a:ext cx="4564063" cy="369888"/>
          </a:xfrm>
          <a:prstGeom prst="rect">
            <a:avLst/>
          </a:prstGeom>
          <a:solidFill>
            <a:schemeClr val="bg1">
              <a:alpha val="9294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b="1">
                <a:solidFill>
                  <a:schemeClr val="accent2"/>
                </a:solidFill>
              </a:rPr>
              <a:t>A breadth-first search tree. </a:t>
            </a:r>
            <a:r>
              <a:rPr lang="en-US" sz="1600" b="1">
                <a:solidFill>
                  <a:schemeClr val="accent2"/>
                </a:solidFill>
              </a:rPr>
              <a:t>(More detail soon.)</a:t>
            </a:r>
          </a:p>
        </p:txBody>
      </p:sp>
      <p:sp>
        <p:nvSpPr>
          <p:cNvPr id="25603" name="TextBox 3"/>
          <p:cNvSpPr txBox="1">
            <a:spLocks noChangeArrowheads="1"/>
          </p:cNvSpPr>
          <p:nvPr/>
        </p:nvSpPr>
        <p:spPr bwMode="auto">
          <a:xfrm>
            <a:off x="6553201" y="304800"/>
            <a:ext cx="1317625" cy="400050"/>
          </a:xfrm>
          <a:prstGeom prst="rect">
            <a:avLst/>
          </a:prstGeom>
          <a:solidFill>
            <a:schemeClr val="bg1">
              <a:alpha val="85097"/>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rgbClr val="3333CC"/>
                </a:solidFill>
              </a:rPr>
              <a:t>Start state</a:t>
            </a:r>
          </a:p>
        </p:txBody>
      </p:sp>
      <p:sp>
        <p:nvSpPr>
          <p:cNvPr id="25604" name="Rectangle 5"/>
          <p:cNvSpPr>
            <a:spLocks noChangeArrowheads="1"/>
          </p:cNvSpPr>
          <p:nvPr/>
        </p:nvSpPr>
        <p:spPr bwMode="auto">
          <a:xfrm>
            <a:off x="7010401" y="4495800"/>
            <a:ext cx="675185" cy="400110"/>
          </a:xfrm>
          <a:prstGeom prst="rect">
            <a:avLst/>
          </a:prstGeom>
          <a:solidFill>
            <a:schemeClr val="bg1">
              <a:alpha val="8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b="1">
                <a:solidFill>
                  <a:srgbClr val="FF0000"/>
                </a:solidFill>
              </a:rPr>
              <a:t>Goal</a:t>
            </a:r>
          </a:p>
        </p:txBody>
      </p:sp>
      <p:sp>
        <p:nvSpPr>
          <p:cNvPr id="7" name="TextBox 6"/>
          <p:cNvSpPr txBox="1">
            <a:spLocks noChangeArrowheads="1"/>
          </p:cNvSpPr>
          <p:nvPr/>
        </p:nvSpPr>
        <p:spPr bwMode="auto">
          <a:xfrm>
            <a:off x="1901825" y="5257801"/>
            <a:ext cx="69088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b="1">
                <a:solidFill>
                  <a:srgbClr val="009973"/>
                </a:solidFill>
              </a:rPr>
              <a:t>Branching factor approx. 2.  So, with “distance oracle” we only need </a:t>
            </a:r>
          </a:p>
          <a:p>
            <a:pPr eaLnBrk="1" hangingPunct="1"/>
            <a:r>
              <a:rPr lang="en-US" sz="1800" b="1">
                <a:solidFill>
                  <a:srgbClr val="009973"/>
                </a:solidFill>
              </a:rPr>
              <a:t>to explore approx. 2 * (min. solution length).</a:t>
            </a:r>
          </a:p>
        </p:txBody>
      </p:sp>
      <p:sp>
        <p:nvSpPr>
          <p:cNvPr id="24582" name="TextBox 4"/>
          <p:cNvSpPr txBox="1">
            <a:spLocks noChangeArrowheads="1"/>
          </p:cNvSpPr>
          <p:nvPr/>
        </p:nvSpPr>
        <p:spPr bwMode="auto">
          <a:xfrm>
            <a:off x="5257800" y="304800"/>
            <a:ext cx="762000" cy="400050"/>
          </a:xfrm>
          <a:prstGeom prst="rect">
            <a:avLst/>
          </a:prstGeom>
          <a:solidFill>
            <a:schemeClr val="accent1">
              <a:alpha val="32156"/>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rgbClr val="FF0000"/>
                </a:solidFill>
              </a:rPr>
              <a:t>d = 5</a:t>
            </a:r>
          </a:p>
        </p:txBody>
      </p:sp>
      <p:sp>
        <p:nvSpPr>
          <p:cNvPr id="24583" name="Rectangle 7"/>
          <p:cNvSpPr>
            <a:spLocks noChangeArrowheads="1"/>
          </p:cNvSpPr>
          <p:nvPr/>
        </p:nvSpPr>
        <p:spPr bwMode="auto">
          <a:xfrm>
            <a:off x="3962401" y="1143000"/>
            <a:ext cx="761747" cy="369332"/>
          </a:xfrm>
          <a:prstGeom prst="rect">
            <a:avLst/>
          </a:prstGeom>
          <a:solidFill>
            <a:schemeClr val="accent1">
              <a:alpha val="4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rgbClr val="FF0000"/>
                </a:solidFill>
              </a:rPr>
              <a:t>d &gt;= 5</a:t>
            </a:r>
            <a:endParaRPr lang="en-US"/>
          </a:p>
        </p:txBody>
      </p:sp>
      <p:sp>
        <p:nvSpPr>
          <p:cNvPr id="24584" name="Rectangle 13"/>
          <p:cNvSpPr>
            <a:spLocks noChangeArrowheads="1"/>
          </p:cNvSpPr>
          <p:nvPr/>
        </p:nvSpPr>
        <p:spPr bwMode="auto">
          <a:xfrm>
            <a:off x="5486401" y="2057400"/>
            <a:ext cx="761747" cy="369332"/>
          </a:xfrm>
          <a:prstGeom prst="rect">
            <a:avLst/>
          </a:prstGeom>
          <a:solidFill>
            <a:schemeClr val="accent1">
              <a:alpha val="4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rgbClr val="FF0000"/>
                </a:solidFill>
              </a:rPr>
              <a:t>d &gt;= 4</a:t>
            </a:r>
            <a:endParaRPr lang="en-US"/>
          </a:p>
        </p:txBody>
      </p:sp>
      <p:sp>
        <p:nvSpPr>
          <p:cNvPr id="24585" name="Rectangle 14"/>
          <p:cNvSpPr>
            <a:spLocks noChangeArrowheads="1"/>
          </p:cNvSpPr>
          <p:nvPr/>
        </p:nvSpPr>
        <p:spPr bwMode="auto">
          <a:xfrm>
            <a:off x="8001001" y="2057400"/>
            <a:ext cx="761747" cy="369332"/>
          </a:xfrm>
          <a:prstGeom prst="rect">
            <a:avLst/>
          </a:prstGeom>
          <a:solidFill>
            <a:schemeClr val="accent1">
              <a:alpha val="4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rgbClr val="FF0000"/>
                </a:solidFill>
              </a:rPr>
              <a:t>d &gt;= 3</a:t>
            </a:r>
            <a:endParaRPr lang="en-US"/>
          </a:p>
        </p:txBody>
      </p:sp>
      <p:sp>
        <p:nvSpPr>
          <p:cNvPr id="24586" name="Rectangle 15"/>
          <p:cNvSpPr>
            <a:spLocks noChangeArrowheads="1"/>
          </p:cNvSpPr>
          <p:nvPr/>
        </p:nvSpPr>
        <p:spPr bwMode="auto">
          <a:xfrm>
            <a:off x="6934201" y="2057400"/>
            <a:ext cx="646331" cy="369332"/>
          </a:xfrm>
          <a:prstGeom prst="rect">
            <a:avLst/>
          </a:prstGeom>
          <a:solidFill>
            <a:schemeClr val="accent1">
              <a:alpha val="4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rgbClr val="FF0000"/>
                </a:solidFill>
              </a:rPr>
              <a:t>d = 3</a:t>
            </a:r>
            <a:endParaRPr lang="en-US"/>
          </a:p>
        </p:txBody>
      </p:sp>
      <p:sp>
        <p:nvSpPr>
          <p:cNvPr id="24587" name="Rectangle 16"/>
          <p:cNvSpPr>
            <a:spLocks noChangeArrowheads="1"/>
          </p:cNvSpPr>
          <p:nvPr/>
        </p:nvSpPr>
        <p:spPr bwMode="auto">
          <a:xfrm>
            <a:off x="8229601" y="1143000"/>
            <a:ext cx="761747" cy="369332"/>
          </a:xfrm>
          <a:prstGeom prst="rect">
            <a:avLst/>
          </a:prstGeom>
          <a:solidFill>
            <a:schemeClr val="accent1">
              <a:alpha val="4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rgbClr val="FF0000"/>
                </a:solidFill>
              </a:rPr>
              <a:t>d &gt;= 4</a:t>
            </a:r>
            <a:endParaRPr lang="en-US"/>
          </a:p>
        </p:txBody>
      </p:sp>
      <p:sp>
        <p:nvSpPr>
          <p:cNvPr id="24588" name="Rectangle 17"/>
          <p:cNvSpPr>
            <a:spLocks noChangeArrowheads="1"/>
          </p:cNvSpPr>
          <p:nvPr/>
        </p:nvSpPr>
        <p:spPr bwMode="auto">
          <a:xfrm>
            <a:off x="6477001" y="1143000"/>
            <a:ext cx="646331" cy="369332"/>
          </a:xfrm>
          <a:prstGeom prst="rect">
            <a:avLst/>
          </a:prstGeom>
          <a:solidFill>
            <a:schemeClr val="accent1">
              <a:alpha val="4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rgbClr val="FF0000"/>
                </a:solidFill>
              </a:rPr>
              <a:t>d = 4</a:t>
            </a:r>
            <a:endParaRPr lang="en-US"/>
          </a:p>
        </p:txBody>
      </p:sp>
      <p:sp>
        <p:nvSpPr>
          <p:cNvPr id="24589" name="TextBox 12"/>
          <p:cNvSpPr txBox="1">
            <a:spLocks noChangeArrowheads="1"/>
          </p:cNvSpPr>
          <p:nvPr/>
        </p:nvSpPr>
        <p:spPr bwMode="auto">
          <a:xfrm>
            <a:off x="1752600" y="152400"/>
            <a:ext cx="27432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rgbClr val="3333CC"/>
                </a:solidFill>
              </a:rPr>
              <a:t>Hmm. How do I know?</a:t>
            </a:r>
          </a:p>
        </p:txBody>
      </p:sp>
      <p:sp>
        <p:nvSpPr>
          <p:cNvPr id="25614" name="TextBox 18"/>
          <p:cNvSpPr txBox="1">
            <a:spLocks noChangeArrowheads="1"/>
          </p:cNvSpPr>
          <p:nvPr/>
        </p:nvSpPr>
        <p:spPr bwMode="auto">
          <a:xfrm>
            <a:off x="8229601" y="0"/>
            <a:ext cx="23542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chemeClr val="accent2"/>
                </a:solidFill>
              </a:rPr>
              <a:t>d = min dist. to goal</a:t>
            </a:r>
          </a:p>
        </p:txBody>
      </p:sp>
      <p:sp>
        <p:nvSpPr>
          <p:cNvPr id="24591" name="TextBox 19"/>
          <p:cNvSpPr txBox="1">
            <a:spLocks noChangeArrowheads="1"/>
          </p:cNvSpPr>
          <p:nvPr/>
        </p:nvSpPr>
        <p:spPr bwMode="auto">
          <a:xfrm>
            <a:off x="1524000" y="663576"/>
            <a:ext cx="23622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t>Note: at least one neighbor with d = 4.</a:t>
            </a:r>
          </a:p>
        </p:txBody>
      </p:sp>
      <p:sp>
        <p:nvSpPr>
          <p:cNvPr id="24592" name="Rectangle 21"/>
          <p:cNvSpPr>
            <a:spLocks noChangeArrowheads="1"/>
          </p:cNvSpPr>
          <p:nvPr/>
        </p:nvSpPr>
        <p:spPr bwMode="auto">
          <a:xfrm>
            <a:off x="6934200" y="2738438"/>
            <a:ext cx="696024" cy="400110"/>
          </a:xfrm>
          <a:prstGeom prst="rect">
            <a:avLst/>
          </a:prstGeom>
          <a:solidFill>
            <a:schemeClr val="accent1">
              <a:alpha val="4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b="1">
                <a:solidFill>
                  <a:srgbClr val="FF0000"/>
                </a:solidFill>
              </a:rPr>
              <a:t>d = 2</a:t>
            </a:r>
            <a:endParaRPr lang="en-US" sz="2000"/>
          </a:p>
        </p:txBody>
      </p:sp>
      <p:sp>
        <p:nvSpPr>
          <p:cNvPr id="24593" name="Rectangle 22"/>
          <p:cNvSpPr>
            <a:spLocks noChangeArrowheads="1"/>
          </p:cNvSpPr>
          <p:nvPr/>
        </p:nvSpPr>
        <p:spPr bwMode="auto">
          <a:xfrm>
            <a:off x="6889750" y="3500438"/>
            <a:ext cx="696024" cy="400110"/>
          </a:xfrm>
          <a:prstGeom prst="rect">
            <a:avLst/>
          </a:prstGeom>
          <a:solidFill>
            <a:schemeClr val="accent1">
              <a:alpha val="4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b="1">
                <a:solidFill>
                  <a:srgbClr val="FF0000"/>
                </a:solidFill>
              </a:rPr>
              <a:t>d = 1</a:t>
            </a:r>
            <a:endParaRPr lang="en-US" sz="2000"/>
          </a:p>
        </p:txBody>
      </p:sp>
      <p:sp>
        <p:nvSpPr>
          <p:cNvPr id="24594" name="Rectangle 23"/>
          <p:cNvSpPr>
            <a:spLocks noChangeArrowheads="1"/>
          </p:cNvSpPr>
          <p:nvPr/>
        </p:nvSpPr>
        <p:spPr bwMode="auto">
          <a:xfrm>
            <a:off x="7010400" y="4114800"/>
            <a:ext cx="696024" cy="400110"/>
          </a:xfrm>
          <a:prstGeom prst="rect">
            <a:avLst/>
          </a:prstGeom>
          <a:solidFill>
            <a:schemeClr val="accent1">
              <a:alpha val="4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b="1">
                <a:solidFill>
                  <a:srgbClr val="FF0000"/>
                </a:solidFill>
              </a:rPr>
              <a:t>d = 0</a:t>
            </a:r>
            <a:endParaRPr lang="en-US" sz="2000"/>
          </a:p>
        </p:txBody>
      </p:sp>
      <p:sp>
        <p:nvSpPr>
          <p:cNvPr id="2" name="TextBox 1"/>
          <p:cNvSpPr txBox="1">
            <a:spLocks noChangeArrowheads="1"/>
          </p:cNvSpPr>
          <p:nvPr/>
        </p:nvSpPr>
        <p:spPr bwMode="auto">
          <a:xfrm>
            <a:off x="5791200" y="1219201"/>
            <a:ext cx="954088" cy="461963"/>
          </a:xfrm>
          <a:prstGeom prst="rect">
            <a:avLst/>
          </a:prstGeom>
          <a:solidFill>
            <a:srgbClr val="FFFF00">
              <a:alpha val="6196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chemeClr val="accent2"/>
                </a:solidFill>
              </a:rPr>
              <a:t>Select</a:t>
            </a:r>
          </a:p>
        </p:txBody>
      </p:sp>
      <p:sp>
        <p:nvSpPr>
          <p:cNvPr id="3" name="Rectangle 2"/>
          <p:cNvSpPr>
            <a:spLocks noChangeArrowheads="1"/>
          </p:cNvSpPr>
          <p:nvPr/>
        </p:nvSpPr>
        <p:spPr bwMode="auto">
          <a:xfrm>
            <a:off x="6858000" y="1981200"/>
            <a:ext cx="756938" cy="369332"/>
          </a:xfrm>
          <a:prstGeom prst="rect">
            <a:avLst/>
          </a:prstGeom>
          <a:solidFill>
            <a:srgbClr val="FFFF00">
              <a:alpha val="58823"/>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chemeClr val="accent2"/>
                </a:solidFill>
              </a:rPr>
              <a:t>Select</a:t>
            </a:r>
          </a:p>
        </p:txBody>
      </p:sp>
      <p:sp>
        <p:nvSpPr>
          <p:cNvPr id="4" name="Rectangle 3"/>
          <p:cNvSpPr>
            <a:spLocks noChangeArrowheads="1"/>
          </p:cNvSpPr>
          <p:nvPr/>
        </p:nvSpPr>
        <p:spPr bwMode="auto">
          <a:xfrm>
            <a:off x="7696201" y="4114800"/>
            <a:ext cx="761747" cy="369332"/>
          </a:xfrm>
          <a:prstGeom prst="rect">
            <a:avLst/>
          </a:prstGeom>
          <a:solidFill>
            <a:schemeClr val="accent1">
              <a:alpha val="43137"/>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rgbClr val="FF0000"/>
                </a:solidFill>
              </a:rPr>
              <a:t>d &gt;= 1</a:t>
            </a:r>
            <a:endParaRPr lang="en-US"/>
          </a:p>
        </p:txBody>
      </p:sp>
      <p:sp>
        <p:nvSpPr>
          <p:cNvPr id="5" name="Rectangle 4"/>
          <p:cNvSpPr>
            <a:spLocks noChangeArrowheads="1"/>
          </p:cNvSpPr>
          <p:nvPr/>
        </p:nvSpPr>
        <p:spPr bwMode="auto">
          <a:xfrm>
            <a:off x="6818313" y="2743200"/>
            <a:ext cx="756938" cy="369332"/>
          </a:xfrm>
          <a:prstGeom prst="rect">
            <a:avLst/>
          </a:prstGeom>
          <a:solidFill>
            <a:srgbClr val="FFFF00">
              <a:alpha val="63921"/>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chemeClr val="accent2"/>
                </a:solidFill>
              </a:rPr>
              <a:t>Select</a:t>
            </a:r>
          </a:p>
        </p:txBody>
      </p:sp>
      <p:sp>
        <p:nvSpPr>
          <p:cNvPr id="6" name="Rectangle 5"/>
          <p:cNvSpPr>
            <a:spLocks noChangeArrowheads="1"/>
          </p:cNvSpPr>
          <p:nvPr/>
        </p:nvSpPr>
        <p:spPr bwMode="auto">
          <a:xfrm>
            <a:off x="6934200" y="3424238"/>
            <a:ext cx="756938" cy="369332"/>
          </a:xfrm>
          <a:prstGeom prst="rect">
            <a:avLst/>
          </a:prstGeom>
          <a:solidFill>
            <a:srgbClr val="FFFF00">
              <a:alpha val="61176"/>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chemeClr val="accent2"/>
                </a:solidFill>
              </a:rPr>
              <a:t>Select</a:t>
            </a:r>
          </a:p>
        </p:txBody>
      </p:sp>
      <p:sp>
        <p:nvSpPr>
          <p:cNvPr id="8" name="Rectangle 7"/>
          <p:cNvSpPr>
            <a:spLocks noChangeArrowheads="1"/>
          </p:cNvSpPr>
          <p:nvPr/>
        </p:nvSpPr>
        <p:spPr bwMode="auto">
          <a:xfrm>
            <a:off x="6894513" y="4033838"/>
            <a:ext cx="756938" cy="369332"/>
          </a:xfrm>
          <a:prstGeom prst="rect">
            <a:avLst/>
          </a:prstGeom>
          <a:solidFill>
            <a:srgbClr val="FFFF00">
              <a:alpha val="5098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chemeClr val="accent2"/>
                </a:solidFill>
              </a:rPr>
              <a:t>Select</a:t>
            </a:r>
          </a:p>
        </p:txBody>
      </p:sp>
    </p:spTree>
    <p:extLst>
      <p:ext uri="{BB962C8B-B14F-4D97-AF65-F5344CB8AC3E}">
        <p14:creationId xmlns:p14="http://schemas.microsoft.com/office/powerpoint/2010/main" val="2909954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ppt_x"/>
                                          </p:val>
                                        </p:tav>
                                        <p:tav tm="100000">
                                          <p:val>
                                            <p:strVal val="#ppt_x"/>
                                          </p:val>
                                        </p:tav>
                                      </p:tavLst>
                                    </p:anim>
                                    <p:anim calcmode="lin" valueType="num">
                                      <p:cBhvr additive="base">
                                        <p:cTn id="8"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3"/>
                                        </p:tgtEl>
                                        <p:attrNameLst>
                                          <p:attrName>style.visibility</p:attrName>
                                        </p:attrNameLst>
                                      </p:cBhvr>
                                      <p:to>
                                        <p:strVal val="visible"/>
                                      </p:to>
                                    </p:set>
                                    <p:anim calcmode="lin" valueType="num">
                                      <p:cBhvr additive="base">
                                        <p:cTn id="13" dur="500" fill="hold"/>
                                        <p:tgtEl>
                                          <p:spTgt spid="24583"/>
                                        </p:tgtEl>
                                        <p:attrNameLst>
                                          <p:attrName>ppt_x</p:attrName>
                                        </p:attrNameLst>
                                      </p:cBhvr>
                                      <p:tavLst>
                                        <p:tav tm="0">
                                          <p:val>
                                            <p:strVal val="#ppt_x"/>
                                          </p:val>
                                        </p:tav>
                                        <p:tav tm="100000">
                                          <p:val>
                                            <p:strVal val="#ppt_x"/>
                                          </p:val>
                                        </p:tav>
                                      </p:tavLst>
                                    </p:anim>
                                    <p:anim calcmode="lin" valueType="num">
                                      <p:cBhvr additive="base">
                                        <p:cTn id="14" dur="500" fill="hold"/>
                                        <p:tgtEl>
                                          <p:spTgt spid="2458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589"/>
                                        </p:tgtEl>
                                        <p:attrNameLst>
                                          <p:attrName>style.visibility</p:attrName>
                                        </p:attrNameLst>
                                      </p:cBhvr>
                                      <p:to>
                                        <p:strVal val="visible"/>
                                      </p:to>
                                    </p:set>
                                    <p:anim calcmode="lin" valueType="num">
                                      <p:cBhvr additive="base">
                                        <p:cTn id="19" dur="500" fill="hold"/>
                                        <p:tgtEl>
                                          <p:spTgt spid="24589"/>
                                        </p:tgtEl>
                                        <p:attrNameLst>
                                          <p:attrName>ppt_x</p:attrName>
                                        </p:attrNameLst>
                                      </p:cBhvr>
                                      <p:tavLst>
                                        <p:tav tm="0">
                                          <p:val>
                                            <p:strVal val="#ppt_x"/>
                                          </p:val>
                                        </p:tav>
                                        <p:tav tm="100000">
                                          <p:val>
                                            <p:strVal val="#ppt_x"/>
                                          </p:val>
                                        </p:tav>
                                      </p:tavLst>
                                    </p:anim>
                                    <p:anim calcmode="lin" valueType="num">
                                      <p:cBhvr additive="base">
                                        <p:cTn id="20" dur="500" fill="hold"/>
                                        <p:tgtEl>
                                          <p:spTgt spid="2458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588"/>
                                        </p:tgtEl>
                                        <p:attrNameLst>
                                          <p:attrName>style.visibility</p:attrName>
                                        </p:attrNameLst>
                                      </p:cBhvr>
                                      <p:to>
                                        <p:strVal val="visible"/>
                                      </p:to>
                                    </p:set>
                                    <p:anim calcmode="lin" valueType="num">
                                      <p:cBhvr additive="base">
                                        <p:cTn id="25" dur="500" fill="hold"/>
                                        <p:tgtEl>
                                          <p:spTgt spid="24588"/>
                                        </p:tgtEl>
                                        <p:attrNameLst>
                                          <p:attrName>ppt_x</p:attrName>
                                        </p:attrNameLst>
                                      </p:cBhvr>
                                      <p:tavLst>
                                        <p:tav tm="0">
                                          <p:val>
                                            <p:strVal val="#ppt_x"/>
                                          </p:val>
                                        </p:tav>
                                        <p:tav tm="100000">
                                          <p:val>
                                            <p:strVal val="#ppt_x"/>
                                          </p:val>
                                        </p:tav>
                                      </p:tavLst>
                                    </p:anim>
                                    <p:anim calcmode="lin" valueType="num">
                                      <p:cBhvr additive="base">
                                        <p:cTn id="26" dur="500" fill="hold"/>
                                        <p:tgtEl>
                                          <p:spTgt spid="2458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591"/>
                                        </p:tgtEl>
                                        <p:attrNameLst>
                                          <p:attrName>style.visibility</p:attrName>
                                        </p:attrNameLst>
                                      </p:cBhvr>
                                      <p:to>
                                        <p:strVal val="visible"/>
                                      </p:to>
                                    </p:set>
                                    <p:anim calcmode="lin" valueType="num">
                                      <p:cBhvr additive="base">
                                        <p:cTn id="31" dur="500" fill="hold"/>
                                        <p:tgtEl>
                                          <p:spTgt spid="24591"/>
                                        </p:tgtEl>
                                        <p:attrNameLst>
                                          <p:attrName>ppt_x</p:attrName>
                                        </p:attrNameLst>
                                      </p:cBhvr>
                                      <p:tavLst>
                                        <p:tav tm="0">
                                          <p:val>
                                            <p:strVal val="#ppt_x"/>
                                          </p:val>
                                        </p:tav>
                                        <p:tav tm="100000">
                                          <p:val>
                                            <p:strVal val="#ppt_x"/>
                                          </p:val>
                                        </p:tav>
                                      </p:tavLst>
                                    </p:anim>
                                    <p:anim calcmode="lin" valueType="num">
                                      <p:cBhvr additive="base">
                                        <p:cTn id="32" dur="500" fill="hold"/>
                                        <p:tgtEl>
                                          <p:spTgt spid="2459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587"/>
                                        </p:tgtEl>
                                        <p:attrNameLst>
                                          <p:attrName>style.visibility</p:attrName>
                                        </p:attrNameLst>
                                      </p:cBhvr>
                                      <p:to>
                                        <p:strVal val="visible"/>
                                      </p:to>
                                    </p:set>
                                    <p:anim calcmode="lin" valueType="num">
                                      <p:cBhvr additive="base">
                                        <p:cTn id="37" dur="500" fill="hold"/>
                                        <p:tgtEl>
                                          <p:spTgt spid="24587"/>
                                        </p:tgtEl>
                                        <p:attrNameLst>
                                          <p:attrName>ppt_x</p:attrName>
                                        </p:attrNameLst>
                                      </p:cBhvr>
                                      <p:tavLst>
                                        <p:tav tm="0">
                                          <p:val>
                                            <p:strVal val="#ppt_x"/>
                                          </p:val>
                                        </p:tav>
                                        <p:tav tm="100000">
                                          <p:val>
                                            <p:strVal val="#ppt_x"/>
                                          </p:val>
                                        </p:tav>
                                      </p:tavLst>
                                    </p:anim>
                                    <p:anim calcmode="lin" valueType="num">
                                      <p:cBhvr additive="base">
                                        <p:cTn id="38" dur="500" fill="hold"/>
                                        <p:tgtEl>
                                          <p:spTgt spid="2458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56" presetClass="entr" presetSubtype="0" fill="hold" grpId="0" nodeType="clickEffect">
                                  <p:stCondLst>
                                    <p:cond delay="0"/>
                                  </p:stCondLst>
                                  <p:iterate type="lt">
                                    <p:tmPct val="10000"/>
                                  </p:iterate>
                                  <p:childTnLst>
                                    <p:set>
                                      <p:cBhvr>
                                        <p:cTn id="42" dur="1" fill="hold">
                                          <p:stCondLst>
                                            <p:cond delay="0"/>
                                          </p:stCondLst>
                                        </p:cTn>
                                        <p:tgtEl>
                                          <p:spTgt spid="2"/>
                                        </p:tgtEl>
                                        <p:attrNameLst>
                                          <p:attrName>style.visibility</p:attrName>
                                        </p:attrNameLst>
                                      </p:cBhvr>
                                      <p:to>
                                        <p:strVal val="visible"/>
                                      </p:to>
                                    </p:set>
                                    <p:anim by="(-#ppt_w*2)" calcmode="lin" valueType="num">
                                      <p:cBhvr rctx="PPT">
                                        <p:cTn id="43" dur="500" autoRev="1" fill="hold">
                                          <p:stCondLst>
                                            <p:cond delay="0"/>
                                          </p:stCondLst>
                                        </p:cTn>
                                        <p:tgtEl>
                                          <p:spTgt spid="2"/>
                                        </p:tgtEl>
                                        <p:attrNameLst>
                                          <p:attrName>ppt_w</p:attrName>
                                        </p:attrNameLst>
                                      </p:cBhvr>
                                    </p:anim>
                                    <p:anim by="(#ppt_w*0.50)" calcmode="lin" valueType="num">
                                      <p:cBhvr>
                                        <p:cTn id="44" dur="500" decel="50000" autoRev="1" fill="hold">
                                          <p:stCondLst>
                                            <p:cond delay="0"/>
                                          </p:stCondLst>
                                        </p:cTn>
                                        <p:tgtEl>
                                          <p:spTgt spid="2"/>
                                        </p:tgtEl>
                                        <p:attrNameLst>
                                          <p:attrName>ppt_x</p:attrName>
                                        </p:attrNameLst>
                                      </p:cBhvr>
                                    </p:anim>
                                    <p:anim from="(-#ppt_h/2)" to="(#ppt_y)" calcmode="lin" valueType="num">
                                      <p:cBhvr>
                                        <p:cTn id="45" dur="1000" fill="hold">
                                          <p:stCondLst>
                                            <p:cond delay="0"/>
                                          </p:stCondLst>
                                        </p:cTn>
                                        <p:tgtEl>
                                          <p:spTgt spid="2"/>
                                        </p:tgtEl>
                                        <p:attrNameLst>
                                          <p:attrName>ppt_y</p:attrName>
                                        </p:attrNameLst>
                                      </p:cBhvr>
                                    </p:anim>
                                    <p:animRot by="21600000">
                                      <p:cBhvr>
                                        <p:cTn id="46" dur="1000" fill="hold">
                                          <p:stCondLst>
                                            <p:cond delay="0"/>
                                          </p:stCondLst>
                                        </p:cTn>
                                        <p:tgtEl>
                                          <p:spTgt spid="2"/>
                                        </p:tgtEl>
                                        <p:attrNameLst>
                                          <p:attrName>r</p:attrName>
                                        </p:attrNameLst>
                                      </p:cBhvr>
                                    </p:animRo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4584"/>
                                        </p:tgtEl>
                                        <p:attrNameLst>
                                          <p:attrName>style.visibility</p:attrName>
                                        </p:attrNameLst>
                                      </p:cBhvr>
                                      <p:to>
                                        <p:strVal val="visible"/>
                                      </p:to>
                                    </p:set>
                                    <p:anim calcmode="lin" valueType="num">
                                      <p:cBhvr additive="base">
                                        <p:cTn id="51" dur="500" fill="hold"/>
                                        <p:tgtEl>
                                          <p:spTgt spid="24584"/>
                                        </p:tgtEl>
                                        <p:attrNameLst>
                                          <p:attrName>ppt_x</p:attrName>
                                        </p:attrNameLst>
                                      </p:cBhvr>
                                      <p:tavLst>
                                        <p:tav tm="0">
                                          <p:val>
                                            <p:strVal val="#ppt_x"/>
                                          </p:val>
                                        </p:tav>
                                        <p:tav tm="100000">
                                          <p:val>
                                            <p:strVal val="#ppt_x"/>
                                          </p:val>
                                        </p:tav>
                                      </p:tavLst>
                                    </p:anim>
                                    <p:anim calcmode="lin" valueType="num">
                                      <p:cBhvr additive="base">
                                        <p:cTn id="52" dur="500" fill="hold"/>
                                        <p:tgtEl>
                                          <p:spTgt spid="24584"/>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4586"/>
                                        </p:tgtEl>
                                        <p:attrNameLst>
                                          <p:attrName>style.visibility</p:attrName>
                                        </p:attrNameLst>
                                      </p:cBhvr>
                                      <p:to>
                                        <p:strVal val="visible"/>
                                      </p:to>
                                    </p:set>
                                    <p:anim calcmode="lin" valueType="num">
                                      <p:cBhvr additive="base">
                                        <p:cTn id="57" dur="500" fill="hold"/>
                                        <p:tgtEl>
                                          <p:spTgt spid="24586"/>
                                        </p:tgtEl>
                                        <p:attrNameLst>
                                          <p:attrName>ppt_x</p:attrName>
                                        </p:attrNameLst>
                                      </p:cBhvr>
                                      <p:tavLst>
                                        <p:tav tm="0">
                                          <p:val>
                                            <p:strVal val="#ppt_x"/>
                                          </p:val>
                                        </p:tav>
                                        <p:tav tm="100000">
                                          <p:val>
                                            <p:strVal val="#ppt_x"/>
                                          </p:val>
                                        </p:tav>
                                      </p:tavLst>
                                    </p:anim>
                                    <p:anim calcmode="lin" valueType="num">
                                      <p:cBhvr additive="base">
                                        <p:cTn id="58" dur="500" fill="hold"/>
                                        <p:tgtEl>
                                          <p:spTgt spid="24586"/>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585"/>
                                        </p:tgtEl>
                                        <p:attrNameLst>
                                          <p:attrName>style.visibility</p:attrName>
                                        </p:attrNameLst>
                                      </p:cBhvr>
                                      <p:to>
                                        <p:strVal val="visible"/>
                                      </p:to>
                                    </p:set>
                                    <p:anim calcmode="lin" valueType="num">
                                      <p:cBhvr additive="base">
                                        <p:cTn id="63" dur="500" fill="hold"/>
                                        <p:tgtEl>
                                          <p:spTgt spid="24585"/>
                                        </p:tgtEl>
                                        <p:attrNameLst>
                                          <p:attrName>ppt_x</p:attrName>
                                        </p:attrNameLst>
                                      </p:cBhvr>
                                      <p:tavLst>
                                        <p:tav tm="0">
                                          <p:val>
                                            <p:strVal val="#ppt_x"/>
                                          </p:val>
                                        </p:tav>
                                        <p:tav tm="100000">
                                          <p:val>
                                            <p:strVal val="#ppt_x"/>
                                          </p:val>
                                        </p:tav>
                                      </p:tavLst>
                                    </p:anim>
                                    <p:anim calcmode="lin" valueType="num">
                                      <p:cBhvr additive="base">
                                        <p:cTn id="64" dur="500" fill="hold"/>
                                        <p:tgtEl>
                                          <p:spTgt spid="24585"/>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5" presetClass="entr" presetSubtype="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p:cTn id="6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7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7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72" dur="1000" fill="hold"/>
                                        <p:tgtEl>
                                          <p:spTgt spid="3"/>
                                        </p:tgtEl>
                                        <p:attrNameLst>
                                          <p:attrName>ppt_h</p:attrName>
                                        </p:attrNameLst>
                                      </p:cBhvr>
                                      <p:tavLst>
                                        <p:tav tm="0">
                                          <p:val>
                                            <p:strVal val="#ppt_h"/>
                                          </p:val>
                                        </p:tav>
                                        <p:tav tm="100000">
                                          <p:val>
                                            <p:strVal val="#ppt_h"/>
                                          </p:val>
                                        </p:tav>
                                      </p:tavLst>
                                    </p:anim>
                                    <p:anim calcmode="lin" valueType="num">
                                      <p:cBhvr>
                                        <p:cTn id="7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7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7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76" dur="1000" decel="50000">
                                          <p:stCondLst>
                                            <p:cond delay="0"/>
                                          </p:stCondLst>
                                        </p:cTn>
                                        <p:tgtEl>
                                          <p:spTgt spid="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4592"/>
                                        </p:tgtEl>
                                        <p:attrNameLst>
                                          <p:attrName>style.visibility</p:attrName>
                                        </p:attrNameLst>
                                      </p:cBhvr>
                                      <p:to>
                                        <p:strVal val="visible"/>
                                      </p:to>
                                    </p:set>
                                    <p:anim calcmode="lin" valueType="num">
                                      <p:cBhvr additive="base">
                                        <p:cTn id="81" dur="500" fill="hold"/>
                                        <p:tgtEl>
                                          <p:spTgt spid="24592"/>
                                        </p:tgtEl>
                                        <p:attrNameLst>
                                          <p:attrName>ppt_x</p:attrName>
                                        </p:attrNameLst>
                                      </p:cBhvr>
                                      <p:tavLst>
                                        <p:tav tm="0">
                                          <p:val>
                                            <p:strVal val="#ppt_x"/>
                                          </p:val>
                                        </p:tav>
                                        <p:tav tm="100000">
                                          <p:val>
                                            <p:strVal val="#ppt_x"/>
                                          </p:val>
                                        </p:tav>
                                      </p:tavLst>
                                    </p:anim>
                                    <p:anim calcmode="lin" valueType="num">
                                      <p:cBhvr additive="base">
                                        <p:cTn id="82" dur="500" fill="hold"/>
                                        <p:tgtEl>
                                          <p:spTgt spid="24592"/>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4593"/>
                                        </p:tgtEl>
                                        <p:attrNameLst>
                                          <p:attrName>style.visibility</p:attrName>
                                        </p:attrNameLst>
                                      </p:cBhvr>
                                      <p:to>
                                        <p:strVal val="visible"/>
                                      </p:to>
                                    </p:set>
                                    <p:anim calcmode="lin" valueType="num">
                                      <p:cBhvr additive="base">
                                        <p:cTn id="85" dur="500" fill="hold"/>
                                        <p:tgtEl>
                                          <p:spTgt spid="24593"/>
                                        </p:tgtEl>
                                        <p:attrNameLst>
                                          <p:attrName>ppt_x</p:attrName>
                                        </p:attrNameLst>
                                      </p:cBhvr>
                                      <p:tavLst>
                                        <p:tav tm="0">
                                          <p:val>
                                            <p:strVal val="#ppt_x"/>
                                          </p:val>
                                        </p:tav>
                                        <p:tav tm="100000">
                                          <p:val>
                                            <p:strVal val="#ppt_x"/>
                                          </p:val>
                                        </p:tav>
                                      </p:tavLst>
                                    </p:anim>
                                    <p:anim calcmode="lin" valueType="num">
                                      <p:cBhvr additive="base">
                                        <p:cTn id="86" dur="500" fill="hold"/>
                                        <p:tgtEl>
                                          <p:spTgt spid="2459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4594"/>
                                        </p:tgtEl>
                                        <p:attrNameLst>
                                          <p:attrName>style.visibility</p:attrName>
                                        </p:attrNameLst>
                                      </p:cBhvr>
                                      <p:to>
                                        <p:strVal val="visible"/>
                                      </p:to>
                                    </p:set>
                                    <p:anim calcmode="lin" valueType="num">
                                      <p:cBhvr additive="base">
                                        <p:cTn id="89" dur="500" fill="hold"/>
                                        <p:tgtEl>
                                          <p:spTgt spid="24594"/>
                                        </p:tgtEl>
                                        <p:attrNameLst>
                                          <p:attrName>ppt_x</p:attrName>
                                        </p:attrNameLst>
                                      </p:cBhvr>
                                      <p:tavLst>
                                        <p:tav tm="0">
                                          <p:val>
                                            <p:strVal val="#ppt_x"/>
                                          </p:val>
                                        </p:tav>
                                        <p:tav tm="100000">
                                          <p:val>
                                            <p:strVal val="#ppt_x"/>
                                          </p:val>
                                        </p:tav>
                                      </p:tavLst>
                                    </p:anim>
                                    <p:anim calcmode="lin" valueType="num">
                                      <p:cBhvr additive="base">
                                        <p:cTn id="90" dur="500" fill="hold"/>
                                        <p:tgtEl>
                                          <p:spTgt spid="2459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
                                        </p:tgtEl>
                                        <p:attrNameLst>
                                          <p:attrName>style.visibility</p:attrName>
                                        </p:attrNameLst>
                                      </p:cBhvr>
                                      <p:to>
                                        <p:strVal val="visible"/>
                                      </p:to>
                                    </p:set>
                                    <p:anim calcmode="lin" valueType="num">
                                      <p:cBhvr additive="base">
                                        <p:cTn id="93" dur="500" fill="hold"/>
                                        <p:tgtEl>
                                          <p:spTgt spid="4"/>
                                        </p:tgtEl>
                                        <p:attrNameLst>
                                          <p:attrName>ppt_x</p:attrName>
                                        </p:attrNameLst>
                                      </p:cBhvr>
                                      <p:tavLst>
                                        <p:tav tm="0">
                                          <p:val>
                                            <p:strVal val="#ppt_x"/>
                                          </p:val>
                                        </p:tav>
                                        <p:tav tm="100000">
                                          <p:val>
                                            <p:strVal val="#ppt_x"/>
                                          </p:val>
                                        </p:tav>
                                      </p:tavLst>
                                    </p:anim>
                                    <p:anim calcmode="lin" valueType="num">
                                      <p:cBhvr additive="base">
                                        <p:cTn id="9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5"/>
                                        </p:tgtEl>
                                        <p:attrNameLst>
                                          <p:attrName>style.visibility</p:attrName>
                                        </p:attrNameLst>
                                      </p:cBhvr>
                                      <p:to>
                                        <p:strVal val="visible"/>
                                      </p:to>
                                    </p:set>
                                    <p:anim calcmode="lin" valueType="num">
                                      <p:cBhvr additive="base">
                                        <p:cTn id="99" dur="500" fill="hold"/>
                                        <p:tgtEl>
                                          <p:spTgt spid="5"/>
                                        </p:tgtEl>
                                        <p:attrNameLst>
                                          <p:attrName>ppt_x</p:attrName>
                                        </p:attrNameLst>
                                      </p:cBhvr>
                                      <p:tavLst>
                                        <p:tav tm="0">
                                          <p:val>
                                            <p:strVal val="#ppt_x"/>
                                          </p:val>
                                        </p:tav>
                                        <p:tav tm="100000">
                                          <p:val>
                                            <p:strVal val="#ppt_x"/>
                                          </p:val>
                                        </p:tav>
                                      </p:tavLst>
                                    </p:anim>
                                    <p:anim calcmode="lin" valueType="num">
                                      <p:cBhvr additive="base">
                                        <p:cTn id="10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4" fill="hold" grpId="1" nodeType="clickEffect">
                                  <p:stCondLst>
                                    <p:cond delay="0"/>
                                  </p:stCondLst>
                                  <p:childTnLst>
                                    <p:set>
                                      <p:cBhvr>
                                        <p:cTn id="104" dur="1" fill="hold">
                                          <p:stCondLst>
                                            <p:cond delay="0"/>
                                          </p:stCondLst>
                                        </p:cTn>
                                        <p:tgtEl>
                                          <p:spTgt spid="5"/>
                                        </p:tgtEl>
                                        <p:attrNameLst>
                                          <p:attrName>style.visibility</p:attrName>
                                        </p:attrNameLst>
                                      </p:cBhvr>
                                      <p:to>
                                        <p:strVal val="visible"/>
                                      </p:to>
                                    </p:set>
                                    <p:anim calcmode="lin" valueType="num">
                                      <p:cBhvr additive="base">
                                        <p:cTn id="105" dur="500" fill="hold"/>
                                        <p:tgtEl>
                                          <p:spTgt spid="5"/>
                                        </p:tgtEl>
                                        <p:attrNameLst>
                                          <p:attrName>ppt_x</p:attrName>
                                        </p:attrNameLst>
                                      </p:cBhvr>
                                      <p:tavLst>
                                        <p:tav tm="0">
                                          <p:val>
                                            <p:strVal val="#ppt_x"/>
                                          </p:val>
                                        </p:tav>
                                        <p:tav tm="100000">
                                          <p:val>
                                            <p:strVal val="#ppt_x"/>
                                          </p:val>
                                        </p:tav>
                                      </p:tavLst>
                                    </p:anim>
                                    <p:anim calcmode="lin" valueType="num">
                                      <p:cBhvr additive="base">
                                        <p:cTn id="10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6"/>
                                        </p:tgtEl>
                                        <p:attrNameLst>
                                          <p:attrName>style.visibility</p:attrName>
                                        </p:attrNameLst>
                                      </p:cBhvr>
                                      <p:to>
                                        <p:strVal val="visible"/>
                                      </p:to>
                                    </p:set>
                                    <p:anim calcmode="lin" valueType="num">
                                      <p:cBhvr additive="base">
                                        <p:cTn id="111" dur="500" fill="hold"/>
                                        <p:tgtEl>
                                          <p:spTgt spid="6"/>
                                        </p:tgtEl>
                                        <p:attrNameLst>
                                          <p:attrName>ppt_x</p:attrName>
                                        </p:attrNameLst>
                                      </p:cBhvr>
                                      <p:tavLst>
                                        <p:tav tm="0">
                                          <p:val>
                                            <p:strVal val="#ppt_x"/>
                                          </p:val>
                                        </p:tav>
                                        <p:tav tm="100000">
                                          <p:val>
                                            <p:strVal val="#ppt_x"/>
                                          </p:val>
                                        </p:tav>
                                      </p:tavLst>
                                    </p:anim>
                                    <p:anim calcmode="lin" valueType="num">
                                      <p:cBhvr additive="base">
                                        <p:cTn id="1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8"/>
                                        </p:tgtEl>
                                        <p:attrNameLst>
                                          <p:attrName>style.visibility</p:attrName>
                                        </p:attrNameLst>
                                      </p:cBhvr>
                                      <p:to>
                                        <p:strVal val="visible"/>
                                      </p:to>
                                    </p:set>
                                    <p:anim calcmode="lin" valueType="num">
                                      <p:cBhvr additive="base">
                                        <p:cTn id="117" dur="500" fill="hold"/>
                                        <p:tgtEl>
                                          <p:spTgt spid="8"/>
                                        </p:tgtEl>
                                        <p:attrNameLst>
                                          <p:attrName>ppt_x</p:attrName>
                                        </p:attrNameLst>
                                      </p:cBhvr>
                                      <p:tavLst>
                                        <p:tav tm="0">
                                          <p:val>
                                            <p:strVal val="#ppt_x"/>
                                          </p:val>
                                        </p:tav>
                                        <p:tav tm="100000">
                                          <p:val>
                                            <p:strVal val="#ppt_x"/>
                                          </p:val>
                                        </p:tav>
                                      </p:tavLst>
                                    </p:anim>
                                    <p:anim calcmode="lin" valueType="num">
                                      <p:cBhvr additive="base">
                                        <p:cTn id="1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4" fill="hold" nodeType="clickEffect">
                                  <p:stCondLst>
                                    <p:cond delay="0"/>
                                  </p:stCondLst>
                                  <p:childTnLst>
                                    <p:set>
                                      <p:cBhvr>
                                        <p:cTn id="122" dur="1" fill="hold">
                                          <p:stCondLst>
                                            <p:cond delay="0"/>
                                          </p:stCondLst>
                                        </p:cTn>
                                        <p:tgtEl>
                                          <p:spTgt spid="7">
                                            <p:txEl>
                                              <p:pRg st="0" end="0"/>
                                            </p:txEl>
                                          </p:spTgt>
                                        </p:tgtEl>
                                        <p:attrNameLst>
                                          <p:attrName>style.visibility</p:attrName>
                                        </p:attrNameLst>
                                      </p:cBhvr>
                                      <p:to>
                                        <p:strVal val="visible"/>
                                      </p:to>
                                    </p:set>
                                    <p:anim calcmode="lin" valueType="num">
                                      <p:cBhvr additive="base">
                                        <p:cTn id="12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4" fill="hold" nodeType="clickEffect">
                                  <p:stCondLst>
                                    <p:cond delay="0"/>
                                  </p:stCondLst>
                                  <p:childTnLst>
                                    <p:set>
                                      <p:cBhvr>
                                        <p:cTn id="128" dur="1" fill="hold">
                                          <p:stCondLst>
                                            <p:cond delay="0"/>
                                          </p:stCondLst>
                                        </p:cTn>
                                        <p:tgtEl>
                                          <p:spTgt spid="7">
                                            <p:txEl>
                                              <p:pRg st="1" end="1"/>
                                            </p:txEl>
                                          </p:spTgt>
                                        </p:tgtEl>
                                        <p:attrNameLst>
                                          <p:attrName>style.visibility</p:attrName>
                                        </p:attrNameLst>
                                      </p:cBhvr>
                                      <p:to>
                                        <p:strVal val="visible"/>
                                      </p:to>
                                    </p:set>
                                    <p:anim calcmode="lin" valueType="num">
                                      <p:cBhvr additive="base">
                                        <p:cTn id="12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P spid="24583" grpId="0" animBg="1"/>
      <p:bldP spid="24584" grpId="0" animBg="1"/>
      <p:bldP spid="24585" grpId="0" animBg="1"/>
      <p:bldP spid="24586" grpId="0" animBg="1"/>
      <p:bldP spid="24587" grpId="0" animBg="1"/>
      <p:bldP spid="24588" grpId="0" animBg="1"/>
      <p:bldP spid="24589" grpId="0"/>
      <p:bldP spid="24591" grpId="0"/>
      <p:bldP spid="24592" grpId="0" animBg="1"/>
      <p:bldP spid="24593" grpId="0" animBg="1"/>
      <p:bldP spid="24594" grpId="0" animBg="1"/>
      <p:bldP spid="2" grpId="0" animBg="1"/>
      <p:bldP spid="3" grpId="0" animBg="1"/>
      <p:bldP spid="4" grpId="0" animBg="1"/>
      <p:bldP spid="5" grpId="0" animBg="1"/>
      <p:bldP spid="5" grpId="1" animBg="1"/>
      <p:bldP spid="6"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228600"/>
            <a:ext cx="8458200" cy="5486400"/>
          </a:xfrm>
        </p:spPr>
        <p:txBody>
          <a:bodyPr>
            <a:normAutofit fontScale="62500" lnSpcReduction="20000"/>
          </a:bodyPr>
          <a:lstStyle/>
          <a:p>
            <a:pPr>
              <a:defRPr/>
            </a:pPr>
            <a:r>
              <a:rPr lang="en-US" b="1" dirty="0">
                <a:solidFill>
                  <a:schemeClr val="accent2"/>
                </a:solidFill>
              </a:rPr>
              <a:t>For 15-puzzle, hard initial states: 80 levels deep, requires exploring</a:t>
            </a:r>
          </a:p>
          <a:p>
            <a:pPr>
              <a:defRPr/>
            </a:pPr>
            <a:r>
              <a:rPr lang="en-US" b="1" dirty="0">
                <a:solidFill>
                  <a:schemeClr val="accent2"/>
                </a:solidFill>
              </a:rPr>
              <a:t>approx. </a:t>
            </a:r>
            <a:r>
              <a:rPr lang="en-US" b="1" dirty="0">
                <a:solidFill>
                  <a:srgbClr val="FF0000"/>
                </a:solidFill>
              </a:rPr>
              <a:t>2^80 ≈ 10^24 states.</a:t>
            </a:r>
            <a:r>
              <a:rPr lang="en-US" b="1" dirty="0">
                <a:solidFill>
                  <a:schemeClr val="accent2"/>
                </a:solidFill>
              </a:rPr>
              <a:t> </a:t>
            </a:r>
          </a:p>
          <a:p>
            <a:pPr>
              <a:defRPr/>
            </a:pPr>
            <a:endParaRPr lang="en-US" b="1" dirty="0">
              <a:solidFill>
                <a:schemeClr val="accent2"/>
              </a:solidFill>
            </a:endParaRPr>
          </a:p>
          <a:p>
            <a:pPr>
              <a:defRPr/>
            </a:pPr>
            <a:r>
              <a:rPr lang="en-US" b="1" dirty="0">
                <a:solidFill>
                  <a:schemeClr val="accent2"/>
                </a:solidFill>
              </a:rPr>
              <a:t>But, with distance oracle, we only need to explore roughly </a:t>
            </a:r>
            <a:r>
              <a:rPr lang="en-US" b="1" dirty="0">
                <a:solidFill>
                  <a:srgbClr val="FF0000"/>
                </a:solidFill>
              </a:rPr>
              <a:t>80 * 2 = 160</a:t>
            </a:r>
          </a:p>
          <a:p>
            <a:pPr>
              <a:defRPr/>
            </a:pPr>
            <a:r>
              <a:rPr lang="en-US" b="1" dirty="0">
                <a:solidFill>
                  <a:srgbClr val="FF0000"/>
                </a:solidFill>
              </a:rPr>
              <a:t>states</a:t>
            </a:r>
            <a:r>
              <a:rPr lang="en-US" b="1" dirty="0">
                <a:solidFill>
                  <a:schemeClr val="accent2"/>
                </a:solidFill>
              </a:rPr>
              <a:t>! (only linear in size of solution length)</a:t>
            </a:r>
          </a:p>
          <a:p>
            <a:pPr>
              <a:defRPr/>
            </a:pPr>
            <a:endParaRPr lang="en-US" b="1" dirty="0">
              <a:solidFill>
                <a:schemeClr val="accent2"/>
              </a:solidFill>
            </a:endParaRPr>
          </a:p>
          <a:p>
            <a:pPr>
              <a:defRPr/>
            </a:pPr>
            <a:r>
              <a:rPr lang="en-US" b="1" dirty="0">
                <a:solidFill>
                  <a:schemeClr val="accent2"/>
                </a:solidFill>
              </a:rPr>
              <a:t>We may not have the exact distance function (“perfect heuristics”), but </a:t>
            </a:r>
          </a:p>
          <a:p>
            <a:pPr>
              <a:defRPr/>
            </a:pPr>
            <a:r>
              <a:rPr lang="en-US" b="1" dirty="0">
                <a:solidFill>
                  <a:schemeClr val="accent2"/>
                </a:solidFill>
              </a:rPr>
              <a:t>we can still “guide” the search using an approximate distance function.</a:t>
            </a:r>
          </a:p>
          <a:p>
            <a:pPr>
              <a:defRPr/>
            </a:pPr>
            <a:endParaRPr lang="en-US" dirty="0"/>
          </a:p>
          <a:p>
            <a:pPr>
              <a:defRPr/>
            </a:pPr>
            <a:r>
              <a:rPr lang="en-US" b="1" dirty="0">
                <a:solidFill>
                  <a:schemeClr val="accent1">
                    <a:lumMod val="75000"/>
                  </a:schemeClr>
                </a:solidFill>
              </a:rPr>
              <a:t>This is the key idea behind </a:t>
            </a:r>
            <a:r>
              <a:rPr lang="en-US" b="1" dirty="0">
                <a:solidFill>
                  <a:srgbClr val="FF0000"/>
                </a:solidFill>
              </a:rPr>
              <a:t>“heuristic search” or “knowledge-based search</a:t>
            </a:r>
            <a:r>
              <a:rPr lang="en-US" b="1" dirty="0">
                <a:solidFill>
                  <a:schemeClr val="accent1">
                    <a:lumMod val="75000"/>
                  </a:schemeClr>
                </a:solidFill>
              </a:rPr>
              <a:t>.” </a:t>
            </a:r>
          </a:p>
          <a:p>
            <a:pPr>
              <a:defRPr/>
            </a:pPr>
            <a:r>
              <a:rPr lang="en-US" b="1" dirty="0">
                <a:solidFill>
                  <a:schemeClr val="accent1">
                    <a:lumMod val="75000"/>
                  </a:schemeClr>
                </a:solidFill>
              </a:rPr>
              <a:t>We use knowledge / heuristic information about the distance to the goal to</a:t>
            </a:r>
          </a:p>
          <a:p>
            <a:pPr>
              <a:defRPr/>
            </a:pPr>
            <a:r>
              <a:rPr lang="en-US" b="1" dirty="0">
                <a:solidFill>
                  <a:schemeClr val="accent1">
                    <a:lumMod val="75000"/>
                  </a:schemeClr>
                </a:solidFill>
              </a:rPr>
              <a:t>guide our search process. We can go from exponential to polynomial or even </a:t>
            </a:r>
          </a:p>
          <a:p>
            <a:pPr>
              <a:defRPr/>
            </a:pPr>
            <a:r>
              <a:rPr lang="en-US" b="1" dirty="0">
                <a:solidFill>
                  <a:schemeClr val="accent1">
                    <a:lumMod val="75000"/>
                  </a:schemeClr>
                </a:solidFill>
              </a:rPr>
              <a:t>linear complexity. More common: brings exponent down significantly. </a:t>
            </a:r>
          </a:p>
          <a:p>
            <a:pPr>
              <a:defRPr/>
            </a:pPr>
            <a:r>
              <a:rPr lang="en-US" b="1" dirty="0">
                <a:solidFill>
                  <a:schemeClr val="accent1">
                    <a:lumMod val="75000"/>
                  </a:schemeClr>
                </a:solidFill>
              </a:rPr>
              <a:t>E.g. from 2^L to 2^(L/100).</a:t>
            </a:r>
          </a:p>
          <a:p>
            <a:pPr>
              <a:defRPr/>
            </a:pPr>
            <a:endParaRPr lang="en-US" dirty="0"/>
          </a:p>
          <a:p>
            <a:pPr>
              <a:defRPr/>
            </a:pPr>
            <a:r>
              <a:rPr lang="en-US" dirty="0"/>
              <a:t>The measure we considered would be the “perfect” heuristic. Eliminates tree </a:t>
            </a:r>
          </a:p>
          <a:p>
            <a:pPr>
              <a:defRPr/>
            </a:pPr>
            <a:r>
              <a:rPr lang="en-US" dirty="0"/>
              <a:t>search! Find the right “path” to goal state immediately.</a:t>
            </a:r>
          </a:p>
        </p:txBody>
      </p:sp>
    </p:spTree>
    <p:extLst>
      <p:ext uri="{BB962C8B-B14F-4D97-AF65-F5344CB8AC3E}">
        <p14:creationId xmlns:p14="http://schemas.microsoft.com/office/powerpoint/2010/main" val="1390612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 calcmode="lin" valueType="num">
                                      <p:cBhvr additive="base">
                                        <p:cTn id="2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 calcmode="lin" valueType="num">
                                      <p:cBhvr additive="base">
                                        <p:cTn id="3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 calcmode="lin" valueType="num">
                                      <p:cBhvr additive="base">
                                        <p:cTn id="3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 calcmode="lin" valueType="num">
                                      <p:cBhvr additive="base">
                                        <p:cTn id="3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 calcmode="lin" valueType="num">
                                      <p:cBhvr additive="base">
                                        <p:cTn id="4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anim calcmode="lin" valueType="num">
                                      <p:cBhvr additive="base">
                                        <p:cTn id="49"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 calcmode="lin" valueType="num">
                                      <p:cBhvr additive="base">
                                        <p:cTn id="5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4639" y="1"/>
            <a:ext cx="9661525" cy="573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0" name="TextBox 2"/>
          <p:cNvSpPr txBox="1">
            <a:spLocks noChangeArrowheads="1"/>
          </p:cNvSpPr>
          <p:nvPr/>
        </p:nvSpPr>
        <p:spPr bwMode="auto">
          <a:xfrm>
            <a:off x="4267200" y="4800600"/>
            <a:ext cx="2910156" cy="369332"/>
          </a:xfrm>
          <a:prstGeom prst="rect">
            <a:avLst/>
          </a:prstGeom>
          <a:solidFill>
            <a:schemeClr val="bg1">
              <a:alpha val="9294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b="1">
                <a:solidFill>
                  <a:schemeClr val="accent2"/>
                </a:solidFill>
              </a:rPr>
              <a:t>A breadth-first search tree. </a:t>
            </a:r>
            <a:endParaRPr lang="en-US" sz="1600" b="1">
              <a:solidFill>
                <a:schemeClr val="accent2"/>
              </a:solidFill>
            </a:endParaRPr>
          </a:p>
        </p:txBody>
      </p:sp>
      <p:sp>
        <p:nvSpPr>
          <p:cNvPr id="27651" name="TextBox 3"/>
          <p:cNvSpPr txBox="1">
            <a:spLocks noChangeArrowheads="1"/>
          </p:cNvSpPr>
          <p:nvPr/>
        </p:nvSpPr>
        <p:spPr bwMode="auto">
          <a:xfrm>
            <a:off x="6553201" y="304800"/>
            <a:ext cx="1317625" cy="400050"/>
          </a:xfrm>
          <a:prstGeom prst="rect">
            <a:avLst/>
          </a:prstGeom>
          <a:solidFill>
            <a:schemeClr val="bg1">
              <a:alpha val="85097"/>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rgbClr val="3333CC"/>
                </a:solidFill>
              </a:rPr>
              <a:t>Start state</a:t>
            </a:r>
          </a:p>
        </p:txBody>
      </p:sp>
      <p:sp>
        <p:nvSpPr>
          <p:cNvPr id="27652" name="Rectangle 5"/>
          <p:cNvSpPr>
            <a:spLocks noChangeArrowheads="1"/>
          </p:cNvSpPr>
          <p:nvPr/>
        </p:nvSpPr>
        <p:spPr bwMode="auto">
          <a:xfrm>
            <a:off x="7086601" y="4572000"/>
            <a:ext cx="675185" cy="400110"/>
          </a:xfrm>
          <a:prstGeom prst="rect">
            <a:avLst/>
          </a:prstGeom>
          <a:solidFill>
            <a:schemeClr val="bg1">
              <a:alpha val="8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b="1">
                <a:solidFill>
                  <a:srgbClr val="FF0000"/>
                </a:solidFill>
              </a:rPr>
              <a:t>Goal</a:t>
            </a:r>
          </a:p>
        </p:txBody>
      </p:sp>
      <p:sp>
        <p:nvSpPr>
          <p:cNvPr id="7" name="TextBox 6"/>
          <p:cNvSpPr txBox="1">
            <a:spLocks noChangeArrowheads="1"/>
          </p:cNvSpPr>
          <p:nvPr/>
        </p:nvSpPr>
        <p:spPr bwMode="auto">
          <a:xfrm>
            <a:off x="3200400" y="5334000"/>
            <a:ext cx="419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b="1">
                <a:solidFill>
                  <a:srgbClr val="009973"/>
                </a:solidFill>
              </a:rPr>
              <a:t>Perfect “heuristics,” eliminates search.</a:t>
            </a:r>
          </a:p>
        </p:txBody>
      </p:sp>
      <p:sp>
        <p:nvSpPr>
          <p:cNvPr id="2" name="Oval 1"/>
          <p:cNvSpPr/>
          <p:nvPr/>
        </p:nvSpPr>
        <p:spPr>
          <a:xfrm>
            <a:off x="6096000" y="152400"/>
            <a:ext cx="457200" cy="1828800"/>
          </a:xfrm>
          <a:prstGeom prst="ellipse">
            <a:avLst/>
          </a:prstGeom>
          <a:solidFill>
            <a:schemeClr val="accent1">
              <a:alpha val="49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rot="16843747">
            <a:off x="6584950" y="1328738"/>
            <a:ext cx="457200" cy="1219200"/>
          </a:xfrm>
          <a:prstGeom prst="ellipse">
            <a:avLst/>
          </a:prstGeom>
          <a:solidFill>
            <a:schemeClr val="accent1">
              <a:alpha val="5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a:xfrm>
            <a:off x="7162800" y="1981200"/>
            <a:ext cx="457200" cy="2514600"/>
          </a:xfrm>
          <a:prstGeom prst="ellipse">
            <a:avLst/>
          </a:prstGeom>
          <a:solidFill>
            <a:schemeClr val="accent1">
              <a:alpha val="6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a:spLocks noChangeArrowheads="1"/>
          </p:cNvSpPr>
          <p:nvPr/>
        </p:nvSpPr>
        <p:spPr bwMode="auto">
          <a:xfrm>
            <a:off x="3200400" y="5715001"/>
            <a:ext cx="6477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b="1">
                <a:solidFill>
                  <a:srgbClr val="FF6600"/>
                </a:solidFill>
              </a:rPr>
              <a:t>Approximate heuristics, significantly reduces search.</a:t>
            </a:r>
          </a:p>
          <a:p>
            <a:r>
              <a:rPr lang="en-US" b="1">
                <a:solidFill>
                  <a:srgbClr val="FF6600"/>
                </a:solidFill>
              </a:rPr>
              <a:t>Best (provably) use of search heuristic info: A* search (soon).</a:t>
            </a:r>
          </a:p>
        </p:txBody>
      </p:sp>
      <p:sp>
        <p:nvSpPr>
          <p:cNvPr id="6" name="TextBox 5"/>
          <p:cNvSpPr txBox="1"/>
          <p:nvPr/>
        </p:nvSpPr>
        <p:spPr>
          <a:xfrm>
            <a:off x="1600200" y="228601"/>
            <a:ext cx="4038600" cy="2585323"/>
          </a:xfrm>
          <a:prstGeom prst="rect">
            <a:avLst/>
          </a:prstGeom>
          <a:solidFill>
            <a:schemeClr val="accent2">
              <a:lumMod val="60000"/>
              <a:lumOff val="40000"/>
            </a:schemeClr>
          </a:solidFill>
        </p:spPr>
        <p:txBody>
          <a:bodyPr>
            <a:spAutoFit/>
          </a:bodyPr>
          <a:lstStyle/>
          <a:p>
            <a:pPr>
              <a:defRPr/>
            </a:pPr>
            <a:r>
              <a:rPr lang="en-US" b="1" dirty="0"/>
              <a:t>Basic idea: State evaluation function can effectively guide search.</a:t>
            </a:r>
          </a:p>
          <a:p>
            <a:pPr>
              <a:defRPr/>
            </a:pPr>
            <a:endParaRPr lang="en-US" b="1" dirty="0"/>
          </a:p>
          <a:p>
            <a:pPr>
              <a:defRPr/>
            </a:pPr>
            <a:r>
              <a:rPr lang="en-US" b="1" dirty="0"/>
              <a:t>Also in multi-agent settings. (Chess: board </a:t>
            </a:r>
            <a:r>
              <a:rPr lang="en-US" b="1" dirty="0" err="1"/>
              <a:t>eval</a:t>
            </a:r>
            <a:r>
              <a:rPr lang="en-US" b="1" dirty="0"/>
              <a:t>.)</a:t>
            </a:r>
          </a:p>
          <a:p>
            <a:pPr>
              <a:defRPr/>
            </a:pPr>
            <a:endParaRPr lang="en-US" b="1" dirty="0"/>
          </a:p>
          <a:p>
            <a:pPr>
              <a:defRPr/>
            </a:pPr>
            <a:r>
              <a:rPr lang="en-US" b="1" dirty="0"/>
              <a:t>Reinforcement learning: Learn the state </a:t>
            </a:r>
            <a:r>
              <a:rPr lang="en-US" b="1" dirty="0" err="1"/>
              <a:t>eval</a:t>
            </a:r>
            <a:r>
              <a:rPr lang="en-US" b="1" dirty="0"/>
              <a:t> function.</a:t>
            </a:r>
          </a:p>
          <a:p>
            <a:pPr>
              <a:defRPr/>
            </a:pPr>
            <a:endParaRPr lang="en-US" b="1" dirty="0"/>
          </a:p>
        </p:txBody>
      </p:sp>
      <p:sp>
        <p:nvSpPr>
          <p:cNvPr id="3" name="Trapezoid 2"/>
          <p:cNvSpPr/>
          <p:nvPr/>
        </p:nvSpPr>
        <p:spPr>
          <a:xfrm>
            <a:off x="5410200" y="152400"/>
            <a:ext cx="2438400" cy="2133600"/>
          </a:xfrm>
          <a:prstGeom prst="trapezoid">
            <a:avLst>
              <a:gd name="adj" fmla="val 37897"/>
            </a:avLst>
          </a:prstGeom>
          <a:solidFill>
            <a:srgbClr val="FF0000">
              <a:alpha val="40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Trapezoid 13"/>
          <p:cNvSpPr/>
          <p:nvPr/>
        </p:nvSpPr>
        <p:spPr>
          <a:xfrm rot="10800000">
            <a:off x="5410200" y="2286000"/>
            <a:ext cx="2438400" cy="2209800"/>
          </a:xfrm>
          <a:prstGeom prst="trapezoid">
            <a:avLst>
              <a:gd name="adj" fmla="val 13169"/>
            </a:avLst>
          </a:prstGeom>
          <a:solidFill>
            <a:srgbClr val="FF0000">
              <a:alpha val="40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194512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fill="hold" grpId="1" nodeType="clickEffect">
                                  <p:stCondLst>
                                    <p:cond delay="0"/>
                                  </p:stCondLst>
                                  <p:childTnLst>
                                    <p:anim calcmode="lin" valueType="num">
                                      <p:cBhvr additive="base">
                                        <p:cTn id="24" dur="500"/>
                                        <p:tgtEl>
                                          <p:spTgt spid="2"/>
                                        </p:tgtEl>
                                        <p:attrNameLst>
                                          <p:attrName>ppt_x</p:attrName>
                                        </p:attrNameLst>
                                      </p:cBhvr>
                                      <p:tavLst>
                                        <p:tav tm="0">
                                          <p:val>
                                            <p:strVal val="ppt_x"/>
                                          </p:val>
                                        </p:tav>
                                        <p:tav tm="100000">
                                          <p:val>
                                            <p:strVal val="ppt_x"/>
                                          </p:val>
                                        </p:tav>
                                      </p:tavLst>
                                    </p:anim>
                                    <p:anim calcmode="lin" valueType="num">
                                      <p:cBhvr additive="base">
                                        <p:cTn id="25" dur="500"/>
                                        <p:tgtEl>
                                          <p:spTgt spid="2"/>
                                        </p:tgtEl>
                                        <p:attrNameLst>
                                          <p:attrName>ppt_y</p:attrName>
                                        </p:attrNameLst>
                                      </p:cBhvr>
                                      <p:tavLst>
                                        <p:tav tm="0">
                                          <p:val>
                                            <p:strVal val="ppt_y"/>
                                          </p:val>
                                        </p:tav>
                                        <p:tav tm="100000">
                                          <p:val>
                                            <p:strVal val="1+ppt_h/2"/>
                                          </p:val>
                                        </p:tav>
                                      </p:tavLst>
                                    </p:anim>
                                    <p:set>
                                      <p:cBhvr>
                                        <p:cTn id="26" dur="1" fill="hold">
                                          <p:stCondLst>
                                            <p:cond delay="499"/>
                                          </p:stCondLst>
                                        </p:cTn>
                                        <p:tgtEl>
                                          <p:spTgt spid="2"/>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11"/>
                                        </p:tgtEl>
                                        <p:attrNameLst>
                                          <p:attrName>ppt_x</p:attrName>
                                        </p:attrNameLst>
                                      </p:cBhvr>
                                      <p:tavLst>
                                        <p:tav tm="0">
                                          <p:val>
                                            <p:strVal val="ppt_x"/>
                                          </p:val>
                                        </p:tav>
                                        <p:tav tm="100000">
                                          <p:val>
                                            <p:strVal val="ppt_x"/>
                                          </p:val>
                                        </p:tav>
                                      </p:tavLst>
                                    </p:anim>
                                    <p:anim calcmode="lin" valueType="num">
                                      <p:cBhvr additive="base">
                                        <p:cTn id="29" dur="500"/>
                                        <p:tgtEl>
                                          <p:spTgt spid="11"/>
                                        </p:tgtEl>
                                        <p:attrNameLst>
                                          <p:attrName>ppt_y</p:attrName>
                                        </p:attrNameLst>
                                      </p:cBhvr>
                                      <p:tavLst>
                                        <p:tav tm="0">
                                          <p:val>
                                            <p:strVal val="ppt_y"/>
                                          </p:val>
                                        </p:tav>
                                        <p:tav tm="100000">
                                          <p:val>
                                            <p:strVal val="1+ppt_h/2"/>
                                          </p:val>
                                        </p:tav>
                                      </p:tavLst>
                                    </p:anim>
                                    <p:set>
                                      <p:cBhvr>
                                        <p:cTn id="30" dur="1" fill="hold">
                                          <p:stCondLst>
                                            <p:cond delay="499"/>
                                          </p:stCondLst>
                                        </p:cTn>
                                        <p:tgtEl>
                                          <p:spTgt spid="11"/>
                                        </p:tgtEl>
                                        <p:attrNameLst>
                                          <p:attrName>style.visibility</p:attrName>
                                        </p:attrNameLst>
                                      </p:cBhvr>
                                      <p:to>
                                        <p:strVal val="hidden"/>
                                      </p:to>
                                    </p:set>
                                  </p:childTnLst>
                                </p:cTn>
                              </p:par>
                              <p:par>
                                <p:cTn id="31" presetID="2" presetClass="exit" presetSubtype="4" fill="hold" grpId="1" nodeType="withEffect">
                                  <p:stCondLst>
                                    <p:cond delay="0"/>
                                  </p:stCondLst>
                                  <p:childTnLst>
                                    <p:anim calcmode="lin" valueType="num">
                                      <p:cBhvr additive="base">
                                        <p:cTn id="32" dur="500"/>
                                        <p:tgtEl>
                                          <p:spTgt spid="12"/>
                                        </p:tgtEl>
                                        <p:attrNameLst>
                                          <p:attrName>ppt_x</p:attrName>
                                        </p:attrNameLst>
                                      </p:cBhvr>
                                      <p:tavLst>
                                        <p:tav tm="0">
                                          <p:val>
                                            <p:strVal val="ppt_x"/>
                                          </p:val>
                                        </p:tav>
                                        <p:tav tm="100000">
                                          <p:val>
                                            <p:strVal val="ppt_x"/>
                                          </p:val>
                                        </p:tav>
                                      </p:tavLst>
                                    </p:anim>
                                    <p:anim calcmode="lin" valueType="num">
                                      <p:cBhvr additive="base">
                                        <p:cTn id="33" dur="500"/>
                                        <p:tgtEl>
                                          <p:spTgt spid="12"/>
                                        </p:tgtEl>
                                        <p:attrNameLst>
                                          <p:attrName>ppt_y</p:attrName>
                                        </p:attrNameLst>
                                      </p:cBhvr>
                                      <p:tavLst>
                                        <p:tav tm="0">
                                          <p:val>
                                            <p:strVal val="ppt_y"/>
                                          </p:val>
                                        </p:tav>
                                        <p:tav tm="100000">
                                          <p:val>
                                            <p:strVal val="1+ppt_h/2"/>
                                          </p:val>
                                        </p:tav>
                                      </p:tavLst>
                                    </p:anim>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5"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42" dur="1000" fill="hold"/>
                                        <p:tgtEl>
                                          <p:spTgt spid="3"/>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3"/>
                                        </p:tgtEl>
                                      </p:cBhvr>
                                    </p:animEffect>
                                  </p:childTnLst>
                                </p:cTn>
                              </p:par>
                              <p:par>
                                <p:cTn id="47" presetID="25"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52" dur="1000" fill="hold"/>
                                        <p:tgtEl>
                                          <p:spTgt spid="14"/>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14"/>
                                        </p:tgtEl>
                                      </p:cBhvr>
                                    </p:animEffect>
                                  </p:childTnLst>
                                </p:cTn>
                              </p:par>
                              <p:par>
                                <p:cTn id="57" presetID="26"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down)">
                                      <p:cBhvr>
                                        <p:cTn id="59" dur="580">
                                          <p:stCondLst>
                                            <p:cond delay="0"/>
                                          </p:stCondLst>
                                        </p:cTn>
                                        <p:tgtEl>
                                          <p:spTgt spid="5"/>
                                        </p:tgtEl>
                                      </p:cBhvr>
                                    </p:animEffect>
                                    <p:anim calcmode="lin" valueType="num">
                                      <p:cBhvr>
                                        <p:cTn id="6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5" dur="26">
                                          <p:stCondLst>
                                            <p:cond delay="650"/>
                                          </p:stCondLst>
                                        </p:cTn>
                                        <p:tgtEl>
                                          <p:spTgt spid="5"/>
                                        </p:tgtEl>
                                      </p:cBhvr>
                                      <p:to x="100000" y="60000"/>
                                    </p:animScale>
                                    <p:animScale>
                                      <p:cBhvr>
                                        <p:cTn id="66" dur="166" decel="50000">
                                          <p:stCondLst>
                                            <p:cond delay="676"/>
                                          </p:stCondLst>
                                        </p:cTn>
                                        <p:tgtEl>
                                          <p:spTgt spid="5"/>
                                        </p:tgtEl>
                                      </p:cBhvr>
                                      <p:to x="100000" y="100000"/>
                                    </p:animScale>
                                    <p:animScale>
                                      <p:cBhvr>
                                        <p:cTn id="67" dur="26">
                                          <p:stCondLst>
                                            <p:cond delay="1312"/>
                                          </p:stCondLst>
                                        </p:cTn>
                                        <p:tgtEl>
                                          <p:spTgt spid="5"/>
                                        </p:tgtEl>
                                      </p:cBhvr>
                                      <p:to x="100000" y="80000"/>
                                    </p:animScale>
                                    <p:animScale>
                                      <p:cBhvr>
                                        <p:cTn id="68" dur="166" decel="50000">
                                          <p:stCondLst>
                                            <p:cond delay="1338"/>
                                          </p:stCondLst>
                                        </p:cTn>
                                        <p:tgtEl>
                                          <p:spTgt spid="5"/>
                                        </p:tgtEl>
                                      </p:cBhvr>
                                      <p:to x="100000" y="100000"/>
                                    </p:animScale>
                                    <p:animScale>
                                      <p:cBhvr>
                                        <p:cTn id="69" dur="26">
                                          <p:stCondLst>
                                            <p:cond delay="1642"/>
                                          </p:stCondLst>
                                        </p:cTn>
                                        <p:tgtEl>
                                          <p:spTgt spid="5"/>
                                        </p:tgtEl>
                                      </p:cBhvr>
                                      <p:to x="100000" y="90000"/>
                                    </p:animScale>
                                    <p:animScale>
                                      <p:cBhvr>
                                        <p:cTn id="70" dur="166" decel="50000">
                                          <p:stCondLst>
                                            <p:cond delay="1668"/>
                                          </p:stCondLst>
                                        </p:cTn>
                                        <p:tgtEl>
                                          <p:spTgt spid="5"/>
                                        </p:tgtEl>
                                      </p:cBhvr>
                                      <p:to x="100000" y="100000"/>
                                    </p:animScale>
                                    <p:animScale>
                                      <p:cBhvr>
                                        <p:cTn id="71" dur="26">
                                          <p:stCondLst>
                                            <p:cond delay="1808"/>
                                          </p:stCondLst>
                                        </p:cTn>
                                        <p:tgtEl>
                                          <p:spTgt spid="5"/>
                                        </p:tgtEl>
                                      </p:cBhvr>
                                      <p:to x="100000" y="95000"/>
                                    </p:animScale>
                                    <p:animScale>
                                      <p:cBhvr>
                                        <p:cTn id="72" dur="166" decel="50000">
                                          <p:stCondLst>
                                            <p:cond delay="1834"/>
                                          </p:stCondLst>
                                        </p:cTn>
                                        <p:tgtEl>
                                          <p:spTgt spid="5"/>
                                        </p:tgtEl>
                                      </p:cBhvr>
                                      <p:to x="100000" y="100000"/>
                                    </p:animScale>
                                  </p:childTnLst>
                                </p:cTn>
                              </p:par>
                            </p:childTnLst>
                          </p:cTn>
                        </p:par>
                      </p:childTnLst>
                    </p:cTn>
                  </p:par>
                  <p:par>
                    <p:cTn id="73" fill="hold" nodeType="clickPar">
                      <p:stCondLst>
                        <p:cond delay="indefinite"/>
                      </p:stCondLst>
                      <p:childTnLst>
                        <p:par>
                          <p:cTn id="74" fill="hold" nodeType="withGroup">
                            <p:stCondLst>
                              <p:cond delay="0"/>
                            </p:stCondLst>
                            <p:childTnLst>
                              <p:par>
                                <p:cTn id="75" presetID="25"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p:cTn id="7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7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7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80" dur="1000" fill="hold"/>
                                        <p:tgtEl>
                                          <p:spTgt spid="6"/>
                                        </p:tgtEl>
                                        <p:attrNameLst>
                                          <p:attrName>ppt_h</p:attrName>
                                        </p:attrNameLst>
                                      </p:cBhvr>
                                      <p:tavLst>
                                        <p:tav tm="0">
                                          <p:val>
                                            <p:strVal val="#ppt_h"/>
                                          </p:val>
                                        </p:tav>
                                        <p:tav tm="100000">
                                          <p:val>
                                            <p:strVal val="#ppt_h"/>
                                          </p:val>
                                        </p:tav>
                                      </p:tavLst>
                                    </p:anim>
                                    <p:anim calcmode="lin" valueType="num">
                                      <p:cBhvr>
                                        <p:cTn id="8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8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8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84" dur="1000" decel="50000">
                                          <p:stCondLst>
                                            <p:cond delay="0"/>
                                          </p:stCondLst>
                                        </p:cTn>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2" grpId="1" animBg="1"/>
      <p:bldP spid="11" grpId="0" animBg="1"/>
      <p:bldP spid="11" grpId="1" animBg="1"/>
      <p:bldP spid="12" grpId="0" animBg="1"/>
      <p:bldP spid="12" grpId="1" animBg="1"/>
      <p:bldP spid="5" grpId="0"/>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152400"/>
            <a:ext cx="7772400" cy="1143000"/>
          </a:xfrm>
        </p:spPr>
        <p:txBody>
          <a:bodyPr/>
          <a:lstStyle/>
          <a:p>
            <a:pPr>
              <a:defRPr/>
            </a:pPr>
            <a:r>
              <a:rPr lang="en-US" sz="2800" dirty="0">
                <a:solidFill>
                  <a:srgbClr val="FF0000"/>
                </a:solidFill>
              </a:rPr>
              <a:t>State evaluation functions</a:t>
            </a:r>
            <a:br>
              <a:rPr lang="en-US" sz="2800" dirty="0">
                <a:solidFill>
                  <a:srgbClr val="FF0000"/>
                </a:solidFill>
              </a:rPr>
            </a:br>
            <a:r>
              <a:rPr lang="en-US" sz="2800" dirty="0">
                <a:solidFill>
                  <a:srgbClr val="FF0000"/>
                </a:solidFill>
              </a:rPr>
              <a:t>or “heuristics”</a:t>
            </a:r>
          </a:p>
        </p:txBody>
      </p:sp>
      <p:sp>
        <p:nvSpPr>
          <p:cNvPr id="3" name="Content Placeholder 2"/>
          <p:cNvSpPr>
            <a:spLocks noGrp="1"/>
          </p:cNvSpPr>
          <p:nvPr>
            <p:ph idx="1"/>
          </p:nvPr>
        </p:nvSpPr>
        <p:spPr>
          <a:xfrm>
            <a:off x="2362200" y="1371600"/>
            <a:ext cx="7848600" cy="4648200"/>
          </a:xfrm>
        </p:spPr>
        <p:txBody>
          <a:bodyPr>
            <a:normAutofit fontScale="77500" lnSpcReduction="20000"/>
          </a:bodyPr>
          <a:lstStyle/>
          <a:p>
            <a:pPr>
              <a:defRPr/>
            </a:pPr>
            <a:r>
              <a:rPr lang="en-US" b="1" dirty="0">
                <a:solidFill>
                  <a:srgbClr val="FF0000"/>
                </a:solidFill>
              </a:rPr>
              <a:t>Provide guidance in terms of what action to take next.</a:t>
            </a:r>
          </a:p>
          <a:p>
            <a:pPr>
              <a:defRPr/>
            </a:pPr>
            <a:endParaRPr lang="en-US" b="1" dirty="0">
              <a:solidFill>
                <a:schemeClr val="accent2"/>
              </a:solidFill>
            </a:endParaRPr>
          </a:p>
          <a:p>
            <a:pPr>
              <a:defRPr/>
            </a:pPr>
            <a:r>
              <a:rPr lang="en-US" b="1" dirty="0">
                <a:solidFill>
                  <a:schemeClr val="accent2"/>
                </a:solidFill>
              </a:rPr>
              <a:t>General principle: Consider all neighboring states, reachable via some action. Then select the action that leads to the state with the highest utility (evaluation value). This is a fully </a:t>
            </a:r>
            <a:r>
              <a:rPr lang="en-US" b="1" dirty="0">
                <a:solidFill>
                  <a:srgbClr val="FF0000"/>
                </a:solidFill>
              </a:rPr>
              <a:t>greedy</a:t>
            </a:r>
            <a:r>
              <a:rPr lang="en-US" b="1" dirty="0">
                <a:solidFill>
                  <a:schemeClr val="accent2"/>
                </a:solidFill>
              </a:rPr>
              <a:t> approach.</a:t>
            </a:r>
          </a:p>
          <a:p>
            <a:pPr>
              <a:defRPr/>
            </a:pPr>
            <a:endParaRPr lang="en-US" b="1" dirty="0">
              <a:solidFill>
                <a:schemeClr val="accent2"/>
              </a:solidFill>
            </a:endParaRPr>
          </a:p>
          <a:p>
            <a:pPr>
              <a:defRPr/>
            </a:pPr>
            <a:r>
              <a:rPr lang="en-US" b="1" dirty="0">
                <a:solidFill>
                  <a:schemeClr val="accent1">
                    <a:lumMod val="75000"/>
                  </a:schemeClr>
                </a:solidFill>
              </a:rPr>
              <a:t>Because </a:t>
            </a:r>
            <a:r>
              <a:rPr lang="en-US" b="1" dirty="0" err="1">
                <a:solidFill>
                  <a:schemeClr val="accent1">
                    <a:lumMod val="75000"/>
                  </a:schemeClr>
                </a:solidFill>
              </a:rPr>
              <a:t>eval</a:t>
            </a:r>
            <a:r>
              <a:rPr lang="en-US" b="1" dirty="0">
                <a:solidFill>
                  <a:schemeClr val="accent1">
                    <a:lumMod val="75000"/>
                  </a:schemeClr>
                </a:solidFill>
              </a:rPr>
              <a:t> function is often only an estimate of the true state value, greedy search may not find the optimum path to the goal.</a:t>
            </a:r>
          </a:p>
          <a:p>
            <a:pPr>
              <a:defRPr/>
            </a:pPr>
            <a:endParaRPr lang="en-US" b="1" dirty="0">
              <a:solidFill>
                <a:schemeClr val="accent1">
                  <a:lumMod val="75000"/>
                </a:schemeClr>
              </a:solidFill>
            </a:endParaRPr>
          </a:p>
          <a:p>
            <a:pPr>
              <a:defRPr/>
            </a:pPr>
            <a:r>
              <a:rPr lang="en-US" b="1" dirty="0">
                <a:solidFill>
                  <a:schemeClr val="accent2"/>
                </a:solidFill>
              </a:rPr>
              <a:t>By adding some search with certain guarantees on the approximation, we can still get optimal behavior (A* search) (i.e. finding the optimal path to the solution). </a:t>
            </a:r>
            <a:r>
              <a:rPr lang="en-US" b="1" dirty="0">
                <a:solidFill>
                  <a:srgbClr val="FF0000"/>
                </a:solidFill>
              </a:rPr>
              <a:t>Overall result: generally exponentially less search required.</a:t>
            </a:r>
          </a:p>
        </p:txBody>
      </p:sp>
    </p:spTree>
    <p:extLst>
      <p:ext uri="{BB962C8B-B14F-4D97-AF65-F5344CB8AC3E}">
        <p14:creationId xmlns:p14="http://schemas.microsoft.com/office/powerpoint/2010/main" val="1918012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57200"/>
            <a:ext cx="8458200" cy="6172200"/>
          </a:xfrm>
        </p:spPr>
        <p:txBody>
          <a:bodyPr>
            <a:normAutofit fontScale="85000" lnSpcReduction="20000"/>
          </a:bodyPr>
          <a:lstStyle/>
          <a:p>
            <a:pPr>
              <a:defRPr/>
            </a:pPr>
            <a:endParaRPr lang="en-US" dirty="0"/>
          </a:p>
          <a:p>
            <a:pPr>
              <a:defRPr/>
            </a:pPr>
            <a:r>
              <a:rPr lang="en-US" b="1" dirty="0">
                <a:solidFill>
                  <a:srgbClr val="FF0000"/>
                </a:solidFill>
              </a:rPr>
              <a:t>N-puzzle heuristics (“State evaluation function” </a:t>
            </a:r>
            <a:r>
              <a:rPr lang="en-US" b="1" dirty="0" err="1">
                <a:solidFill>
                  <a:srgbClr val="FF0000"/>
                </a:solidFill>
              </a:rPr>
              <a:t>wrt</a:t>
            </a:r>
            <a:r>
              <a:rPr lang="en-US" b="1" dirty="0">
                <a:solidFill>
                  <a:srgbClr val="FF0000"/>
                </a:solidFill>
              </a:rPr>
              <a:t> to goal to be reached):</a:t>
            </a:r>
          </a:p>
          <a:p>
            <a:pPr>
              <a:defRPr/>
            </a:pPr>
            <a:endParaRPr lang="en-US" dirty="0"/>
          </a:p>
          <a:p>
            <a:pPr marL="457200" indent="-457200">
              <a:buFontTx/>
              <a:buAutoNum type="arabicParenR"/>
              <a:defRPr/>
            </a:pPr>
            <a:r>
              <a:rPr lang="en-US" b="1" dirty="0">
                <a:solidFill>
                  <a:srgbClr val="FF0000"/>
                </a:solidFill>
              </a:rPr>
              <a:t>Manhattan Distance</a:t>
            </a:r>
            <a:r>
              <a:rPr lang="en-US" b="1" dirty="0">
                <a:solidFill>
                  <a:schemeClr val="accent2"/>
                </a:solidFill>
              </a:rPr>
              <a:t>: For each tile the number of grid units between its current location and its goal location are counted and the values for all tiles are summed up. (underestimate; too “loose”; not very powerful)</a:t>
            </a:r>
          </a:p>
          <a:p>
            <a:pPr marL="457200" indent="-457200">
              <a:buFontTx/>
              <a:buAutoNum type="arabicParenR"/>
              <a:defRPr/>
            </a:pPr>
            <a:endParaRPr lang="en-US" b="1" dirty="0">
              <a:solidFill>
                <a:schemeClr val="accent2"/>
              </a:solidFill>
            </a:endParaRPr>
          </a:p>
          <a:p>
            <a:pPr marL="457200" indent="-457200">
              <a:buFontTx/>
              <a:buAutoNum type="arabicParenR"/>
              <a:defRPr/>
            </a:pPr>
            <a:r>
              <a:rPr lang="en-US" b="1" dirty="0" err="1">
                <a:solidFill>
                  <a:schemeClr val="accent1">
                    <a:lumMod val="75000"/>
                  </a:schemeClr>
                </a:solidFill>
              </a:rPr>
              <a:t>Felner</a:t>
            </a:r>
            <a:r>
              <a:rPr lang="en-US" b="1" dirty="0">
                <a:solidFill>
                  <a:schemeClr val="accent1">
                    <a:lumMod val="75000"/>
                  </a:schemeClr>
                </a:solidFill>
              </a:rPr>
              <a:t>, Ariel, </a:t>
            </a:r>
            <a:r>
              <a:rPr lang="en-US" b="1" dirty="0" err="1">
                <a:solidFill>
                  <a:schemeClr val="accent1">
                    <a:lumMod val="75000"/>
                  </a:schemeClr>
                </a:solidFill>
              </a:rPr>
              <a:t>Korf</a:t>
            </a:r>
            <a:r>
              <a:rPr lang="en-US" b="1" dirty="0">
                <a:solidFill>
                  <a:schemeClr val="accent1">
                    <a:lumMod val="75000"/>
                  </a:schemeClr>
                </a:solidFill>
              </a:rPr>
              <a:t>, Richard E., </a:t>
            </a:r>
            <a:r>
              <a:rPr lang="en-US" b="1" dirty="0" err="1">
                <a:solidFill>
                  <a:schemeClr val="accent1">
                    <a:lumMod val="75000"/>
                  </a:schemeClr>
                </a:solidFill>
              </a:rPr>
              <a:t>Hanan</a:t>
            </a:r>
            <a:r>
              <a:rPr lang="en-US" b="1" dirty="0">
                <a:solidFill>
                  <a:schemeClr val="accent1">
                    <a:lumMod val="75000"/>
                  </a:schemeClr>
                </a:solidFill>
              </a:rPr>
              <a:t>, </a:t>
            </a:r>
            <a:r>
              <a:rPr lang="en-US" b="1" dirty="0" err="1">
                <a:solidFill>
                  <a:schemeClr val="accent1">
                    <a:lumMod val="75000"/>
                  </a:schemeClr>
                </a:solidFill>
              </a:rPr>
              <a:t>Sarit</a:t>
            </a:r>
            <a:r>
              <a:rPr lang="en-US" b="1" dirty="0">
                <a:solidFill>
                  <a:schemeClr val="accent1">
                    <a:lumMod val="75000"/>
                  </a:schemeClr>
                </a:solidFill>
              </a:rPr>
              <a:t>, </a:t>
            </a:r>
            <a:r>
              <a:rPr lang="en-US" b="1" dirty="0">
                <a:solidFill>
                  <a:srgbClr val="FF0000"/>
                </a:solidFill>
              </a:rPr>
              <a:t>Additive Pattern Database Heuristics</a:t>
            </a:r>
            <a:r>
              <a:rPr lang="en-US" b="1" dirty="0">
                <a:solidFill>
                  <a:schemeClr val="accent1">
                    <a:lumMod val="75000"/>
                  </a:schemeClr>
                </a:solidFill>
              </a:rPr>
              <a:t>, Journal of Artificial Intelligence Research 22 (2004) 279-318. The 78 Pattern Database heuristic takes a lot of memory but solves a random instance of the 15-puzzle within a few milliseconds on average. An optimal solution for the 80 moves cases takes a few seconds each. So, thousands of nodes considered instead of many billions.</a:t>
            </a:r>
          </a:p>
          <a:p>
            <a:pPr marL="457200" indent="-457200">
              <a:buFontTx/>
              <a:buAutoNum type="arabicParenR"/>
              <a:defRPr/>
            </a:pPr>
            <a:endParaRPr lang="en-US" b="1" dirty="0">
              <a:solidFill>
                <a:schemeClr val="accent1">
                  <a:lumMod val="75000"/>
                </a:schemeClr>
              </a:solidFill>
            </a:endParaRPr>
          </a:p>
          <a:p>
            <a:pPr marL="0" indent="0">
              <a:defRPr/>
            </a:pPr>
            <a:r>
              <a:rPr lang="en-US" b="1" dirty="0">
                <a:solidFill>
                  <a:schemeClr val="accent2"/>
                </a:solidFill>
              </a:rPr>
              <a:t>Note: many approx. heuristics (“conservative” / underestimates to goal) combined with search can still find  </a:t>
            </a:r>
            <a:r>
              <a:rPr lang="en-US" b="1" dirty="0">
                <a:solidFill>
                  <a:srgbClr val="FF0000"/>
                </a:solidFill>
              </a:rPr>
              <a:t>optimal</a:t>
            </a:r>
            <a:r>
              <a:rPr lang="en-US" b="1" dirty="0">
                <a:solidFill>
                  <a:schemeClr val="accent2"/>
                </a:solidFill>
              </a:rPr>
              <a:t> solutions.</a:t>
            </a:r>
          </a:p>
        </p:txBody>
      </p:sp>
    </p:spTree>
    <p:extLst>
      <p:ext uri="{BB962C8B-B14F-4D97-AF65-F5344CB8AC3E}">
        <p14:creationId xmlns:p14="http://schemas.microsoft.com/office/powerpoint/2010/main" val="3359972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20 at 12.06.35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1" y="-304800"/>
            <a:ext cx="3922713"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1676400" y="76200"/>
            <a:ext cx="8001000" cy="6553200"/>
          </a:xfrm>
        </p:spPr>
        <p:txBody>
          <a:bodyPr>
            <a:normAutofit fontScale="70000" lnSpcReduction="20000"/>
          </a:bodyPr>
          <a:lstStyle/>
          <a:p>
            <a:pPr>
              <a:defRPr/>
            </a:pPr>
            <a:r>
              <a:rPr lang="en-US" sz="2400" b="1" i="1" dirty="0">
                <a:solidFill>
                  <a:srgbClr val="FF0000"/>
                </a:solidFill>
              </a:rPr>
              <a:t>State evaluation function (or utility </a:t>
            </a:r>
          </a:p>
          <a:p>
            <a:pPr>
              <a:defRPr/>
            </a:pPr>
            <a:r>
              <a:rPr lang="en-US" sz="2400" b="1" i="1" dirty="0">
                <a:solidFill>
                  <a:srgbClr val="FF0000"/>
                </a:solidFill>
              </a:rPr>
              <a:t>value) is a very general and useful idea</a:t>
            </a:r>
            <a:r>
              <a:rPr lang="en-US" b="1" i="1" dirty="0">
                <a:solidFill>
                  <a:srgbClr val="FF0000"/>
                </a:solidFill>
              </a:rPr>
              <a:t>.</a:t>
            </a:r>
          </a:p>
          <a:p>
            <a:pPr>
              <a:defRPr/>
            </a:pPr>
            <a:r>
              <a:rPr lang="en-US" b="1" dirty="0">
                <a:solidFill>
                  <a:schemeClr val="accent1"/>
                </a:solidFill>
              </a:rPr>
              <a:t>Example:</a:t>
            </a:r>
          </a:p>
          <a:p>
            <a:pPr marL="457200" indent="-457200">
              <a:buFont typeface="Arial"/>
              <a:buChar char="•"/>
              <a:defRPr/>
            </a:pPr>
            <a:r>
              <a:rPr lang="en-US" b="1" dirty="0">
                <a:solidFill>
                  <a:schemeClr val="accent2"/>
                </a:solidFill>
              </a:rPr>
              <a:t>In chess, given a board, what would be the </a:t>
            </a:r>
          </a:p>
          <a:p>
            <a:pPr marL="0" indent="0">
              <a:defRPr/>
            </a:pPr>
            <a:r>
              <a:rPr lang="en-US" b="1" dirty="0">
                <a:solidFill>
                  <a:schemeClr val="accent2"/>
                </a:solidFill>
              </a:rPr>
              <a:t>       perfect evaluation value that you would want to know? </a:t>
            </a:r>
          </a:p>
          <a:p>
            <a:pPr marL="0" indent="0">
              <a:defRPr/>
            </a:pPr>
            <a:r>
              <a:rPr lang="en-US" b="1" dirty="0">
                <a:solidFill>
                  <a:schemeClr val="accent2"/>
                </a:solidFill>
              </a:rPr>
              <a:t>       (Assume the perspective of White player.</a:t>
            </a:r>
            <a:r>
              <a:rPr lang="en-US" dirty="0">
                <a:solidFill>
                  <a:schemeClr val="accent2"/>
                </a:solidFill>
              </a:rPr>
              <a:t>)</a:t>
            </a:r>
          </a:p>
          <a:p>
            <a:pPr>
              <a:defRPr/>
            </a:pPr>
            <a:endParaRPr lang="en-US" dirty="0">
              <a:solidFill>
                <a:srgbClr val="FF0000"/>
              </a:solidFill>
            </a:endParaRPr>
          </a:p>
          <a:p>
            <a:pPr>
              <a:defRPr/>
            </a:pPr>
            <a:r>
              <a:rPr lang="en-US" b="1" dirty="0">
                <a:solidFill>
                  <a:schemeClr val="accent1">
                    <a:lumMod val="75000"/>
                  </a:schemeClr>
                </a:solidFill>
              </a:rPr>
              <a:t>A: f(board) </a:t>
            </a:r>
            <a:r>
              <a:rPr lang="en-US" b="1" dirty="0">
                <a:solidFill>
                  <a:schemeClr val="accent1">
                    <a:lumMod val="75000"/>
                  </a:schemeClr>
                </a:solidFill>
                <a:sym typeface="Wingdings"/>
              </a:rPr>
              <a:t> {+1, 0, -1}, with +1 for guaranteed win for White,</a:t>
            </a:r>
          </a:p>
          <a:p>
            <a:pPr>
              <a:defRPr/>
            </a:pPr>
            <a:r>
              <a:rPr lang="en-US" b="1" dirty="0">
                <a:solidFill>
                  <a:schemeClr val="accent1">
                    <a:lumMod val="75000"/>
                  </a:schemeClr>
                </a:solidFill>
                <a:sym typeface="Wingdings"/>
              </a:rPr>
              <a:t>                                            0 draw under perfect play, and</a:t>
            </a:r>
          </a:p>
          <a:p>
            <a:pPr>
              <a:defRPr/>
            </a:pPr>
            <a:r>
              <a:rPr lang="en-US" b="1" dirty="0">
                <a:solidFill>
                  <a:schemeClr val="accent1">
                    <a:lumMod val="75000"/>
                  </a:schemeClr>
                </a:solidFill>
                <a:sym typeface="Wingdings"/>
              </a:rPr>
              <a:t>                                            -1 loss under perfect play.</a:t>
            </a:r>
          </a:p>
          <a:p>
            <a:pPr>
              <a:defRPr/>
            </a:pPr>
            <a:r>
              <a:rPr lang="en-US" b="1" dirty="0">
                <a:solidFill>
                  <a:schemeClr val="accent1">
                    <a:lumMod val="75000"/>
                  </a:schemeClr>
                </a:solidFill>
                <a:sym typeface="Wingdings"/>
              </a:rPr>
              <a:t>Perfect play: all powerful opponent.</a:t>
            </a:r>
            <a:endParaRPr lang="en-US" b="1" dirty="0">
              <a:solidFill>
                <a:schemeClr val="accent2"/>
              </a:solidFill>
              <a:sym typeface="Wingdings"/>
            </a:endParaRPr>
          </a:p>
          <a:p>
            <a:pPr>
              <a:defRPr/>
            </a:pPr>
            <a:r>
              <a:rPr lang="en-US" b="1" dirty="0">
                <a:solidFill>
                  <a:srgbClr val="3333CC"/>
                </a:solidFill>
                <a:sym typeface="Wingdings"/>
              </a:rPr>
              <a:t>Given f, how would you play then?</a:t>
            </a:r>
          </a:p>
          <a:p>
            <a:pPr>
              <a:defRPr/>
            </a:pPr>
            <a:endParaRPr lang="en-US" b="1" dirty="0">
              <a:solidFill>
                <a:schemeClr val="accent1">
                  <a:lumMod val="75000"/>
                </a:schemeClr>
              </a:solidFill>
              <a:sym typeface="Wingdings"/>
            </a:endParaRPr>
          </a:p>
          <a:p>
            <a:pPr>
              <a:defRPr/>
            </a:pPr>
            <a:r>
              <a:rPr lang="en-US" b="1" dirty="0">
                <a:solidFill>
                  <a:schemeClr val="accent1">
                    <a:lumMod val="75000"/>
                  </a:schemeClr>
                </a:solidFill>
                <a:sym typeface="Wingdings"/>
              </a:rPr>
              <a:t>In practice, we only know (so far) of an approximation of f.</a:t>
            </a:r>
          </a:p>
          <a:p>
            <a:pPr>
              <a:defRPr/>
            </a:pPr>
            <a:r>
              <a:rPr lang="en-US" b="1" dirty="0">
                <a:solidFill>
                  <a:schemeClr val="accent1">
                    <a:lumMod val="75000"/>
                  </a:schemeClr>
                </a:solidFill>
                <a:sym typeface="Wingdings"/>
              </a:rPr>
              <a:t>     f(board)  [-1,+1]    (interval from -1 to +1)</a:t>
            </a:r>
          </a:p>
          <a:p>
            <a:pPr>
              <a:defRPr/>
            </a:pPr>
            <a:r>
              <a:rPr lang="en-US" b="1" dirty="0">
                <a:solidFill>
                  <a:schemeClr val="accent1">
                    <a:lumMod val="75000"/>
                  </a:schemeClr>
                </a:solidFill>
                <a:sym typeface="Wingdings"/>
              </a:rPr>
              <a:t>     based on “values” of chess pieces, e.g., pawn 1 point, rook 5 points.</a:t>
            </a:r>
          </a:p>
          <a:p>
            <a:pPr>
              <a:defRPr/>
            </a:pPr>
            <a:r>
              <a:rPr lang="en-US" b="1" dirty="0">
                <a:solidFill>
                  <a:schemeClr val="accent1">
                    <a:lumMod val="75000"/>
                  </a:schemeClr>
                </a:solidFill>
                <a:sym typeface="Wingdings"/>
              </a:rPr>
              <a:t>     Informally, board value gives “probability (?) of winning.”</a:t>
            </a:r>
          </a:p>
          <a:p>
            <a:pPr>
              <a:defRPr/>
            </a:pPr>
            <a:r>
              <a:rPr lang="en-US" b="1" dirty="0">
                <a:solidFill>
                  <a:schemeClr val="accent1">
                    <a:lumMod val="75000"/>
                  </a:schemeClr>
                </a:solidFill>
                <a:sym typeface="Wingdings"/>
              </a:rPr>
              <a:t>     </a:t>
            </a:r>
          </a:p>
          <a:p>
            <a:pPr>
              <a:defRPr/>
            </a:pPr>
            <a:endParaRPr lang="en-US" b="1" dirty="0">
              <a:solidFill>
                <a:schemeClr val="accent1">
                  <a:lumMod val="75000"/>
                </a:schemeClr>
              </a:solidFill>
              <a:sym typeface="Wingdings"/>
            </a:endParaRPr>
          </a:p>
        </p:txBody>
      </p:sp>
    </p:spTree>
    <p:extLst>
      <p:ext uri="{BB962C8B-B14F-4D97-AF65-F5344CB8AC3E}">
        <p14:creationId xmlns:p14="http://schemas.microsoft.com/office/powerpoint/2010/main" val="35819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anim calcmode="lin" valueType="num">
                                      <p:cBhvr additive="base">
                                        <p:cTn id="5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 calcmode="lin" valueType="num">
                                      <p:cBhvr additive="base">
                                        <p:cTn id="5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anim calcmode="lin" valueType="num">
                                      <p:cBhvr additive="base">
                                        <p:cTn id="6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 calcmode="lin" valueType="num">
                                      <p:cBhvr additive="base">
                                        <p:cTn id="6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857E27-7653-30F0-1CDB-72F5B74650FE}"/>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Turing Test</a:t>
            </a:r>
          </a:p>
        </p:txBody>
      </p:sp>
      <p:pic>
        <p:nvPicPr>
          <p:cNvPr id="7" name="Picture 6" descr="A picture containing calendar&#10;&#10;Description automatically generated">
            <a:extLst>
              <a:ext uri="{FF2B5EF4-FFF2-40B4-BE49-F238E27FC236}">
                <a16:creationId xmlns:a16="http://schemas.microsoft.com/office/drawing/2014/main" id="{122A40F1-AD10-2559-E46E-98A6DBDC3938}"/>
              </a:ext>
            </a:extLst>
          </p:cNvPr>
          <p:cNvPicPr>
            <a:picLocks noChangeAspect="1"/>
          </p:cNvPicPr>
          <p:nvPr/>
        </p:nvPicPr>
        <p:blipFill rotWithShape="1">
          <a:blip r:embed="rId2">
            <a:extLst>
              <a:ext uri="{28A0092B-C50C-407E-A947-70E740481C1C}">
                <a14:useLocalDpi xmlns:a14="http://schemas.microsoft.com/office/drawing/2010/main" val="0"/>
              </a:ext>
            </a:extLst>
          </a:blip>
          <a:srcRect l="3445" r="1" b="1"/>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886DDD7-F669-B2D0-1F3C-27A087EF88E6}"/>
              </a:ext>
            </a:extLst>
          </p:cNvPr>
          <p:cNvSpPr>
            <a:spLocks noGrp="1"/>
          </p:cNvSpPr>
          <p:nvPr>
            <p:ph idx="1"/>
          </p:nvPr>
        </p:nvSpPr>
        <p:spPr>
          <a:xfrm>
            <a:off x="8029319" y="917725"/>
            <a:ext cx="3424739" cy="4852362"/>
          </a:xfrm>
        </p:spPr>
        <p:txBody>
          <a:bodyPr anchor="ctr">
            <a:normAutofit fontScale="92500" lnSpcReduction="10000"/>
          </a:bodyPr>
          <a:lstStyle/>
          <a:p>
            <a:pPr marL="0" indent="0" algn="r">
              <a:buNone/>
            </a:pPr>
            <a:r>
              <a:rPr lang="en-US" sz="2000" dirty="0">
                <a:solidFill>
                  <a:srgbClr val="FFFFFF"/>
                </a:solidFill>
              </a:rPr>
              <a:t>The Turing Test is a deceptively simple method of determining whether a machine can demonstrate human intelligence: If a machine can engage in a conversation with a human without being detected as a machine, it has demonstrated human intelligence.</a:t>
            </a:r>
          </a:p>
          <a:p>
            <a:pPr marL="0" indent="0" algn="r">
              <a:buNone/>
            </a:pPr>
            <a:r>
              <a:rPr lang="en-US" sz="2000" dirty="0">
                <a:solidFill>
                  <a:srgbClr val="FFFFFF"/>
                </a:solidFill>
              </a:rPr>
              <a:t>The Turing Test was proposed in a paper published in 1950 by mathematician and computing pioneer Alan Turing. It has become a fundamental motivator in the theory and development of </a:t>
            </a:r>
            <a:r>
              <a:rPr lang="en-US" sz="2000" dirty="0">
                <a:solidFill>
                  <a:srgbClr val="00B0F0"/>
                </a:solidFill>
              </a:rPr>
              <a:t>artificial Intelligence (AI).</a:t>
            </a:r>
          </a:p>
          <a:p>
            <a:pPr marL="0" indent="0">
              <a:buNone/>
            </a:pPr>
            <a:endParaRPr lang="en-US" sz="2000" dirty="0">
              <a:solidFill>
                <a:srgbClr val="FFFFFF"/>
              </a:solidFill>
            </a:endParaRPr>
          </a:p>
        </p:txBody>
      </p:sp>
    </p:spTree>
    <p:extLst>
      <p:ext uri="{BB962C8B-B14F-4D97-AF65-F5344CB8AC3E}">
        <p14:creationId xmlns:p14="http://schemas.microsoft.com/office/powerpoint/2010/main" val="2837145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76200"/>
            <a:ext cx="8839200" cy="6705600"/>
          </a:xfrm>
        </p:spPr>
        <p:txBody>
          <a:bodyPr>
            <a:normAutofit fontScale="77500" lnSpcReduction="20000"/>
          </a:bodyPr>
          <a:lstStyle/>
          <a:p>
            <a:pPr>
              <a:defRPr/>
            </a:pPr>
            <a:r>
              <a:rPr lang="en-US" sz="2400" b="1" i="1" dirty="0">
                <a:solidFill>
                  <a:srgbClr val="FF0000"/>
                </a:solidFill>
              </a:rPr>
              <a:t>State evaluation function (or utility </a:t>
            </a:r>
          </a:p>
          <a:p>
            <a:pPr>
              <a:defRPr/>
            </a:pPr>
            <a:r>
              <a:rPr lang="en-US" sz="2400" b="1" i="1" dirty="0">
                <a:solidFill>
                  <a:srgbClr val="FF0000"/>
                </a:solidFill>
              </a:rPr>
              <a:t>value) is a very general and useful idea</a:t>
            </a:r>
            <a:r>
              <a:rPr lang="en-US" b="1" i="1" dirty="0">
                <a:solidFill>
                  <a:srgbClr val="FF0000"/>
                </a:solidFill>
              </a:rPr>
              <a:t>.</a:t>
            </a:r>
          </a:p>
          <a:p>
            <a:pPr>
              <a:defRPr/>
            </a:pPr>
            <a:r>
              <a:rPr lang="en-US" b="1" dirty="0">
                <a:solidFill>
                  <a:schemeClr val="accent1"/>
                </a:solidFill>
              </a:rPr>
              <a:t>Examples:</a:t>
            </a:r>
          </a:p>
          <a:p>
            <a:pPr marL="457200" indent="-457200">
              <a:buFont typeface="Arial"/>
              <a:buChar char="•"/>
              <a:defRPr/>
            </a:pPr>
            <a:r>
              <a:rPr lang="en-US" b="1" dirty="0">
                <a:solidFill>
                  <a:schemeClr val="accent2"/>
                </a:solidFill>
              </a:rPr>
              <a:t>TD-Gammon backgammon player. Neural net</a:t>
            </a:r>
          </a:p>
          <a:p>
            <a:pPr marL="0" indent="0">
              <a:defRPr/>
            </a:pPr>
            <a:r>
              <a:rPr lang="en-US" b="1" dirty="0">
                <a:solidFill>
                  <a:schemeClr val="accent2"/>
                </a:solidFill>
              </a:rPr>
              <a:t>       was trained to find approximately optimal state (board)</a:t>
            </a:r>
          </a:p>
          <a:p>
            <a:pPr marL="0" indent="0">
              <a:defRPr/>
            </a:pPr>
            <a:r>
              <a:rPr lang="en-US" b="1" dirty="0">
                <a:solidFill>
                  <a:schemeClr val="accent2"/>
                </a:solidFill>
              </a:rPr>
              <a:t>       evaluation values (range [-1,+1]). (</a:t>
            </a:r>
            <a:r>
              <a:rPr lang="en-US" b="1" dirty="0" err="1">
                <a:solidFill>
                  <a:schemeClr val="accent2"/>
                </a:solidFill>
              </a:rPr>
              <a:t>Tesauro</a:t>
            </a:r>
            <a:r>
              <a:rPr lang="en-US" b="1" dirty="0">
                <a:solidFill>
                  <a:schemeClr val="accent2"/>
                </a:solidFill>
              </a:rPr>
              <a:t> 1995)</a:t>
            </a:r>
          </a:p>
          <a:p>
            <a:pPr marL="0" indent="0">
              <a:defRPr/>
            </a:pPr>
            <a:endParaRPr lang="en-US" b="1" dirty="0">
              <a:solidFill>
                <a:schemeClr val="accent2"/>
              </a:solidFill>
            </a:endParaRPr>
          </a:p>
          <a:p>
            <a:pPr>
              <a:buFont typeface="Arial"/>
              <a:buChar char="•"/>
              <a:defRPr/>
            </a:pPr>
            <a:r>
              <a:rPr lang="en-US" b="1" dirty="0">
                <a:solidFill>
                  <a:schemeClr val="accent2"/>
                </a:solidFill>
              </a:rPr>
              <a:t>“</a:t>
            </a:r>
            <a:r>
              <a:rPr lang="en-US" b="1" dirty="0" err="1">
                <a:solidFill>
                  <a:schemeClr val="accent2"/>
                </a:solidFill>
              </a:rPr>
              <a:t>Robocopter</a:t>
            </a:r>
            <a:r>
              <a:rPr lang="en-US" b="1" dirty="0">
                <a:solidFill>
                  <a:schemeClr val="accent2"/>
                </a:solidFill>
              </a:rPr>
              <a:t>” --- automated helicopter control;</a:t>
            </a:r>
          </a:p>
          <a:p>
            <a:pPr marL="0" indent="0">
              <a:defRPr/>
            </a:pPr>
            <a:r>
              <a:rPr lang="en-US" b="1" dirty="0">
                <a:solidFill>
                  <a:schemeClr val="accent2"/>
                </a:solidFill>
              </a:rPr>
              <a:t>     trained state evaluation function. </a:t>
            </a:r>
          </a:p>
          <a:p>
            <a:pPr marL="0" indent="0">
              <a:defRPr/>
            </a:pPr>
            <a:r>
              <a:rPr lang="en-US" b="1" dirty="0">
                <a:solidFill>
                  <a:schemeClr val="accent2"/>
                </a:solidFill>
              </a:rPr>
              <a:t>     State given by features, such as,</a:t>
            </a:r>
          </a:p>
          <a:p>
            <a:pPr marL="0" indent="0">
              <a:defRPr/>
            </a:pPr>
            <a:r>
              <a:rPr lang="en-US" b="1" dirty="0">
                <a:solidFill>
                  <a:schemeClr val="accent2"/>
                </a:solidFill>
              </a:rPr>
              <a:t>     position, orientation, speed, and</a:t>
            </a:r>
          </a:p>
          <a:p>
            <a:pPr marL="0" indent="0">
              <a:defRPr/>
            </a:pPr>
            <a:r>
              <a:rPr lang="en-US" b="1" dirty="0">
                <a:solidFill>
                  <a:schemeClr val="accent2"/>
                </a:solidFill>
              </a:rPr>
              <a:t>     rotors position and speed. Possible</a:t>
            </a:r>
          </a:p>
          <a:p>
            <a:pPr marL="0" indent="0">
              <a:defRPr/>
            </a:pPr>
            <a:r>
              <a:rPr lang="en-US" b="1" dirty="0">
                <a:solidFill>
                  <a:schemeClr val="accent2"/>
                </a:solidFill>
              </a:rPr>
              <a:t>     actions change rotors speed and</a:t>
            </a:r>
          </a:p>
          <a:p>
            <a:pPr marL="0" indent="0">
              <a:defRPr/>
            </a:pPr>
            <a:r>
              <a:rPr lang="en-US" b="1" dirty="0">
                <a:solidFill>
                  <a:schemeClr val="accent2"/>
                </a:solidFill>
              </a:rPr>
              <a:t>     position. Evaluation assigns value</a:t>
            </a:r>
          </a:p>
          <a:p>
            <a:pPr marL="0" indent="0">
              <a:defRPr/>
            </a:pPr>
            <a:r>
              <a:rPr lang="en-US" b="1" dirty="0">
                <a:solidFill>
                  <a:schemeClr val="accent2"/>
                </a:solidFill>
              </a:rPr>
              <a:t>     in [-1,+1] to capture stability.</a:t>
            </a:r>
          </a:p>
          <a:p>
            <a:pPr marL="0" indent="0">
              <a:defRPr/>
            </a:pPr>
            <a:endParaRPr lang="en-US" b="1" dirty="0">
              <a:solidFill>
                <a:schemeClr val="accent2"/>
              </a:solidFill>
            </a:endParaRPr>
          </a:p>
          <a:p>
            <a:pPr marL="0" indent="0">
              <a:defRPr/>
            </a:pPr>
            <a:endParaRPr lang="en-US" b="1" dirty="0">
              <a:solidFill>
                <a:schemeClr val="accent2"/>
              </a:solidFill>
            </a:endParaRPr>
          </a:p>
          <a:p>
            <a:pPr marL="0" indent="0">
              <a:defRPr/>
            </a:pPr>
            <a:r>
              <a:rPr lang="en-US" b="1" dirty="0">
                <a:solidFill>
                  <a:schemeClr val="accent2"/>
                </a:solidFill>
              </a:rPr>
              <a:t>       </a:t>
            </a:r>
            <a:endParaRPr lang="en-US" b="1" dirty="0">
              <a:solidFill>
                <a:schemeClr val="accent1">
                  <a:lumMod val="75000"/>
                </a:schemeClr>
              </a:solidFill>
              <a:sym typeface="Wingding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3276600"/>
            <a:ext cx="448945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6400801" y="6172200"/>
            <a:ext cx="33750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(Abbeel, Coates, and Ng 2008)</a:t>
            </a:r>
          </a:p>
        </p:txBody>
      </p:sp>
    </p:spTree>
    <p:extLst>
      <p:ext uri="{BB962C8B-B14F-4D97-AF65-F5344CB8AC3E}">
        <p14:creationId xmlns:p14="http://schemas.microsoft.com/office/powerpoint/2010/main" val="36639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 calcmode="lin" valueType="num">
                                      <p:cBhvr additive="base">
                                        <p:cTn id="4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 calcmode="lin" valueType="num">
                                      <p:cBhvr additive="base">
                                        <p:cTn id="4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 calcmode="lin" valueType="num">
                                      <p:cBhvr additive="base">
                                        <p:cTn id="4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 calcmode="lin" valueType="num">
                                      <p:cBhvr additive="base">
                                        <p:cTn id="5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400" fill="hold"/>
                                        <p:tgtEl>
                                          <p:spTgt spid="2"/>
                                        </p:tgtEl>
                                        <p:attrNameLst>
                                          <p:attrName>ppt_x</p:attrName>
                                        </p:attrNameLst>
                                      </p:cBhvr>
                                      <p:tavLst>
                                        <p:tav tm="0">
                                          <p:val>
                                            <p:strVal val="#ppt_x"/>
                                          </p:val>
                                        </p:tav>
                                        <p:tav tm="100000">
                                          <p:val>
                                            <p:strVal val="#ppt_x"/>
                                          </p:val>
                                        </p:tav>
                                      </p:tavLst>
                                    </p:anim>
                                    <p:anim calcmode="lin" valueType="num">
                                      <p:cBhvr additive="base">
                                        <p:cTn id="58" dur="400" fill="hold"/>
                                        <p:tgtEl>
                                          <p:spTgt spid="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400" fill="hold"/>
                                        <p:tgtEl>
                                          <p:spTgt spid="5"/>
                                        </p:tgtEl>
                                        <p:attrNameLst>
                                          <p:attrName>ppt_x</p:attrName>
                                        </p:attrNameLst>
                                      </p:cBhvr>
                                      <p:tavLst>
                                        <p:tav tm="0">
                                          <p:val>
                                            <p:strVal val="#ppt_x"/>
                                          </p:val>
                                        </p:tav>
                                        <p:tav tm="100000">
                                          <p:val>
                                            <p:strVal val="#ppt_x"/>
                                          </p:val>
                                        </p:tav>
                                      </p:tavLst>
                                    </p:anim>
                                    <p:anim calcmode="lin" valueType="num">
                                      <p:cBhvr additive="base">
                                        <p:cTn id="62" dur="4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Rectangle 2"/>
          <p:cNvSpPr>
            <a:spLocks noGrp="1" noChangeArrowheads="1"/>
          </p:cNvSpPr>
          <p:nvPr>
            <p:ph type="title"/>
          </p:nvPr>
        </p:nvSpPr>
        <p:spPr>
          <a:xfrm>
            <a:off x="2895600" y="-228600"/>
            <a:ext cx="7772400" cy="1143000"/>
          </a:xfrm>
        </p:spPr>
        <p:txBody>
          <a:bodyPr/>
          <a:lstStyle/>
          <a:p>
            <a:pPr eaLnBrk="1" hangingPunct="1">
              <a:defRPr/>
            </a:pPr>
            <a:r>
              <a:rPr lang="en-US" sz="2800" dirty="0">
                <a:solidFill>
                  <a:srgbClr val="FF0000"/>
                </a:solidFill>
              </a:rPr>
              <a:t>Example: Robotic assembly</a:t>
            </a:r>
          </a:p>
        </p:txBody>
      </p:sp>
      <p:sp>
        <p:nvSpPr>
          <p:cNvPr id="1268739" name="Rectangle 3"/>
          <p:cNvSpPr>
            <a:spLocks noGrp="1" noChangeArrowheads="1"/>
          </p:cNvSpPr>
          <p:nvPr>
            <p:ph type="body" idx="1"/>
          </p:nvPr>
        </p:nvSpPr>
        <p:spPr>
          <a:xfrm>
            <a:off x="2362200" y="2514600"/>
            <a:ext cx="7772400" cy="4114800"/>
          </a:xfrm>
        </p:spPr>
        <p:txBody>
          <a:bodyPr>
            <a:normAutofit lnSpcReduction="10000"/>
          </a:bodyPr>
          <a:lstStyle/>
          <a:p>
            <a:pPr eaLnBrk="1" hangingPunct="1">
              <a:lnSpc>
                <a:spcPct val="80000"/>
              </a:lnSpc>
              <a:defRPr/>
            </a:pPr>
            <a:endParaRPr lang="en-US" sz="1800" dirty="0"/>
          </a:p>
          <a:p>
            <a:pPr eaLnBrk="1" hangingPunct="1">
              <a:lnSpc>
                <a:spcPct val="80000"/>
              </a:lnSpc>
              <a:defRPr/>
            </a:pPr>
            <a:endParaRPr lang="en-US" sz="1800" dirty="0"/>
          </a:p>
          <a:p>
            <a:pPr eaLnBrk="1" hangingPunct="1">
              <a:lnSpc>
                <a:spcPct val="80000"/>
              </a:lnSpc>
              <a:defRPr/>
            </a:pPr>
            <a:endParaRPr lang="en-US" sz="1800" dirty="0"/>
          </a:p>
          <a:p>
            <a:pPr eaLnBrk="1" hangingPunct="1">
              <a:lnSpc>
                <a:spcPct val="80000"/>
              </a:lnSpc>
              <a:defRPr/>
            </a:pPr>
            <a:endParaRPr lang="en-US" sz="1800" dirty="0"/>
          </a:p>
          <a:p>
            <a:pPr eaLnBrk="1" hangingPunct="1">
              <a:lnSpc>
                <a:spcPct val="80000"/>
              </a:lnSpc>
              <a:defRPr/>
            </a:pPr>
            <a:endParaRPr lang="en-US" sz="1800" dirty="0"/>
          </a:p>
          <a:p>
            <a:pPr eaLnBrk="1" hangingPunct="1">
              <a:lnSpc>
                <a:spcPct val="80000"/>
              </a:lnSpc>
              <a:defRPr/>
            </a:pPr>
            <a:r>
              <a:rPr lang="en-US" sz="2400" b="1" u="sng" dirty="0">
                <a:solidFill>
                  <a:srgbClr val="CC0099"/>
                </a:solidFill>
              </a:rPr>
              <a:t>states?</a:t>
            </a:r>
            <a:r>
              <a:rPr lang="en-US" sz="2400" b="1" dirty="0"/>
              <a:t>:        real-valued coordinates of robot joint angles</a:t>
            </a:r>
          </a:p>
          <a:p>
            <a:pPr eaLnBrk="1" hangingPunct="1">
              <a:lnSpc>
                <a:spcPct val="80000"/>
              </a:lnSpc>
              <a:defRPr/>
            </a:pPr>
            <a:r>
              <a:rPr lang="en-US" sz="2400" b="1" dirty="0"/>
              <a:t>                     parts of the object to be assembled
</a:t>
            </a:r>
            <a:r>
              <a:rPr lang="en-US" sz="2400" b="1" u="sng" dirty="0">
                <a:solidFill>
                  <a:srgbClr val="CC0099"/>
                </a:solidFill>
              </a:rPr>
              <a:t>actions?</a:t>
            </a:r>
            <a:r>
              <a:rPr lang="en-US" sz="2400" b="1" dirty="0"/>
              <a:t>:      continuous motions of robot joints
</a:t>
            </a:r>
            <a:r>
              <a:rPr lang="en-US" sz="2400" b="1" u="sng" dirty="0">
                <a:solidFill>
                  <a:srgbClr val="CC0099"/>
                </a:solidFill>
              </a:rPr>
              <a:t>goal test?</a:t>
            </a:r>
            <a:r>
              <a:rPr lang="en-US" sz="2400" b="1" dirty="0"/>
              <a:t>:    complete assembly
</a:t>
            </a:r>
            <a:r>
              <a:rPr lang="en-US" sz="2400" b="1" u="sng" dirty="0">
                <a:solidFill>
                  <a:srgbClr val="CC0099"/>
                </a:solidFill>
              </a:rPr>
              <a:t>path cost?</a:t>
            </a:r>
            <a:r>
              <a:rPr lang="en-US" sz="2400" b="1" dirty="0"/>
              <a:t>:   time to execute
</a:t>
            </a:r>
          </a:p>
        </p:txBody>
      </p:sp>
      <p:pic>
        <p:nvPicPr>
          <p:cNvPr id="32771" name="Picture 4" descr="stanford-arm+blo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914400"/>
            <a:ext cx="5800725" cy="232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001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8739">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87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39"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2"/>
          <p:cNvSpPr>
            <a:spLocks noGrp="1" noChangeArrowheads="1"/>
          </p:cNvSpPr>
          <p:nvPr>
            <p:ph type="title"/>
          </p:nvPr>
        </p:nvSpPr>
        <p:spPr>
          <a:xfrm>
            <a:off x="2590800" y="76200"/>
            <a:ext cx="7772400" cy="1143000"/>
          </a:xfrm>
        </p:spPr>
        <p:txBody>
          <a:bodyPr/>
          <a:lstStyle/>
          <a:p>
            <a:pPr eaLnBrk="1" hangingPunct="1">
              <a:defRPr/>
            </a:pPr>
            <a:r>
              <a:rPr lang="en-US" sz="2800" dirty="0">
                <a:solidFill>
                  <a:srgbClr val="FF0000"/>
                </a:solidFill>
              </a:rPr>
              <a:t>Other example search tasks</a:t>
            </a:r>
          </a:p>
        </p:txBody>
      </p:sp>
      <p:sp>
        <p:nvSpPr>
          <p:cNvPr id="1312771" name="Rectangle 3"/>
          <p:cNvSpPr>
            <a:spLocks noGrp="1" noChangeArrowheads="1"/>
          </p:cNvSpPr>
          <p:nvPr>
            <p:ph type="body" idx="1"/>
          </p:nvPr>
        </p:nvSpPr>
        <p:spPr>
          <a:xfrm>
            <a:off x="2286000" y="914400"/>
            <a:ext cx="8229600" cy="5334000"/>
          </a:xfrm>
        </p:spPr>
        <p:txBody>
          <a:bodyPr>
            <a:normAutofit fontScale="85000" lnSpcReduction="20000"/>
          </a:bodyPr>
          <a:lstStyle/>
          <a:p>
            <a:pPr eaLnBrk="1" hangingPunct="1">
              <a:defRPr/>
            </a:pPr>
            <a:r>
              <a:rPr lang="en-US" b="1" dirty="0">
                <a:solidFill>
                  <a:srgbClr val="3333CC"/>
                </a:solidFill>
                <a:cs typeface="+mn-cs"/>
                <a:sym typeface="Wingdings" charset="0"/>
              </a:rPr>
              <a:t>VLSI layout: positioning millions of components and connections on a chip to minimize area, circuit delays, etc.</a:t>
            </a:r>
          </a:p>
          <a:p>
            <a:pPr eaLnBrk="1" hangingPunct="1">
              <a:defRPr/>
            </a:pPr>
            <a:endParaRPr lang="en-US" b="1" dirty="0">
              <a:solidFill>
                <a:srgbClr val="3333CC"/>
              </a:solidFill>
              <a:cs typeface="+mn-cs"/>
              <a:sym typeface="Wingdings" charset="0"/>
            </a:endParaRPr>
          </a:p>
          <a:p>
            <a:pPr eaLnBrk="1" hangingPunct="1">
              <a:defRPr/>
            </a:pPr>
            <a:r>
              <a:rPr lang="en-US" b="1" dirty="0">
                <a:solidFill>
                  <a:srgbClr val="3333CC"/>
                </a:solidFill>
                <a:cs typeface="+mn-cs"/>
                <a:sym typeface="Wingdings" charset="0"/>
              </a:rPr>
              <a:t>Robot navigation / planning</a:t>
            </a:r>
          </a:p>
          <a:p>
            <a:pPr eaLnBrk="1" hangingPunct="1">
              <a:defRPr/>
            </a:pPr>
            <a:endParaRPr lang="en-US" b="1" dirty="0">
              <a:solidFill>
                <a:srgbClr val="3333CC"/>
              </a:solidFill>
              <a:cs typeface="+mn-cs"/>
              <a:sym typeface="Wingdings" charset="0"/>
            </a:endParaRPr>
          </a:p>
          <a:p>
            <a:pPr eaLnBrk="1" hangingPunct="1">
              <a:defRPr/>
            </a:pPr>
            <a:r>
              <a:rPr lang="en-US" b="1" dirty="0">
                <a:solidFill>
                  <a:srgbClr val="3333CC"/>
                </a:solidFill>
                <a:cs typeface="+mn-cs"/>
                <a:sym typeface="Wingdings" charset="0"/>
              </a:rPr>
              <a:t>Automatic assembly of complex objects</a:t>
            </a:r>
          </a:p>
          <a:p>
            <a:pPr eaLnBrk="1" hangingPunct="1">
              <a:defRPr/>
            </a:pPr>
            <a:endParaRPr lang="en-US" b="1" dirty="0">
              <a:solidFill>
                <a:srgbClr val="3333CC"/>
              </a:solidFill>
              <a:cs typeface="+mn-cs"/>
              <a:sym typeface="Wingdings" charset="0"/>
            </a:endParaRPr>
          </a:p>
          <a:p>
            <a:pPr eaLnBrk="1" hangingPunct="1">
              <a:defRPr/>
            </a:pPr>
            <a:r>
              <a:rPr lang="en-US" b="1" dirty="0">
                <a:solidFill>
                  <a:srgbClr val="3333CC"/>
                </a:solidFill>
                <a:cs typeface="+mn-cs"/>
                <a:sym typeface="Wingdings" charset="0"/>
              </a:rPr>
              <a:t>Protein design: sequence of amino acids that will fold into the 3-dimensional protein with the right properties.</a:t>
            </a:r>
          </a:p>
          <a:p>
            <a:pPr eaLnBrk="1" hangingPunct="1">
              <a:defRPr/>
            </a:pPr>
            <a:endParaRPr lang="en-US" b="1" dirty="0">
              <a:solidFill>
                <a:srgbClr val="3333CC"/>
              </a:solidFill>
              <a:cs typeface="+mn-cs"/>
              <a:sym typeface="Wingdings" charset="0"/>
            </a:endParaRPr>
          </a:p>
          <a:p>
            <a:pPr eaLnBrk="1" hangingPunct="1">
              <a:defRPr/>
            </a:pPr>
            <a:r>
              <a:rPr lang="en-US" b="1" dirty="0">
                <a:solidFill>
                  <a:schemeClr val="accent1">
                    <a:lumMod val="75000"/>
                  </a:schemeClr>
                </a:solidFill>
                <a:cs typeface="+mn-cs"/>
                <a:sym typeface="Wingdings" charset="0"/>
              </a:rPr>
              <a:t>Literally thousands of combinatorial search / reasoning / parsing /</a:t>
            </a:r>
          </a:p>
          <a:p>
            <a:pPr eaLnBrk="1" hangingPunct="1">
              <a:defRPr/>
            </a:pPr>
            <a:r>
              <a:rPr lang="en-US" b="1" dirty="0">
                <a:solidFill>
                  <a:schemeClr val="accent1">
                    <a:lumMod val="75000"/>
                  </a:schemeClr>
                </a:solidFill>
                <a:cs typeface="+mn-cs"/>
                <a:sym typeface="Wingdings" charset="0"/>
              </a:rPr>
              <a:t>matching problems can be formulated as search problems in exponential</a:t>
            </a:r>
          </a:p>
          <a:p>
            <a:pPr eaLnBrk="1" hangingPunct="1">
              <a:defRPr/>
            </a:pPr>
            <a:r>
              <a:rPr lang="en-US" b="1" dirty="0">
                <a:solidFill>
                  <a:schemeClr val="accent1">
                    <a:lumMod val="75000"/>
                  </a:schemeClr>
                </a:solidFill>
                <a:cs typeface="+mn-cs"/>
                <a:sym typeface="Wingdings" charset="0"/>
              </a:rPr>
              <a:t>size state spaces.</a:t>
            </a:r>
          </a:p>
          <a:p>
            <a:pPr eaLnBrk="1" hangingPunct="1">
              <a:defRPr/>
            </a:pPr>
            <a:endParaRPr lang="en-US" b="1" dirty="0">
              <a:solidFill>
                <a:srgbClr val="3333CC"/>
              </a:solidFill>
              <a:cs typeface="+mn-cs"/>
            </a:endParaRPr>
          </a:p>
        </p:txBody>
      </p:sp>
    </p:spTree>
    <p:extLst>
      <p:ext uri="{BB962C8B-B14F-4D97-AF65-F5344CB8AC3E}">
        <p14:creationId xmlns:p14="http://schemas.microsoft.com/office/powerpoint/2010/main" val="2521613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12771">
                                            <p:txEl>
                                              <p:pRg st="0" end="0"/>
                                            </p:txEl>
                                          </p:spTgt>
                                        </p:tgtEl>
                                        <p:attrNameLst>
                                          <p:attrName>style.visibility</p:attrName>
                                        </p:attrNameLst>
                                      </p:cBhvr>
                                      <p:to>
                                        <p:strVal val="visible"/>
                                      </p:to>
                                    </p:set>
                                    <p:anim calcmode="lin" valueType="num">
                                      <p:cBhvr additive="base">
                                        <p:cTn id="7" dur="500" fill="hold"/>
                                        <p:tgtEl>
                                          <p:spTgt spid="1312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27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12771">
                                            <p:txEl>
                                              <p:pRg st="2" end="2"/>
                                            </p:txEl>
                                          </p:spTgt>
                                        </p:tgtEl>
                                        <p:attrNameLst>
                                          <p:attrName>style.visibility</p:attrName>
                                        </p:attrNameLst>
                                      </p:cBhvr>
                                      <p:to>
                                        <p:strVal val="visible"/>
                                      </p:to>
                                    </p:set>
                                    <p:anim calcmode="lin" valueType="num">
                                      <p:cBhvr additive="base">
                                        <p:cTn id="13" dur="500" fill="hold"/>
                                        <p:tgtEl>
                                          <p:spTgt spid="131277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1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12771">
                                            <p:txEl>
                                              <p:pRg st="4" end="4"/>
                                            </p:txEl>
                                          </p:spTgt>
                                        </p:tgtEl>
                                        <p:attrNameLst>
                                          <p:attrName>style.visibility</p:attrName>
                                        </p:attrNameLst>
                                      </p:cBhvr>
                                      <p:to>
                                        <p:strVal val="visible"/>
                                      </p:to>
                                    </p:set>
                                    <p:anim calcmode="lin" valueType="num">
                                      <p:cBhvr additive="base">
                                        <p:cTn id="19" dur="500" fill="hold"/>
                                        <p:tgtEl>
                                          <p:spTgt spid="131277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127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312771">
                                            <p:txEl>
                                              <p:pRg st="6" end="6"/>
                                            </p:txEl>
                                          </p:spTgt>
                                        </p:tgtEl>
                                        <p:attrNameLst>
                                          <p:attrName>style.visibility</p:attrName>
                                        </p:attrNameLst>
                                      </p:cBhvr>
                                      <p:to>
                                        <p:strVal val="visible"/>
                                      </p:to>
                                    </p:set>
                                    <p:anim calcmode="lin" valueType="num">
                                      <p:cBhvr additive="base">
                                        <p:cTn id="25" dur="500" fill="hold"/>
                                        <p:tgtEl>
                                          <p:spTgt spid="131277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127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312771">
                                            <p:txEl>
                                              <p:pRg st="8" end="8"/>
                                            </p:txEl>
                                          </p:spTgt>
                                        </p:tgtEl>
                                        <p:attrNameLst>
                                          <p:attrName>style.visibility</p:attrName>
                                        </p:attrNameLst>
                                      </p:cBhvr>
                                      <p:to>
                                        <p:strVal val="visible"/>
                                      </p:to>
                                    </p:set>
                                    <p:anim calcmode="lin" valueType="num">
                                      <p:cBhvr additive="base">
                                        <p:cTn id="31" dur="500" fill="hold"/>
                                        <p:tgtEl>
                                          <p:spTgt spid="1312771">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2771">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12771">
                                            <p:txEl>
                                              <p:pRg st="9" end="9"/>
                                            </p:txEl>
                                          </p:spTgt>
                                        </p:tgtEl>
                                        <p:attrNameLst>
                                          <p:attrName>style.visibility</p:attrName>
                                        </p:attrNameLst>
                                      </p:cBhvr>
                                      <p:to>
                                        <p:strVal val="visible"/>
                                      </p:to>
                                    </p:set>
                                    <p:anim calcmode="lin" valueType="num">
                                      <p:cBhvr additive="base">
                                        <p:cTn id="35" dur="500" fill="hold"/>
                                        <p:tgtEl>
                                          <p:spTgt spid="1312771">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12771">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2771">
                                            <p:txEl>
                                              <p:pRg st="10" end="10"/>
                                            </p:txEl>
                                          </p:spTgt>
                                        </p:tgtEl>
                                        <p:attrNameLst>
                                          <p:attrName>style.visibility</p:attrName>
                                        </p:attrNameLst>
                                      </p:cBhvr>
                                      <p:to>
                                        <p:strVal val="visible"/>
                                      </p:to>
                                    </p:set>
                                    <p:anim calcmode="lin" valueType="num">
                                      <p:cBhvr additive="base">
                                        <p:cTn id="39" dur="500" fill="hold"/>
                                        <p:tgtEl>
                                          <p:spTgt spid="1312771">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1277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0" y="1905000"/>
            <a:ext cx="4648200" cy="1219200"/>
          </a:xfrm>
        </p:spPr>
        <p:txBody>
          <a:bodyPr/>
          <a:lstStyle/>
          <a:p>
            <a:pPr>
              <a:defRPr/>
            </a:pPr>
            <a:r>
              <a:rPr lang="en-US" dirty="0">
                <a:solidFill>
                  <a:srgbClr val="FF0000"/>
                </a:solidFill>
              </a:rPr>
              <a:t>Search Techniques</a:t>
            </a:r>
          </a:p>
        </p:txBody>
      </p:sp>
    </p:spTree>
    <p:extLst>
      <p:ext uri="{BB962C8B-B14F-4D97-AF65-F5344CB8AC3E}">
        <p14:creationId xmlns:p14="http://schemas.microsoft.com/office/powerpoint/2010/main" val="26760638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5" name="Rectangle 3"/>
          <p:cNvSpPr>
            <a:spLocks noGrp="1" noChangeArrowheads="1"/>
          </p:cNvSpPr>
          <p:nvPr>
            <p:ph type="body" idx="1"/>
          </p:nvPr>
        </p:nvSpPr>
        <p:spPr>
          <a:xfrm>
            <a:off x="2438400" y="990600"/>
            <a:ext cx="7772400" cy="4114800"/>
          </a:xfrm>
        </p:spPr>
        <p:txBody>
          <a:bodyPr/>
          <a:lstStyle/>
          <a:p>
            <a:pPr eaLnBrk="1" hangingPunct="1">
              <a:defRPr/>
            </a:pPr>
            <a:r>
              <a:rPr lang="en-US" sz="2400" b="1" dirty="0">
                <a:solidFill>
                  <a:srgbClr val="FF0000"/>
                </a:solidFill>
              </a:rPr>
              <a:t>Searching for a (shortest / least cost) path to goal state(s).</a:t>
            </a:r>
          </a:p>
        </p:txBody>
      </p:sp>
      <p:sp>
        <p:nvSpPr>
          <p:cNvPr id="1313796" name="Text Box 4"/>
          <p:cNvSpPr txBox="1">
            <a:spLocks noChangeArrowheads="1"/>
          </p:cNvSpPr>
          <p:nvPr/>
        </p:nvSpPr>
        <p:spPr bwMode="auto">
          <a:xfrm>
            <a:off x="2743200" y="1676401"/>
            <a:ext cx="6629400" cy="19082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b="1" dirty="0">
                <a:sym typeface="Wingdings" charset="0"/>
              </a:rPr>
              <a:t>Search through the state space.</a:t>
            </a:r>
          </a:p>
          <a:p>
            <a:pPr>
              <a:buFont typeface="Wingdings" charset="0"/>
              <a:buChar char="à"/>
              <a:defRPr/>
            </a:pPr>
            <a:endParaRPr lang="en-US" sz="2000" b="1" dirty="0">
              <a:sym typeface="Wingdings" charset="0"/>
            </a:endParaRPr>
          </a:p>
          <a:p>
            <a:pPr>
              <a:defRPr/>
            </a:pPr>
            <a:r>
              <a:rPr lang="en-US" sz="2000" b="1" dirty="0"/>
              <a:t>We will consider search techniques that use an </a:t>
            </a:r>
          </a:p>
          <a:p>
            <a:pPr>
              <a:buFont typeface="Wingdings" charset="0"/>
              <a:buNone/>
              <a:defRPr/>
            </a:pPr>
            <a:r>
              <a:rPr lang="en-US" sz="2000" b="1" dirty="0"/>
              <a:t>explicit </a:t>
            </a:r>
            <a:r>
              <a:rPr lang="en-US" sz="2000" b="1" dirty="0">
                <a:solidFill>
                  <a:schemeClr val="accent2"/>
                </a:solidFill>
              </a:rPr>
              <a:t>search tree</a:t>
            </a:r>
            <a:r>
              <a:rPr lang="en-US" sz="2000" b="1" dirty="0"/>
              <a:t> that is generated by the </a:t>
            </a:r>
          </a:p>
          <a:p>
            <a:pPr>
              <a:buFont typeface="Wingdings" charset="0"/>
              <a:buNone/>
              <a:defRPr/>
            </a:pPr>
            <a:r>
              <a:rPr lang="en-US" sz="2000" b="1" dirty="0">
                <a:solidFill>
                  <a:srgbClr val="FF0000"/>
                </a:solidFill>
              </a:rPr>
              <a:t>initial state + successor function.</a:t>
            </a:r>
          </a:p>
          <a:p>
            <a:pPr>
              <a:buFont typeface="Wingdings" charset="0"/>
              <a:buNone/>
              <a:defRPr/>
            </a:pPr>
            <a:r>
              <a:rPr lang="en-US" dirty="0"/>
              <a:t>	</a:t>
            </a:r>
          </a:p>
        </p:txBody>
      </p:sp>
      <p:sp>
        <p:nvSpPr>
          <p:cNvPr id="1313798" name="Rectangle 6"/>
          <p:cNvSpPr>
            <a:spLocks noChangeArrowheads="1"/>
          </p:cNvSpPr>
          <p:nvPr/>
        </p:nvSpPr>
        <p:spPr bwMode="auto">
          <a:xfrm>
            <a:off x="4419600" y="3733800"/>
            <a:ext cx="4800600" cy="2400300"/>
          </a:xfrm>
          <a:prstGeom prst="rect">
            <a:avLst/>
          </a:prstGeom>
          <a:solidFill>
            <a:schemeClr val="accent1">
              <a:alpha val="41000"/>
            </a:schemeClr>
          </a:solidFill>
          <a:ln w="9525">
            <a:solidFill>
              <a:srgbClr val="FF0000"/>
            </a:solidFill>
            <a:miter lim="800000"/>
            <a:headEnd/>
            <a:tailEnd/>
          </a:ln>
          <a:effectLst/>
        </p:spPr>
        <p:txBody>
          <a:bodyPr>
            <a:spAutoFit/>
          </a:bodyPr>
          <a:lstStyle/>
          <a:p>
            <a:pPr>
              <a:buFont typeface="Wingdings" charset="0"/>
              <a:buNone/>
              <a:defRPr/>
            </a:pPr>
            <a:r>
              <a:rPr lang="en-US" b="1" dirty="0"/>
              <a:t>initialize (initial node)</a:t>
            </a:r>
          </a:p>
          <a:p>
            <a:pPr>
              <a:buFont typeface="Wingdings" charset="0"/>
              <a:buNone/>
              <a:defRPr/>
            </a:pPr>
            <a:r>
              <a:rPr lang="en-US" b="1" dirty="0"/>
              <a:t>Loop</a:t>
            </a:r>
          </a:p>
          <a:p>
            <a:pPr>
              <a:buFont typeface="Wingdings" charset="0"/>
              <a:buNone/>
              <a:defRPr/>
            </a:pPr>
            <a:r>
              <a:rPr lang="en-US" b="1" dirty="0"/>
              <a:t>	choose a node for expansion 		   according to </a:t>
            </a:r>
            <a:r>
              <a:rPr lang="en-US" b="1" dirty="0">
                <a:solidFill>
                  <a:srgbClr val="FF0000"/>
                </a:solidFill>
              </a:rPr>
              <a:t>strategy</a:t>
            </a:r>
            <a:endParaRPr lang="en-US" b="1" dirty="0"/>
          </a:p>
          <a:p>
            <a:pPr>
              <a:buFont typeface="Wingdings" charset="0"/>
              <a:buNone/>
              <a:defRPr/>
            </a:pPr>
            <a:r>
              <a:rPr lang="en-US" b="1" dirty="0"/>
              <a:t>	goal node? </a:t>
            </a:r>
            <a:r>
              <a:rPr lang="en-US" b="1" dirty="0">
                <a:sym typeface="Wingdings" charset="0"/>
              </a:rPr>
              <a:t> done</a:t>
            </a:r>
          </a:p>
          <a:p>
            <a:pPr>
              <a:buFont typeface="Wingdings" charset="0"/>
              <a:buNone/>
              <a:defRPr/>
            </a:pPr>
            <a:r>
              <a:rPr lang="en-US" b="1" dirty="0">
                <a:sym typeface="Wingdings" charset="0"/>
              </a:rPr>
              <a:t>	expand node with successor function</a:t>
            </a:r>
            <a:endParaRPr lang="en-US" b="1" dirty="0"/>
          </a:p>
          <a:p>
            <a:pPr>
              <a:buFont typeface="Wingdings" charset="0"/>
              <a:buNone/>
              <a:defRPr/>
            </a:pPr>
            <a:endParaRPr lang="en-US" dirty="0">
              <a:sym typeface="Wingdings" charset="0"/>
            </a:endParaRPr>
          </a:p>
          <a:p>
            <a:pPr>
              <a:buFont typeface="Wingdings" charset="0"/>
              <a:buNone/>
              <a:defRPr/>
            </a:pPr>
            <a:r>
              <a:rPr lang="en-US" dirty="0">
                <a:sym typeface="Wingdings" charset="0"/>
              </a:rPr>
              <a:t>	  </a:t>
            </a:r>
          </a:p>
        </p:txBody>
      </p:sp>
    </p:spTree>
    <p:extLst>
      <p:ext uri="{BB962C8B-B14F-4D97-AF65-F5344CB8AC3E}">
        <p14:creationId xmlns:p14="http://schemas.microsoft.com/office/powerpoint/2010/main" val="4049059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37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1313798"/>
                                        </p:tgtEl>
                                        <p:attrNameLst>
                                          <p:attrName>style.visibility</p:attrName>
                                        </p:attrNameLst>
                                      </p:cBhvr>
                                      <p:to>
                                        <p:strVal val="visible"/>
                                      </p:to>
                                    </p:set>
                                    <p:animEffect transition="in" filter="wipe(down)">
                                      <p:cBhvr>
                                        <p:cTn id="11" dur="580">
                                          <p:stCondLst>
                                            <p:cond delay="0"/>
                                          </p:stCondLst>
                                        </p:cTn>
                                        <p:tgtEl>
                                          <p:spTgt spid="1313798"/>
                                        </p:tgtEl>
                                      </p:cBhvr>
                                    </p:animEffect>
                                    <p:anim calcmode="lin" valueType="num">
                                      <p:cBhvr>
                                        <p:cTn id="12" dur="1822" tmFilter="0,0; 0.14,0.36; 0.43,0.73; 0.71,0.91; 1.0,1.0">
                                          <p:stCondLst>
                                            <p:cond delay="0"/>
                                          </p:stCondLst>
                                        </p:cTn>
                                        <p:tgtEl>
                                          <p:spTgt spid="1313798"/>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313798"/>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313798"/>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313798"/>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313798"/>
                                        </p:tgtEl>
                                        <p:attrNameLst>
                                          <p:attrName>ppt_y</p:attrName>
                                        </p:attrNameLst>
                                      </p:cBhvr>
                                      <p:tavLst>
                                        <p:tav tm="0" fmla="#ppt_y-sin(pi*$)/81">
                                          <p:val>
                                            <p:fltVal val="0"/>
                                          </p:val>
                                        </p:tav>
                                        <p:tav tm="100000">
                                          <p:val>
                                            <p:fltVal val="1"/>
                                          </p:val>
                                        </p:tav>
                                      </p:tavLst>
                                    </p:anim>
                                    <p:animScale>
                                      <p:cBhvr>
                                        <p:cTn id="17" dur="26">
                                          <p:stCondLst>
                                            <p:cond delay="650"/>
                                          </p:stCondLst>
                                        </p:cTn>
                                        <p:tgtEl>
                                          <p:spTgt spid="1313798"/>
                                        </p:tgtEl>
                                      </p:cBhvr>
                                      <p:to x="100000" y="60000"/>
                                    </p:animScale>
                                    <p:animScale>
                                      <p:cBhvr>
                                        <p:cTn id="18" dur="166" decel="50000">
                                          <p:stCondLst>
                                            <p:cond delay="676"/>
                                          </p:stCondLst>
                                        </p:cTn>
                                        <p:tgtEl>
                                          <p:spTgt spid="1313798"/>
                                        </p:tgtEl>
                                      </p:cBhvr>
                                      <p:to x="100000" y="100000"/>
                                    </p:animScale>
                                    <p:animScale>
                                      <p:cBhvr>
                                        <p:cTn id="19" dur="26">
                                          <p:stCondLst>
                                            <p:cond delay="1312"/>
                                          </p:stCondLst>
                                        </p:cTn>
                                        <p:tgtEl>
                                          <p:spTgt spid="1313798"/>
                                        </p:tgtEl>
                                      </p:cBhvr>
                                      <p:to x="100000" y="80000"/>
                                    </p:animScale>
                                    <p:animScale>
                                      <p:cBhvr>
                                        <p:cTn id="20" dur="166" decel="50000">
                                          <p:stCondLst>
                                            <p:cond delay="1338"/>
                                          </p:stCondLst>
                                        </p:cTn>
                                        <p:tgtEl>
                                          <p:spTgt spid="1313798"/>
                                        </p:tgtEl>
                                      </p:cBhvr>
                                      <p:to x="100000" y="100000"/>
                                    </p:animScale>
                                    <p:animScale>
                                      <p:cBhvr>
                                        <p:cTn id="21" dur="26">
                                          <p:stCondLst>
                                            <p:cond delay="1642"/>
                                          </p:stCondLst>
                                        </p:cTn>
                                        <p:tgtEl>
                                          <p:spTgt spid="1313798"/>
                                        </p:tgtEl>
                                      </p:cBhvr>
                                      <p:to x="100000" y="90000"/>
                                    </p:animScale>
                                    <p:animScale>
                                      <p:cBhvr>
                                        <p:cTn id="22" dur="166" decel="50000">
                                          <p:stCondLst>
                                            <p:cond delay="1668"/>
                                          </p:stCondLst>
                                        </p:cTn>
                                        <p:tgtEl>
                                          <p:spTgt spid="1313798"/>
                                        </p:tgtEl>
                                      </p:cBhvr>
                                      <p:to x="100000" y="100000"/>
                                    </p:animScale>
                                    <p:animScale>
                                      <p:cBhvr>
                                        <p:cTn id="23" dur="26">
                                          <p:stCondLst>
                                            <p:cond delay="1808"/>
                                          </p:stCondLst>
                                        </p:cTn>
                                        <p:tgtEl>
                                          <p:spTgt spid="1313798"/>
                                        </p:tgtEl>
                                      </p:cBhvr>
                                      <p:to x="100000" y="95000"/>
                                    </p:animScale>
                                    <p:animScale>
                                      <p:cBhvr>
                                        <p:cTn id="24" dur="166" decel="50000">
                                          <p:stCondLst>
                                            <p:cond delay="1834"/>
                                          </p:stCondLst>
                                        </p:cTn>
                                        <p:tgtEl>
                                          <p:spTgt spid="131379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796" grpId="0"/>
      <p:bldP spid="131379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62" name="Rectangle 2"/>
          <p:cNvSpPr>
            <a:spLocks noGrp="1" noChangeArrowheads="1"/>
          </p:cNvSpPr>
          <p:nvPr>
            <p:ph type="title"/>
          </p:nvPr>
        </p:nvSpPr>
        <p:spPr>
          <a:xfrm>
            <a:off x="2743200" y="152400"/>
            <a:ext cx="7620000" cy="990600"/>
          </a:xfrm>
        </p:spPr>
        <p:txBody>
          <a:bodyPr/>
          <a:lstStyle/>
          <a:p>
            <a:pPr eaLnBrk="1" hangingPunct="1">
              <a:defRPr/>
            </a:pPr>
            <a:r>
              <a:rPr lang="en-US" sz="2800" dirty="0">
                <a:solidFill>
                  <a:srgbClr val="FF0000"/>
                </a:solidFill>
              </a:rPr>
              <a:t>Tree-search algorithms</a:t>
            </a:r>
          </a:p>
        </p:txBody>
      </p:sp>
      <p:sp>
        <p:nvSpPr>
          <p:cNvPr id="1269763" name="Rectangle 3"/>
          <p:cNvSpPr>
            <a:spLocks noGrp="1" noChangeArrowheads="1"/>
          </p:cNvSpPr>
          <p:nvPr>
            <p:ph type="body" idx="1"/>
          </p:nvPr>
        </p:nvSpPr>
        <p:spPr>
          <a:xfrm>
            <a:off x="2362200" y="1371600"/>
            <a:ext cx="7696200" cy="1143000"/>
          </a:xfrm>
        </p:spPr>
        <p:txBody>
          <a:bodyPr>
            <a:normAutofit fontScale="92500" lnSpcReduction="20000"/>
          </a:bodyPr>
          <a:lstStyle/>
          <a:p>
            <a:pPr eaLnBrk="1" hangingPunct="1">
              <a:defRPr/>
            </a:pPr>
            <a:r>
              <a:rPr lang="en-US" b="1" dirty="0">
                <a:cs typeface="+mn-cs"/>
              </a:rPr>
              <a:t>Basic idea:</a:t>
            </a:r>
          </a:p>
          <a:p>
            <a:pPr lvl="1" eaLnBrk="1" hangingPunct="1">
              <a:defRPr/>
            </a:pPr>
            <a:r>
              <a:rPr lang="en-US" sz="1800" b="1" dirty="0"/>
              <a:t>simulated exploration of state space by generating successors of already-explored states (a.k.a. ~ </a:t>
            </a:r>
            <a:r>
              <a:rPr lang="en-US" sz="1800" b="1" dirty="0">
                <a:solidFill>
                  <a:srgbClr val="FF0000"/>
                </a:solidFill>
              </a:rPr>
              <a:t>expanding</a:t>
            </a:r>
            <a:r>
              <a:rPr lang="en-US" sz="1800" b="1" dirty="0"/>
              <a:t> states)</a:t>
            </a:r>
            <a:r>
              <a:rPr lang="en-US" sz="1800" dirty="0"/>
              <a:t>
</a:t>
            </a:r>
          </a:p>
        </p:txBody>
      </p:sp>
      <p:pic>
        <p:nvPicPr>
          <p:cNvPr id="1269764" name="Picture 4"/>
          <p:cNvPicPr>
            <a:picLocks noChangeAspect="1" noChangeArrowheads="1"/>
          </p:cNvPicPr>
          <p:nvPr/>
        </p:nvPicPr>
        <p:blipFill>
          <a:blip r:embed="rId2">
            <a:extLst>
              <a:ext uri="{28A0092B-C50C-407E-A947-70E740481C1C}">
                <a14:useLocalDpi xmlns:a14="http://schemas.microsoft.com/office/drawing/2010/main" val="0"/>
              </a:ext>
            </a:extLst>
          </a:blip>
          <a:srcRect l="14844" t="37500" r="3125" b="28125"/>
          <a:stretch>
            <a:fillRect/>
          </a:stretch>
        </p:blipFill>
        <p:spPr bwMode="auto">
          <a:xfrm>
            <a:off x="2057400" y="2514600"/>
            <a:ext cx="8001000" cy="251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0724" name="TextBox 1"/>
          <p:cNvSpPr txBox="1">
            <a:spLocks noChangeArrowheads="1"/>
          </p:cNvSpPr>
          <p:nvPr/>
        </p:nvSpPr>
        <p:spPr bwMode="auto">
          <a:xfrm>
            <a:off x="2743200" y="5410201"/>
            <a:ext cx="7467600"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b="1" dirty="0">
                <a:solidFill>
                  <a:schemeClr val="accent2"/>
                </a:solidFill>
              </a:rPr>
              <a:t>Note: 1) Here we only check a node for possibly being a goal state, after we select the node for expansion. </a:t>
            </a:r>
          </a:p>
          <a:p>
            <a:pPr eaLnBrk="1" hangingPunct="1"/>
            <a:r>
              <a:rPr lang="en-US" sz="1800" b="1" dirty="0">
                <a:solidFill>
                  <a:schemeClr val="accent2"/>
                </a:solidFill>
              </a:rPr>
              <a:t>2) A “node” is a data structure containing state + additional info (parent</a:t>
            </a:r>
          </a:p>
          <a:p>
            <a:pPr eaLnBrk="1" hangingPunct="1"/>
            <a:r>
              <a:rPr lang="en-US" sz="1800" b="1" dirty="0">
                <a:solidFill>
                  <a:schemeClr val="accent2"/>
                </a:solidFill>
              </a:rPr>
              <a:t>node, etc.</a:t>
            </a:r>
          </a:p>
        </p:txBody>
      </p:sp>
      <p:sp>
        <p:nvSpPr>
          <p:cNvPr id="2" name="TextBox 1"/>
          <p:cNvSpPr txBox="1"/>
          <p:nvPr/>
        </p:nvSpPr>
        <p:spPr>
          <a:xfrm>
            <a:off x="2209800" y="4953000"/>
            <a:ext cx="2140330" cy="400110"/>
          </a:xfrm>
          <a:prstGeom prst="rect">
            <a:avLst/>
          </a:prstGeom>
          <a:noFill/>
        </p:spPr>
        <p:txBody>
          <a:bodyPr wrap="none" rtlCol="0">
            <a:spAutoFit/>
          </a:bodyPr>
          <a:lstStyle/>
          <a:p>
            <a:r>
              <a:rPr lang="en-US" sz="2000" b="1" dirty="0">
                <a:solidFill>
                  <a:srgbClr val="FF0000"/>
                </a:solidFill>
              </a:rPr>
              <a:t>Fig. 3.7 R&amp;N, p. 77</a:t>
            </a:r>
          </a:p>
        </p:txBody>
      </p:sp>
    </p:spTree>
    <p:extLst>
      <p:ext uri="{BB962C8B-B14F-4D97-AF65-F5344CB8AC3E}">
        <p14:creationId xmlns:p14="http://schemas.microsoft.com/office/powerpoint/2010/main" val="3201724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69764"/>
                                        </p:tgtEl>
                                        <p:attrNameLst>
                                          <p:attrName>style.visibility</p:attrName>
                                        </p:attrNameLst>
                                      </p:cBhvr>
                                      <p:to>
                                        <p:strVal val="visible"/>
                                      </p:to>
                                    </p:set>
                                    <p:anim calcmode="lin" valueType="num">
                                      <p:cBhvr additive="base">
                                        <p:cTn id="7" dur="500" fill="hold"/>
                                        <p:tgtEl>
                                          <p:spTgt spid="1269764"/>
                                        </p:tgtEl>
                                        <p:attrNameLst>
                                          <p:attrName>ppt_x</p:attrName>
                                        </p:attrNameLst>
                                      </p:cBhvr>
                                      <p:tavLst>
                                        <p:tav tm="0">
                                          <p:val>
                                            <p:strVal val="#ppt_x"/>
                                          </p:val>
                                        </p:tav>
                                        <p:tav tm="100000">
                                          <p:val>
                                            <p:strVal val="#ppt_x"/>
                                          </p:val>
                                        </p:tav>
                                      </p:tavLst>
                                    </p:anim>
                                    <p:anim calcmode="lin" valueType="num">
                                      <p:cBhvr additive="base">
                                        <p:cTn id="8" dur="500" fill="hold"/>
                                        <p:tgtEl>
                                          <p:spTgt spid="126976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0724"/>
                                        </p:tgtEl>
                                        <p:attrNameLst>
                                          <p:attrName>style.visibility</p:attrName>
                                        </p:attrNameLst>
                                      </p:cBhvr>
                                      <p:to>
                                        <p:strVal val="visible"/>
                                      </p:to>
                                    </p:set>
                                    <p:anim calcmode="lin" valueType="num">
                                      <p:cBhvr additive="base">
                                        <p:cTn id="17" dur="500" fill="hold"/>
                                        <p:tgtEl>
                                          <p:spTgt spid="30724"/>
                                        </p:tgtEl>
                                        <p:attrNameLst>
                                          <p:attrName>ppt_x</p:attrName>
                                        </p:attrNameLst>
                                      </p:cBhvr>
                                      <p:tavLst>
                                        <p:tav tm="0">
                                          <p:val>
                                            <p:strVal val="#ppt_x"/>
                                          </p:val>
                                        </p:tav>
                                        <p:tav tm="100000">
                                          <p:val>
                                            <p:strVal val="#ppt_x"/>
                                          </p:val>
                                        </p:tav>
                                      </p:tavLst>
                                    </p:anim>
                                    <p:anim calcmode="lin" valueType="num">
                                      <p:cBhvr additive="base">
                                        <p:cTn id="18"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Rectangle 2"/>
          <p:cNvSpPr>
            <a:spLocks noGrp="1" noChangeArrowheads="1"/>
          </p:cNvSpPr>
          <p:nvPr>
            <p:ph type="title"/>
          </p:nvPr>
        </p:nvSpPr>
        <p:spPr>
          <a:xfrm>
            <a:off x="2590800" y="-152400"/>
            <a:ext cx="7772400" cy="1143000"/>
          </a:xfrm>
        </p:spPr>
        <p:txBody>
          <a:bodyPr/>
          <a:lstStyle/>
          <a:p>
            <a:pPr eaLnBrk="1" hangingPunct="1">
              <a:defRPr/>
            </a:pPr>
            <a:r>
              <a:rPr lang="en-US" sz="2800" dirty="0">
                <a:solidFill>
                  <a:srgbClr val="FF0000"/>
                </a:solidFill>
              </a:rPr>
              <a:t>Tree search example</a:t>
            </a:r>
          </a:p>
        </p:txBody>
      </p:sp>
      <p:pic>
        <p:nvPicPr>
          <p:cNvPr id="37890" name="Picture 3" descr="search-map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546" y="1143001"/>
            <a:ext cx="8946455" cy="2524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1" name="Picture 4" descr="romania-dista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164" y="3657601"/>
            <a:ext cx="5054237" cy="3036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ctagon 1"/>
          <p:cNvSpPr/>
          <p:nvPr/>
        </p:nvSpPr>
        <p:spPr>
          <a:xfrm>
            <a:off x="5867400" y="914400"/>
            <a:ext cx="1143000" cy="762000"/>
          </a:xfrm>
          <a:prstGeom prst="octagon">
            <a:avLst/>
          </a:prstGeom>
          <a:solidFill>
            <a:schemeClr val="accent1">
              <a:alpha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124201" y="533400"/>
            <a:ext cx="1664739" cy="707886"/>
          </a:xfrm>
          <a:prstGeom prst="rect">
            <a:avLst/>
          </a:prstGeom>
          <a:noFill/>
        </p:spPr>
        <p:txBody>
          <a:bodyPr wrap="none" rtlCol="0">
            <a:spAutoFit/>
          </a:bodyPr>
          <a:lstStyle/>
          <a:p>
            <a:r>
              <a:rPr lang="en-US" sz="2000" dirty="0"/>
              <a:t>Node selected</a:t>
            </a:r>
          </a:p>
          <a:p>
            <a:r>
              <a:rPr lang="en-US" sz="2000" dirty="0"/>
              <a:t>for expansion.</a:t>
            </a:r>
          </a:p>
        </p:txBody>
      </p:sp>
    </p:spTree>
    <p:extLst>
      <p:ext uri="{BB962C8B-B14F-4D97-AF65-F5344CB8AC3E}">
        <p14:creationId xmlns:p14="http://schemas.microsoft.com/office/powerpoint/2010/main" val="260776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1810" name="Picture 2" descr="search-map2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1" y="914401"/>
            <a:ext cx="8607371" cy="2111571"/>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pic>
        <p:nvPicPr>
          <p:cNvPr id="38915" name="Picture 4" descr="romania-dista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810000"/>
            <a:ext cx="4800600" cy="2884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Decagon 2"/>
          <p:cNvSpPr/>
          <p:nvPr/>
        </p:nvSpPr>
        <p:spPr>
          <a:xfrm>
            <a:off x="3124200" y="1295400"/>
            <a:ext cx="7162800" cy="762000"/>
          </a:xfrm>
          <a:prstGeom prst="decagon">
            <a:avLst/>
          </a:prstGeom>
          <a:solidFill>
            <a:schemeClr val="accent2">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133600" y="533400"/>
            <a:ext cx="2416848" cy="400110"/>
          </a:xfrm>
          <a:prstGeom prst="rect">
            <a:avLst/>
          </a:prstGeom>
          <a:noFill/>
        </p:spPr>
        <p:txBody>
          <a:bodyPr wrap="none" rtlCol="0">
            <a:spAutoFit/>
          </a:bodyPr>
          <a:lstStyle/>
          <a:p>
            <a:r>
              <a:rPr lang="en-US" sz="2000" b="1" dirty="0"/>
              <a:t>Nodes added to tree.</a:t>
            </a:r>
          </a:p>
        </p:txBody>
      </p:sp>
    </p:spTree>
    <p:extLst>
      <p:ext uri="{BB962C8B-B14F-4D97-AF65-F5344CB8AC3E}">
        <p14:creationId xmlns:p14="http://schemas.microsoft.com/office/powerpoint/2010/main" val="298664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2834" name="Picture 2" descr="search-map3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0201" y="838201"/>
            <a:ext cx="8981017" cy="220323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pic>
        <p:nvPicPr>
          <p:cNvPr id="4" name="Picture 4" descr="romania-dista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276600"/>
            <a:ext cx="4800600" cy="2884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Decagon 2"/>
          <p:cNvSpPr/>
          <p:nvPr/>
        </p:nvSpPr>
        <p:spPr>
          <a:xfrm>
            <a:off x="3352800" y="1371600"/>
            <a:ext cx="838200" cy="609600"/>
          </a:xfrm>
          <a:prstGeom prst="decagon">
            <a:avLst/>
          </a:prstGeom>
          <a:solidFill>
            <a:schemeClr val="accent1">
              <a:alpha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ecagon 4"/>
          <p:cNvSpPr/>
          <p:nvPr/>
        </p:nvSpPr>
        <p:spPr>
          <a:xfrm>
            <a:off x="1676400" y="2057400"/>
            <a:ext cx="4419600" cy="685800"/>
          </a:xfrm>
          <a:prstGeom prst="decagon">
            <a:avLst/>
          </a:prstGeom>
          <a:solidFill>
            <a:schemeClr val="accent2">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667001" y="381000"/>
            <a:ext cx="2694743" cy="400110"/>
          </a:xfrm>
          <a:prstGeom prst="rect">
            <a:avLst/>
          </a:prstGeom>
          <a:noFill/>
        </p:spPr>
        <p:txBody>
          <a:bodyPr wrap="none" rtlCol="0">
            <a:spAutoFit/>
          </a:bodyPr>
          <a:lstStyle/>
          <a:p>
            <a:r>
              <a:rPr lang="en-US" sz="2000" b="1" dirty="0"/>
              <a:t>Selected for expansion.</a:t>
            </a:r>
          </a:p>
        </p:txBody>
      </p:sp>
      <p:sp>
        <p:nvSpPr>
          <p:cNvPr id="7" name="TextBox 6"/>
          <p:cNvSpPr txBox="1"/>
          <p:nvPr/>
        </p:nvSpPr>
        <p:spPr>
          <a:xfrm>
            <a:off x="1524001" y="1581090"/>
            <a:ext cx="1752779" cy="400110"/>
          </a:xfrm>
          <a:prstGeom prst="rect">
            <a:avLst/>
          </a:prstGeom>
          <a:noFill/>
        </p:spPr>
        <p:txBody>
          <a:bodyPr wrap="none" rtlCol="0">
            <a:spAutoFit/>
          </a:bodyPr>
          <a:lstStyle/>
          <a:p>
            <a:r>
              <a:rPr lang="en-US" sz="2000" b="1" dirty="0"/>
              <a:t>Added to tree.</a:t>
            </a:r>
          </a:p>
        </p:txBody>
      </p:sp>
      <p:sp>
        <p:nvSpPr>
          <p:cNvPr id="8" name="TextBox 7"/>
          <p:cNvSpPr txBox="1"/>
          <p:nvPr/>
        </p:nvSpPr>
        <p:spPr>
          <a:xfrm>
            <a:off x="1676400" y="3200401"/>
            <a:ext cx="3819976" cy="2246769"/>
          </a:xfrm>
          <a:prstGeom prst="rect">
            <a:avLst/>
          </a:prstGeom>
          <a:solidFill>
            <a:schemeClr val="accent2">
              <a:lumMod val="60000"/>
              <a:lumOff val="40000"/>
              <a:alpha val="30000"/>
            </a:schemeClr>
          </a:solidFill>
        </p:spPr>
        <p:txBody>
          <a:bodyPr wrap="none" rtlCol="0">
            <a:spAutoFit/>
          </a:bodyPr>
          <a:lstStyle/>
          <a:p>
            <a:r>
              <a:rPr lang="en-US" sz="2000" b="1" dirty="0"/>
              <a:t>Note: Arad added (again) to tree!</a:t>
            </a:r>
          </a:p>
          <a:p>
            <a:r>
              <a:rPr lang="en-US" sz="2000" b="1" dirty="0"/>
              <a:t>(reachable from Sibiu)</a:t>
            </a:r>
          </a:p>
          <a:p>
            <a:endParaRPr lang="en-US" sz="2000" b="1" dirty="0"/>
          </a:p>
          <a:p>
            <a:r>
              <a:rPr lang="en-US" sz="2000" b="1" dirty="0"/>
              <a:t>Not necessarily a problem, but</a:t>
            </a:r>
          </a:p>
          <a:p>
            <a:r>
              <a:rPr lang="en-US" sz="2000" b="1" dirty="0"/>
              <a:t>in </a:t>
            </a:r>
            <a:r>
              <a:rPr lang="en-US" sz="2000" b="1" dirty="0">
                <a:solidFill>
                  <a:srgbClr val="FF0000"/>
                </a:solidFill>
              </a:rPr>
              <a:t>Graph-Search</a:t>
            </a:r>
            <a:r>
              <a:rPr lang="en-US" sz="2000" b="1" dirty="0"/>
              <a:t>, we will avoid</a:t>
            </a:r>
          </a:p>
          <a:p>
            <a:r>
              <a:rPr lang="en-US" sz="2000" b="1" dirty="0"/>
              <a:t>this by maintaining an</a:t>
            </a:r>
          </a:p>
          <a:p>
            <a:r>
              <a:rPr lang="en-US" sz="2000" b="1" dirty="0"/>
              <a:t>“explored” list.</a:t>
            </a:r>
          </a:p>
        </p:txBody>
      </p:sp>
    </p:spTree>
    <p:extLst>
      <p:ext uri="{BB962C8B-B14F-4D97-AF65-F5344CB8AC3E}">
        <p14:creationId xmlns:p14="http://schemas.microsoft.com/office/powerpoint/2010/main" val="295962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8" presetClass="entr" presetSubtype="0" accel="50000" fill="hold" grpId="0" nodeType="clickEffect">
                                  <p:stCondLst>
                                    <p:cond delay="0"/>
                                  </p:stCondLst>
                                  <p:iterate type="lt">
                                    <p:tmPct val="50000"/>
                                  </p:iterate>
                                  <p:childTnLst>
                                    <p:set>
                                      <p:cBhvr>
                                        <p:cTn id="26" dur="1" fill="hold">
                                          <p:stCondLst>
                                            <p:cond delay="0"/>
                                          </p:stCondLst>
                                        </p:cTn>
                                        <p:tgtEl>
                                          <p:spTgt spid="8"/>
                                        </p:tgtEl>
                                        <p:attrNameLst>
                                          <p:attrName>style.visibility</p:attrName>
                                        </p:attrNameLst>
                                      </p:cBhvr>
                                      <p:to>
                                        <p:strVal val="visible"/>
                                      </p:to>
                                    </p:set>
                                    <p:set>
                                      <p:cBhvr>
                                        <p:cTn id="27" dur="46" fill="hold">
                                          <p:stCondLst>
                                            <p:cond delay="0"/>
                                          </p:stCondLst>
                                        </p:cTn>
                                        <p:tgtEl>
                                          <p:spTgt spid="8"/>
                                        </p:tgtEl>
                                        <p:attrNameLst>
                                          <p:attrName>style.rotation</p:attrName>
                                        </p:attrNameLst>
                                      </p:cBhvr>
                                      <p:to>
                                        <p:strVal val="-45.0"/>
                                      </p:to>
                                    </p:set>
                                    <p:anim calcmode="lin" valueType="num">
                                      <p:cBhvr>
                                        <p:cTn id="28" dur="46" fill="hold">
                                          <p:stCondLst>
                                            <p:cond delay="46"/>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29" dur="46"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30" dur="16" decel="50000" autoRev="1" fill="hold">
                                          <p:stCondLst>
                                            <p:cond delay="46"/>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31" dur="14" fill="hold">
                                          <p:stCondLst>
                                            <p:cond delay="86"/>
                                          </p:stCondLst>
                                        </p:cTn>
                                        <p:tgtEl>
                                          <p:spTgt spid="8"/>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P spid="7" grpId="0"/>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62" name="Rectangle 2"/>
          <p:cNvSpPr>
            <a:spLocks noGrp="1" noChangeArrowheads="1"/>
          </p:cNvSpPr>
          <p:nvPr>
            <p:ph type="title"/>
          </p:nvPr>
        </p:nvSpPr>
        <p:spPr>
          <a:xfrm>
            <a:off x="2590800" y="152400"/>
            <a:ext cx="7772400" cy="1143000"/>
          </a:xfrm>
        </p:spPr>
        <p:txBody>
          <a:bodyPr/>
          <a:lstStyle/>
          <a:p>
            <a:pPr eaLnBrk="1" hangingPunct="1">
              <a:defRPr/>
            </a:pPr>
            <a:r>
              <a:rPr lang="en-US" sz="2800" dirty="0">
                <a:solidFill>
                  <a:srgbClr val="FF0000"/>
                </a:solidFill>
              </a:rPr>
              <a:t>Graph-search</a:t>
            </a:r>
          </a:p>
        </p:txBody>
      </p:sp>
      <p:sp>
        <p:nvSpPr>
          <p:cNvPr id="30724" name="TextBox 1"/>
          <p:cNvSpPr txBox="1">
            <a:spLocks noChangeArrowheads="1"/>
          </p:cNvSpPr>
          <p:nvPr/>
        </p:nvSpPr>
        <p:spPr bwMode="auto">
          <a:xfrm>
            <a:off x="1981200" y="5257800"/>
            <a:ext cx="8077200"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b="1" dirty="0">
                <a:solidFill>
                  <a:schemeClr val="accent2"/>
                </a:solidFill>
              </a:rPr>
              <a:t>Note: </a:t>
            </a:r>
          </a:p>
          <a:p>
            <a:pPr eaLnBrk="1" hangingPunct="1"/>
            <a:r>
              <a:rPr lang="en-US" sz="1800" b="1" dirty="0">
                <a:solidFill>
                  <a:schemeClr val="accent2"/>
                </a:solidFill>
              </a:rPr>
              <a:t>1) Uses “explored” set to avoid visiting already explored states.</a:t>
            </a:r>
          </a:p>
          <a:p>
            <a:pPr eaLnBrk="1" hangingPunct="1"/>
            <a:r>
              <a:rPr lang="en-US" sz="1800" b="1" dirty="0">
                <a:solidFill>
                  <a:schemeClr val="accent2"/>
                </a:solidFill>
              </a:rPr>
              <a:t>2) Uses “frontier” set to store states that remain to be explored and expanded.</a:t>
            </a:r>
          </a:p>
          <a:p>
            <a:pPr eaLnBrk="1" hangingPunct="1"/>
            <a:r>
              <a:rPr lang="en-US" sz="1800" b="1" dirty="0">
                <a:solidFill>
                  <a:schemeClr val="accent2"/>
                </a:solidFill>
              </a:rPr>
              <a:t>3) </a:t>
            </a:r>
            <a:r>
              <a:rPr lang="en-US" sz="1800" b="1" i="1" dirty="0">
                <a:solidFill>
                  <a:schemeClr val="accent2"/>
                </a:solidFill>
              </a:rPr>
              <a:t>However, with </a:t>
            </a:r>
            <a:r>
              <a:rPr lang="en-US" sz="1800" b="1" i="1" dirty="0" err="1">
                <a:solidFill>
                  <a:schemeClr val="accent2"/>
                </a:solidFill>
              </a:rPr>
              <a:t>eg</a:t>
            </a:r>
            <a:r>
              <a:rPr lang="en-US" sz="1800" b="1" i="1" dirty="0">
                <a:solidFill>
                  <a:schemeClr val="accent2"/>
                </a:solidFill>
              </a:rPr>
              <a:t> uniform cost search, we need to make a special check when</a:t>
            </a:r>
          </a:p>
          <a:p>
            <a:pPr eaLnBrk="1" hangingPunct="1"/>
            <a:r>
              <a:rPr lang="en-US" sz="1800" b="1" i="1" dirty="0">
                <a:solidFill>
                  <a:schemeClr val="accent2"/>
                </a:solidFill>
              </a:rPr>
              <a:t>     node (i.e. state) is on frontier. Details later.</a:t>
            </a:r>
          </a:p>
        </p:txBody>
      </p:sp>
      <p:sp>
        <p:nvSpPr>
          <p:cNvPr id="2" name="TextBox 1"/>
          <p:cNvSpPr txBox="1"/>
          <p:nvPr/>
        </p:nvSpPr>
        <p:spPr>
          <a:xfrm>
            <a:off x="1828801" y="4724400"/>
            <a:ext cx="4788791" cy="400110"/>
          </a:xfrm>
          <a:prstGeom prst="rect">
            <a:avLst/>
          </a:prstGeom>
          <a:noFill/>
        </p:spPr>
        <p:txBody>
          <a:bodyPr wrap="none" rtlCol="0">
            <a:spAutoFit/>
          </a:bodyPr>
          <a:lstStyle/>
          <a:p>
            <a:r>
              <a:rPr lang="en-US" sz="2000" b="1" dirty="0">
                <a:solidFill>
                  <a:srgbClr val="FF0000"/>
                </a:solidFill>
              </a:rPr>
              <a:t>Fig. 3.7 R&amp;N, p. 77. See also exercise 3.13.</a:t>
            </a:r>
          </a:p>
        </p:txBody>
      </p:sp>
      <p:pic>
        <p:nvPicPr>
          <p:cNvPr id="4" name="Picture 3" descr="Screen Shot 2013-09-23 at 1.30.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23212"/>
            <a:ext cx="9144000" cy="3348789"/>
          </a:xfrm>
          <a:prstGeom prst="rect">
            <a:avLst/>
          </a:prstGeom>
        </p:spPr>
      </p:pic>
    </p:spTree>
    <p:extLst>
      <p:ext uri="{BB962C8B-B14F-4D97-AF65-F5344CB8AC3E}">
        <p14:creationId xmlns:p14="http://schemas.microsoft.com/office/powerpoint/2010/main" val="278750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0724"/>
                                        </p:tgtEl>
                                        <p:attrNameLst>
                                          <p:attrName>style.visibility</p:attrName>
                                        </p:attrNameLst>
                                      </p:cBhvr>
                                      <p:to>
                                        <p:strVal val="visible"/>
                                      </p:to>
                                    </p:set>
                                    <p:anim calcmode="lin" valueType="num">
                                      <p:cBhvr additive="base">
                                        <p:cTn id="17" dur="500" fill="hold"/>
                                        <p:tgtEl>
                                          <p:spTgt spid="30724"/>
                                        </p:tgtEl>
                                        <p:attrNameLst>
                                          <p:attrName>ppt_x</p:attrName>
                                        </p:attrNameLst>
                                      </p:cBhvr>
                                      <p:tavLst>
                                        <p:tav tm="0">
                                          <p:val>
                                            <p:strVal val="#ppt_x"/>
                                          </p:val>
                                        </p:tav>
                                        <p:tav tm="100000">
                                          <p:val>
                                            <p:strVal val="#ppt_x"/>
                                          </p:val>
                                        </p:tav>
                                      </p:tavLst>
                                    </p:anim>
                                    <p:anim calcmode="lin" valueType="num">
                                      <p:cBhvr additive="base">
                                        <p:cTn id="18"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3EC2-371D-DB32-E614-A195C215806B}"/>
              </a:ext>
            </a:extLst>
          </p:cNvPr>
          <p:cNvSpPr>
            <a:spLocks noGrp="1"/>
          </p:cNvSpPr>
          <p:nvPr>
            <p:ph type="title"/>
          </p:nvPr>
        </p:nvSpPr>
        <p:spPr>
          <a:xfrm>
            <a:off x="838200" y="365125"/>
            <a:ext cx="10515600" cy="755337"/>
          </a:xfrm>
        </p:spPr>
        <p:txBody>
          <a:bodyPr/>
          <a:lstStyle/>
          <a:p>
            <a:r>
              <a:rPr lang="en-US" dirty="0"/>
              <a:t>Turing Test</a:t>
            </a:r>
          </a:p>
        </p:txBody>
      </p:sp>
      <p:sp>
        <p:nvSpPr>
          <p:cNvPr id="3" name="Content Placeholder 2">
            <a:extLst>
              <a:ext uri="{FF2B5EF4-FFF2-40B4-BE49-F238E27FC236}">
                <a16:creationId xmlns:a16="http://schemas.microsoft.com/office/drawing/2014/main" id="{03353D6D-2286-D5ED-0B21-0107EBF04023}"/>
              </a:ext>
            </a:extLst>
          </p:cNvPr>
          <p:cNvSpPr>
            <a:spLocks noGrp="1"/>
          </p:cNvSpPr>
          <p:nvPr>
            <p:ph idx="1"/>
          </p:nvPr>
        </p:nvSpPr>
        <p:spPr>
          <a:xfrm>
            <a:off x="838200" y="1120462"/>
            <a:ext cx="10515600" cy="5056501"/>
          </a:xfrm>
        </p:spPr>
        <p:txBody>
          <a:bodyPr>
            <a:normAutofit/>
          </a:bodyPr>
          <a:lstStyle/>
          <a:p>
            <a:pPr marL="0" indent="0">
              <a:lnSpc>
                <a:spcPct val="150000"/>
              </a:lnSpc>
              <a:buNone/>
            </a:pPr>
            <a:r>
              <a:rPr lang="en-US" dirty="0"/>
              <a:t>The test is conducted in an interrogation room run by a judge. The test subjects, a person and a computer program, are hidden from view. The judge has a conversation with both parties and attempts to identify which is the human and which is the computer, based on the quality of their conversation. Turing concludes that if the judge can't tell the difference, the computer has succeeded in demonstrating human intelligence. That is, it can think.</a:t>
            </a:r>
          </a:p>
          <a:p>
            <a:pPr marL="0" indent="0">
              <a:buNone/>
            </a:pPr>
            <a:endParaRPr lang="en-US" dirty="0"/>
          </a:p>
        </p:txBody>
      </p:sp>
    </p:spTree>
    <p:extLst>
      <p:ext uri="{BB962C8B-B14F-4D97-AF65-F5344CB8AC3E}">
        <p14:creationId xmlns:p14="http://schemas.microsoft.com/office/powerpoint/2010/main" val="5731529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4" descr="state-vs-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1" y="2286001"/>
            <a:ext cx="3838575" cy="163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74882" name="Rectangle 2"/>
          <p:cNvSpPr>
            <a:spLocks noGrp="1" noChangeArrowheads="1"/>
          </p:cNvSpPr>
          <p:nvPr>
            <p:ph type="title"/>
          </p:nvPr>
        </p:nvSpPr>
        <p:spPr>
          <a:xfrm>
            <a:off x="3124200" y="76200"/>
            <a:ext cx="8458200" cy="1143000"/>
          </a:xfrm>
        </p:spPr>
        <p:txBody>
          <a:bodyPr/>
          <a:lstStyle/>
          <a:p>
            <a:pPr algn="ctr" eaLnBrk="1" hangingPunct="1">
              <a:defRPr/>
            </a:pPr>
            <a:r>
              <a:rPr lang="en-US" sz="2400" dirty="0">
                <a:solidFill>
                  <a:srgbClr val="FF0000"/>
                </a:solidFill>
              </a:rPr>
              <a:t>Implementation: states vs. nodes</a:t>
            </a:r>
          </a:p>
        </p:txBody>
      </p:sp>
      <p:sp>
        <p:nvSpPr>
          <p:cNvPr id="1274883" name="Rectangle 3"/>
          <p:cNvSpPr>
            <a:spLocks noGrp="1" noChangeArrowheads="1"/>
          </p:cNvSpPr>
          <p:nvPr>
            <p:ph type="body" idx="1"/>
          </p:nvPr>
        </p:nvSpPr>
        <p:spPr>
          <a:xfrm>
            <a:off x="2514600" y="990600"/>
            <a:ext cx="7772400" cy="4114800"/>
          </a:xfrm>
        </p:spPr>
        <p:txBody>
          <a:bodyPr>
            <a:normAutofit fontScale="62500" lnSpcReduction="20000"/>
          </a:bodyPr>
          <a:lstStyle/>
          <a:p>
            <a:pPr eaLnBrk="1" hangingPunct="1">
              <a:lnSpc>
                <a:spcPct val="80000"/>
              </a:lnSpc>
              <a:defRPr/>
            </a:pPr>
            <a:r>
              <a:rPr lang="en-US" b="1" dirty="0">
                <a:cs typeface="+mn-cs"/>
              </a:rPr>
              <a:t>A </a:t>
            </a:r>
            <a:r>
              <a:rPr lang="en-US" b="1" dirty="0">
                <a:solidFill>
                  <a:srgbClr val="FF0000"/>
                </a:solidFill>
                <a:cs typeface="+mn-cs"/>
              </a:rPr>
              <a:t>state</a:t>
            </a:r>
            <a:r>
              <a:rPr lang="en-US" b="1" dirty="0">
                <a:cs typeface="+mn-cs"/>
              </a:rPr>
              <a:t> is a --- representation of --- a physical configuration.</a:t>
            </a:r>
          </a:p>
          <a:p>
            <a:pPr eaLnBrk="1" hangingPunct="1">
              <a:lnSpc>
                <a:spcPct val="80000"/>
              </a:lnSpc>
              <a:defRPr/>
            </a:pPr>
            <a:endParaRPr lang="en-US" b="1" dirty="0">
              <a:cs typeface="+mn-cs"/>
            </a:endParaRPr>
          </a:p>
          <a:p>
            <a:pPr eaLnBrk="1" hangingPunct="1">
              <a:lnSpc>
                <a:spcPct val="80000"/>
              </a:lnSpc>
              <a:defRPr/>
            </a:pPr>
            <a:r>
              <a:rPr lang="en-US" b="1" dirty="0">
                <a:cs typeface="+mn-cs"/>
              </a:rPr>
              <a:t>A </a:t>
            </a:r>
            <a:r>
              <a:rPr lang="en-US" b="1" dirty="0">
                <a:solidFill>
                  <a:srgbClr val="FF0000"/>
                </a:solidFill>
                <a:cs typeface="+mn-cs"/>
              </a:rPr>
              <a:t>node</a:t>
            </a:r>
            <a:r>
              <a:rPr lang="en-US" b="1" dirty="0">
                <a:cs typeface="+mn-cs"/>
              </a:rPr>
              <a:t> is a data structure constituting part of a search tree includes </a:t>
            </a:r>
            <a:r>
              <a:rPr lang="en-US" b="1" dirty="0">
                <a:solidFill>
                  <a:srgbClr val="FF0000"/>
                </a:solidFill>
                <a:cs typeface="+mn-cs"/>
              </a:rPr>
              <a:t>state</a:t>
            </a:r>
            <a:r>
              <a:rPr lang="en-US" b="1" dirty="0">
                <a:cs typeface="+mn-cs"/>
              </a:rPr>
              <a:t>, tree</a:t>
            </a:r>
            <a:r>
              <a:rPr lang="en-US" b="1" dirty="0">
                <a:solidFill>
                  <a:srgbClr val="FF0000"/>
                </a:solidFill>
                <a:cs typeface="+mn-cs"/>
              </a:rPr>
              <a:t> parent node</a:t>
            </a:r>
            <a:r>
              <a:rPr lang="en-US" b="1" dirty="0">
                <a:cs typeface="+mn-cs"/>
              </a:rPr>
              <a:t>, </a:t>
            </a:r>
            <a:r>
              <a:rPr lang="en-US" b="1" dirty="0">
                <a:solidFill>
                  <a:srgbClr val="FF0000"/>
                </a:solidFill>
                <a:cs typeface="+mn-cs"/>
              </a:rPr>
              <a:t>action </a:t>
            </a:r>
            <a:r>
              <a:rPr lang="en-US" sz="1800" b="1" dirty="0"/>
              <a:t>(applied to parent),</a:t>
            </a:r>
            <a:r>
              <a:rPr lang="en-US" b="1" dirty="0">
                <a:cs typeface="+mn-cs"/>
              </a:rPr>
              <a:t> </a:t>
            </a:r>
            <a:r>
              <a:rPr lang="en-US" b="1" dirty="0">
                <a:solidFill>
                  <a:srgbClr val="FF0000"/>
                </a:solidFill>
                <a:cs typeface="+mn-cs"/>
              </a:rPr>
              <a:t>path cost</a:t>
            </a:r>
            <a:r>
              <a:rPr lang="en-US" b="1" dirty="0">
                <a:cs typeface="+mn-cs"/>
              </a:rPr>
              <a:t> (initial state to node) </a:t>
            </a:r>
            <a:r>
              <a:rPr lang="en-US" b="1" i="1" dirty="0">
                <a:cs typeface="+mn-cs"/>
              </a:rPr>
              <a:t>g(x)</a:t>
            </a:r>
            <a:r>
              <a:rPr lang="en-US" b="1" dirty="0">
                <a:cs typeface="+mn-cs"/>
              </a:rPr>
              <a:t>, </a:t>
            </a:r>
            <a:r>
              <a:rPr lang="en-US" b="1" dirty="0">
                <a:solidFill>
                  <a:srgbClr val="FF0000"/>
                </a:solidFill>
                <a:cs typeface="+mn-cs"/>
              </a:rPr>
              <a:t>depth</a:t>
            </a:r>
          </a:p>
          <a:p>
            <a:pPr eaLnBrk="1" hangingPunct="1">
              <a:lnSpc>
                <a:spcPct val="80000"/>
              </a:lnSpc>
              <a:defRPr/>
            </a:pPr>
            <a:endParaRPr lang="en-US" dirty="0">
              <a:solidFill>
                <a:srgbClr val="FF0000"/>
              </a:solidFill>
              <a:cs typeface="+mn-cs"/>
            </a:endParaRPr>
          </a:p>
          <a:p>
            <a:pPr eaLnBrk="1" hangingPunct="1">
              <a:lnSpc>
                <a:spcPct val="80000"/>
              </a:lnSpc>
              <a:defRPr/>
            </a:pPr>
            <a:endParaRPr lang="en-US" dirty="0">
              <a:solidFill>
                <a:srgbClr val="FF0000"/>
              </a:solidFill>
              <a:cs typeface="+mn-cs"/>
            </a:endParaRPr>
          </a:p>
          <a:p>
            <a:pPr eaLnBrk="1" hangingPunct="1">
              <a:lnSpc>
                <a:spcPct val="80000"/>
              </a:lnSpc>
              <a:defRPr/>
            </a:pPr>
            <a:endParaRPr lang="en-US" dirty="0">
              <a:solidFill>
                <a:srgbClr val="FF0000"/>
              </a:solidFill>
              <a:cs typeface="+mn-cs"/>
            </a:endParaRPr>
          </a:p>
          <a:p>
            <a:pPr eaLnBrk="1" hangingPunct="1">
              <a:lnSpc>
                <a:spcPct val="80000"/>
              </a:lnSpc>
              <a:defRPr/>
            </a:pPr>
            <a:endParaRPr lang="en-US" dirty="0">
              <a:cs typeface="+mn-cs"/>
            </a:endParaRPr>
          </a:p>
          <a:p>
            <a:pPr eaLnBrk="1" hangingPunct="1">
              <a:lnSpc>
                <a:spcPct val="80000"/>
              </a:lnSpc>
              <a:defRPr/>
            </a:pPr>
            <a:endParaRPr lang="en-US" dirty="0">
              <a:cs typeface="+mn-cs"/>
            </a:endParaRPr>
          </a:p>
          <a:p>
            <a:pPr eaLnBrk="1" hangingPunct="1">
              <a:lnSpc>
                <a:spcPct val="80000"/>
              </a:lnSpc>
              <a:defRPr/>
            </a:pPr>
            <a:endParaRPr lang="en-US" dirty="0">
              <a:cs typeface="+mn-cs"/>
            </a:endParaRPr>
          </a:p>
          <a:p>
            <a:pPr eaLnBrk="1" hangingPunct="1">
              <a:lnSpc>
                <a:spcPct val="80000"/>
              </a:lnSpc>
              <a:defRPr/>
            </a:pPr>
            <a:r>
              <a:rPr lang="en-US" b="1" dirty="0">
                <a:cs typeface="+mn-cs"/>
              </a:rPr>
              <a:t>The </a:t>
            </a:r>
            <a:r>
              <a:rPr lang="en-US" b="1" dirty="0">
                <a:solidFill>
                  <a:schemeClr val="accent2"/>
                </a:solidFill>
                <a:latin typeface="Courier New" charset="0"/>
                <a:cs typeface="+mn-cs"/>
              </a:rPr>
              <a:t>Expand</a:t>
            </a:r>
            <a:r>
              <a:rPr lang="en-US" b="1" dirty="0">
                <a:cs typeface="+mn-cs"/>
              </a:rPr>
              <a:t> function creates new nodes, filling in the various fields and using the </a:t>
            </a:r>
            <a:r>
              <a:rPr lang="en-US" b="1" dirty="0" err="1">
                <a:solidFill>
                  <a:schemeClr val="accent2"/>
                </a:solidFill>
                <a:latin typeface="Courier New" charset="0"/>
                <a:cs typeface="+mn-cs"/>
              </a:rPr>
              <a:t>SuccessorFn</a:t>
            </a:r>
            <a:r>
              <a:rPr lang="en-US" b="1" dirty="0">
                <a:solidFill>
                  <a:schemeClr val="accent2"/>
                </a:solidFill>
                <a:cs typeface="+mn-cs"/>
              </a:rPr>
              <a:t> </a:t>
            </a:r>
            <a:r>
              <a:rPr lang="en-US" b="1" dirty="0">
                <a:cs typeface="+mn-cs"/>
              </a:rPr>
              <a:t>of the problem to create the corresponding states.
</a:t>
            </a:r>
          </a:p>
        </p:txBody>
      </p:sp>
      <p:sp>
        <p:nvSpPr>
          <p:cNvPr id="1274885" name="Text Box 5"/>
          <p:cNvSpPr txBox="1">
            <a:spLocks noChangeArrowheads="1"/>
          </p:cNvSpPr>
          <p:nvPr/>
        </p:nvSpPr>
        <p:spPr bwMode="auto">
          <a:xfrm>
            <a:off x="2362200" y="5486400"/>
            <a:ext cx="7853432"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b="1" dirty="0">
                <a:solidFill>
                  <a:srgbClr val="FF0000"/>
                </a:solidFill>
              </a:rPr>
              <a:t>Fringe</a:t>
            </a:r>
            <a:r>
              <a:rPr lang="en-US" sz="2000" b="1" dirty="0"/>
              <a:t> is the collection of nodes that have been generated but not (yet)</a:t>
            </a:r>
          </a:p>
          <a:p>
            <a:pPr>
              <a:defRPr/>
            </a:pPr>
            <a:r>
              <a:rPr lang="en-US" sz="2000" b="1" dirty="0"/>
              <a:t>expanded. Each node of the fringe is a </a:t>
            </a:r>
            <a:r>
              <a:rPr lang="en-US" sz="2000" b="1" dirty="0">
                <a:solidFill>
                  <a:srgbClr val="FF0000"/>
                </a:solidFill>
              </a:rPr>
              <a:t>leaf node</a:t>
            </a:r>
            <a:r>
              <a:rPr lang="en-US" sz="2000" b="1" dirty="0"/>
              <a:t>. </a:t>
            </a:r>
          </a:p>
        </p:txBody>
      </p:sp>
    </p:spTree>
    <p:extLst>
      <p:ext uri="{BB962C8B-B14F-4D97-AF65-F5344CB8AC3E}">
        <p14:creationId xmlns:p14="http://schemas.microsoft.com/office/powerpoint/2010/main" val="377208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74885"/>
                                        </p:tgtEl>
                                        <p:attrNameLst>
                                          <p:attrName>style.visibility</p:attrName>
                                        </p:attrNameLst>
                                      </p:cBhvr>
                                      <p:to>
                                        <p:strVal val="visible"/>
                                      </p:to>
                                    </p:set>
                                    <p:anim calcmode="lin" valueType="num">
                                      <p:cBhvr additive="base">
                                        <p:cTn id="7" dur="500" fill="hold"/>
                                        <p:tgtEl>
                                          <p:spTgt spid="1274885"/>
                                        </p:tgtEl>
                                        <p:attrNameLst>
                                          <p:attrName>ppt_x</p:attrName>
                                        </p:attrNameLst>
                                      </p:cBhvr>
                                      <p:tavLst>
                                        <p:tav tm="0">
                                          <p:val>
                                            <p:strVal val="#ppt_x"/>
                                          </p:val>
                                        </p:tav>
                                        <p:tav tm="100000">
                                          <p:val>
                                            <p:strVal val="#ppt_x"/>
                                          </p:val>
                                        </p:tav>
                                      </p:tavLst>
                                    </p:anim>
                                    <p:anim calcmode="lin" valueType="num">
                                      <p:cBhvr additive="base">
                                        <p:cTn id="8" dur="500" fill="hold"/>
                                        <p:tgtEl>
                                          <p:spTgt spid="12748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488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2"/>
          <p:cNvSpPr>
            <a:spLocks noGrp="1" noChangeArrowheads="1"/>
          </p:cNvSpPr>
          <p:nvPr>
            <p:ph type="title"/>
          </p:nvPr>
        </p:nvSpPr>
        <p:spPr/>
        <p:txBody>
          <a:bodyPr/>
          <a:lstStyle/>
          <a:p>
            <a:pPr eaLnBrk="1" hangingPunct="1">
              <a:defRPr/>
            </a:pPr>
            <a:r>
              <a:rPr lang="en-US" sz="2400"/>
              <a:t>Implementation: general tree search</a:t>
            </a:r>
          </a:p>
        </p:txBody>
      </p:sp>
      <p:pic>
        <p:nvPicPr>
          <p:cNvPr id="1273859" name="Picture 3"/>
          <p:cNvPicPr>
            <a:picLocks noChangeAspect="1" noChangeArrowheads="1"/>
          </p:cNvPicPr>
          <p:nvPr/>
        </p:nvPicPr>
        <p:blipFill>
          <a:blip r:embed="rId2">
            <a:extLst>
              <a:ext uri="{28A0092B-C50C-407E-A947-70E740481C1C}">
                <a14:useLocalDpi xmlns:a14="http://schemas.microsoft.com/office/drawing/2010/main" val="0"/>
              </a:ext>
            </a:extLst>
          </a:blip>
          <a:srcRect l="14844" t="18750" r="3125" b="9375"/>
          <a:stretch>
            <a:fillRect/>
          </a:stretch>
        </p:blipFill>
        <p:spPr bwMode="auto">
          <a:xfrm>
            <a:off x="2514600" y="1447800"/>
            <a:ext cx="7315200" cy="480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5345993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Rectangle 2"/>
          <p:cNvSpPr>
            <a:spLocks noGrp="1" noChangeArrowheads="1"/>
          </p:cNvSpPr>
          <p:nvPr>
            <p:ph type="title"/>
          </p:nvPr>
        </p:nvSpPr>
        <p:spPr>
          <a:xfrm>
            <a:off x="2590800" y="76200"/>
            <a:ext cx="7772400" cy="1143000"/>
          </a:xfrm>
        </p:spPr>
        <p:txBody>
          <a:bodyPr/>
          <a:lstStyle/>
          <a:p>
            <a:pPr eaLnBrk="1" hangingPunct="1">
              <a:defRPr/>
            </a:pPr>
            <a:r>
              <a:rPr lang="en-US" sz="2800" dirty="0">
                <a:solidFill>
                  <a:srgbClr val="FF0000"/>
                </a:solidFill>
              </a:rPr>
              <a:t>Search strategies</a:t>
            </a:r>
          </a:p>
        </p:txBody>
      </p:sp>
      <p:sp>
        <p:nvSpPr>
          <p:cNvPr id="1275907" name="Rectangle 3"/>
          <p:cNvSpPr>
            <a:spLocks noGrp="1" noChangeArrowheads="1"/>
          </p:cNvSpPr>
          <p:nvPr>
            <p:ph type="body" idx="1"/>
          </p:nvPr>
        </p:nvSpPr>
        <p:spPr>
          <a:xfrm>
            <a:off x="2438400" y="1371600"/>
            <a:ext cx="7772400" cy="4114800"/>
          </a:xfrm>
        </p:spPr>
        <p:txBody>
          <a:bodyPr>
            <a:normAutofit fontScale="77500" lnSpcReduction="20000"/>
          </a:bodyPr>
          <a:lstStyle/>
          <a:p>
            <a:pPr eaLnBrk="1" hangingPunct="1">
              <a:lnSpc>
                <a:spcPct val="90000"/>
              </a:lnSpc>
              <a:defRPr/>
            </a:pPr>
            <a:r>
              <a:rPr lang="en-US" b="1" dirty="0">
                <a:cs typeface="+mn-cs"/>
              </a:rPr>
              <a:t>A search strategy is defined by picking the </a:t>
            </a:r>
            <a:r>
              <a:rPr lang="en-US" b="1" dirty="0">
                <a:solidFill>
                  <a:srgbClr val="FF0000"/>
                </a:solidFill>
                <a:cs typeface="+mn-cs"/>
              </a:rPr>
              <a:t>order of node expansion. </a:t>
            </a:r>
            <a:endParaRPr lang="en-US" b="1" dirty="0">
              <a:cs typeface="+mn-cs"/>
            </a:endParaRPr>
          </a:p>
          <a:p>
            <a:pPr eaLnBrk="1" hangingPunct="1">
              <a:lnSpc>
                <a:spcPct val="90000"/>
              </a:lnSpc>
              <a:defRPr/>
            </a:pPr>
            <a:endParaRPr lang="en-US" dirty="0">
              <a:cs typeface="+mn-cs"/>
            </a:endParaRPr>
          </a:p>
          <a:p>
            <a:pPr eaLnBrk="1" hangingPunct="1">
              <a:lnSpc>
                <a:spcPct val="90000"/>
              </a:lnSpc>
              <a:defRPr/>
            </a:pPr>
            <a:r>
              <a:rPr lang="en-US" b="1" dirty="0">
                <a:cs typeface="+mn-cs"/>
              </a:rPr>
              <a:t>Strategies are evaluated along the following dimensions:</a:t>
            </a:r>
          </a:p>
          <a:p>
            <a:pPr lvl="1" eaLnBrk="1" hangingPunct="1">
              <a:lnSpc>
                <a:spcPct val="90000"/>
              </a:lnSpc>
              <a:defRPr/>
            </a:pPr>
            <a:r>
              <a:rPr lang="en-US" b="1" dirty="0">
                <a:solidFill>
                  <a:schemeClr val="accent2"/>
                </a:solidFill>
              </a:rPr>
              <a:t>completeness</a:t>
            </a:r>
            <a:r>
              <a:rPr lang="en-US" b="1" dirty="0"/>
              <a:t>: does it always find a solution if one exists?</a:t>
            </a:r>
          </a:p>
          <a:p>
            <a:pPr lvl="1" eaLnBrk="1" hangingPunct="1">
              <a:lnSpc>
                <a:spcPct val="90000"/>
              </a:lnSpc>
              <a:defRPr/>
            </a:pPr>
            <a:r>
              <a:rPr lang="en-US" b="1" dirty="0">
                <a:solidFill>
                  <a:schemeClr val="accent2"/>
                </a:solidFill>
              </a:rPr>
              <a:t>time complexity</a:t>
            </a:r>
            <a:r>
              <a:rPr lang="en-US" b="1" dirty="0"/>
              <a:t>: number of nodes generated</a:t>
            </a:r>
          </a:p>
          <a:p>
            <a:pPr lvl="1" eaLnBrk="1" hangingPunct="1">
              <a:lnSpc>
                <a:spcPct val="90000"/>
              </a:lnSpc>
              <a:defRPr/>
            </a:pPr>
            <a:r>
              <a:rPr lang="en-US" b="1" dirty="0">
                <a:solidFill>
                  <a:schemeClr val="accent2"/>
                </a:solidFill>
              </a:rPr>
              <a:t>space complexity</a:t>
            </a:r>
            <a:r>
              <a:rPr lang="en-US" b="1" dirty="0"/>
              <a:t>: maximum number of nodes in memory</a:t>
            </a:r>
          </a:p>
          <a:p>
            <a:pPr lvl="1" eaLnBrk="1" hangingPunct="1">
              <a:lnSpc>
                <a:spcPct val="90000"/>
              </a:lnSpc>
              <a:defRPr/>
            </a:pPr>
            <a:r>
              <a:rPr lang="en-US" b="1" dirty="0">
                <a:solidFill>
                  <a:schemeClr val="accent2"/>
                </a:solidFill>
              </a:rPr>
              <a:t>optimality</a:t>
            </a:r>
            <a:r>
              <a:rPr lang="en-US" b="1" dirty="0"/>
              <a:t>: does it always find a least-cost solution?</a:t>
            </a:r>
            <a:r>
              <a:rPr lang="en-US" dirty="0"/>
              <a:t>
</a:t>
            </a:r>
          </a:p>
          <a:p>
            <a:pPr eaLnBrk="1" hangingPunct="1">
              <a:lnSpc>
                <a:spcPct val="90000"/>
              </a:lnSpc>
              <a:defRPr/>
            </a:pPr>
            <a:r>
              <a:rPr lang="en-US" b="1" dirty="0">
                <a:cs typeface="+mn-cs"/>
              </a:rPr>
              <a:t>Time and space complexity are measured in terms of </a:t>
            </a:r>
          </a:p>
          <a:p>
            <a:pPr lvl="1" eaLnBrk="1" hangingPunct="1">
              <a:lnSpc>
                <a:spcPct val="90000"/>
              </a:lnSpc>
              <a:defRPr/>
            </a:pPr>
            <a:r>
              <a:rPr lang="en-US" b="1" i="1" dirty="0"/>
              <a:t>b:</a:t>
            </a:r>
            <a:r>
              <a:rPr lang="en-US" b="1" dirty="0"/>
              <a:t> maximum branching factor of the search tree</a:t>
            </a:r>
          </a:p>
          <a:p>
            <a:pPr lvl="1" eaLnBrk="1" hangingPunct="1">
              <a:lnSpc>
                <a:spcPct val="90000"/>
              </a:lnSpc>
              <a:defRPr/>
            </a:pPr>
            <a:r>
              <a:rPr lang="en-US" b="1" i="1" dirty="0"/>
              <a:t>d: </a:t>
            </a:r>
            <a:r>
              <a:rPr lang="en-US" b="1" dirty="0"/>
              <a:t>depth of the least-cost solution</a:t>
            </a:r>
          </a:p>
          <a:p>
            <a:pPr lvl="1" eaLnBrk="1" hangingPunct="1">
              <a:lnSpc>
                <a:spcPct val="90000"/>
              </a:lnSpc>
              <a:defRPr/>
            </a:pPr>
            <a:r>
              <a:rPr lang="en-US" b="1" i="1" dirty="0"/>
              <a:t>m</a:t>
            </a:r>
            <a:r>
              <a:rPr lang="en-US" b="1" dirty="0"/>
              <a:t>: maximum depth of the state space (may be </a:t>
            </a:r>
            <a:r>
              <a:rPr lang="en-US" b="1" dirty="0">
                <a:cs typeface="Arial" charset="0"/>
              </a:rPr>
              <a:t>∞</a:t>
            </a:r>
            <a:r>
              <a:rPr lang="en-US" b="1" dirty="0"/>
              <a:t>)
</a:t>
            </a:r>
          </a:p>
        </p:txBody>
      </p:sp>
    </p:spTree>
    <p:extLst>
      <p:ext uri="{BB962C8B-B14F-4D97-AF65-F5344CB8AC3E}">
        <p14:creationId xmlns:p14="http://schemas.microsoft.com/office/powerpoint/2010/main" val="60819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75907">
                                            <p:txEl>
                                              <p:pRg st="2" end="2"/>
                                            </p:txEl>
                                          </p:spTgt>
                                        </p:tgtEl>
                                        <p:attrNameLst>
                                          <p:attrName>style.visibility</p:attrName>
                                        </p:attrNameLst>
                                      </p:cBhvr>
                                      <p:to>
                                        <p:strVal val="visible"/>
                                      </p:to>
                                    </p:set>
                                    <p:anim calcmode="lin" valueType="num">
                                      <p:cBhvr additive="base">
                                        <p:cTn id="7" dur="500" fill="hold"/>
                                        <p:tgtEl>
                                          <p:spTgt spid="127590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7590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75907">
                                            <p:txEl>
                                              <p:pRg st="3" end="3"/>
                                            </p:txEl>
                                          </p:spTgt>
                                        </p:tgtEl>
                                        <p:attrNameLst>
                                          <p:attrName>style.visibility</p:attrName>
                                        </p:attrNameLst>
                                      </p:cBhvr>
                                      <p:to>
                                        <p:strVal val="visible"/>
                                      </p:to>
                                    </p:set>
                                    <p:anim calcmode="lin" valueType="num">
                                      <p:cBhvr additive="base">
                                        <p:cTn id="11" dur="500" fill="hold"/>
                                        <p:tgtEl>
                                          <p:spTgt spid="127590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75907">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75907">
                                            <p:txEl>
                                              <p:pRg st="4" end="4"/>
                                            </p:txEl>
                                          </p:spTgt>
                                        </p:tgtEl>
                                        <p:attrNameLst>
                                          <p:attrName>style.visibility</p:attrName>
                                        </p:attrNameLst>
                                      </p:cBhvr>
                                      <p:to>
                                        <p:strVal val="visible"/>
                                      </p:to>
                                    </p:set>
                                    <p:anim calcmode="lin" valueType="num">
                                      <p:cBhvr additive="base">
                                        <p:cTn id="15" dur="500" fill="hold"/>
                                        <p:tgtEl>
                                          <p:spTgt spid="127590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75907">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75907">
                                            <p:txEl>
                                              <p:pRg st="5" end="5"/>
                                            </p:txEl>
                                          </p:spTgt>
                                        </p:tgtEl>
                                        <p:attrNameLst>
                                          <p:attrName>style.visibility</p:attrName>
                                        </p:attrNameLst>
                                      </p:cBhvr>
                                      <p:to>
                                        <p:strVal val="visible"/>
                                      </p:to>
                                    </p:set>
                                    <p:anim calcmode="lin" valueType="num">
                                      <p:cBhvr additive="base">
                                        <p:cTn id="19" dur="500" fill="hold"/>
                                        <p:tgtEl>
                                          <p:spTgt spid="1275907">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75907">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75907">
                                            <p:txEl>
                                              <p:pRg st="6" end="6"/>
                                            </p:txEl>
                                          </p:spTgt>
                                        </p:tgtEl>
                                        <p:attrNameLst>
                                          <p:attrName>style.visibility</p:attrName>
                                        </p:attrNameLst>
                                      </p:cBhvr>
                                      <p:to>
                                        <p:strVal val="visible"/>
                                      </p:to>
                                    </p:set>
                                    <p:anim calcmode="lin" valueType="num">
                                      <p:cBhvr additive="base">
                                        <p:cTn id="23" dur="500" fill="hold"/>
                                        <p:tgtEl>
                                          <p:spTgt spid="1275907">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7590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75907">
                                            <p:txEl>
                                              <p:pRg st="7" end="7"/>
                                            </p:txEl>
                                          </p:spTgt>
                                        </p:tgtEl>
                                        <p:attrNameLst>
                                          <p:attrName>style.visibility</p:attrName>
                                        </p:attrNameLst>
                                      </p:cBhvr>
                                      <p:to>
                                        <p:strVal val="visible"/>
                                      </p:to>
                                    </p:set>
                                    <p:anim calcmode="lin" valueType="num">
                                      <p:cBhvr additive="base">
                                        <p:cTn id="29" dur="500" fill="hold"/>
                                        <p:tgtEl>
                                          <p:spTgt spid="1275907">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75907">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75907">
                                            <p:txEl>
                                              <p:pRg st="8" end="8"/>
                                            </p:txEl>
                                          </p:spTgt>
                                        </p:tgtEl>
                                        <p:attrNameLst>
                                          <p:attrName>style.visibility</p:attrName>
                                        </p:attrNameLst>
                                      </p:cBhvr>
                                      <p:to>
                                        <p:strVal val="visible"/>
                                      </p:to>
                                    </p:set>
                                    <p:anim calcmode="lin" valueType="num">
                                      <p:cBhvr additive="base">
                                        <p:cTn id="33" dur="500" fill="hold"/>
                                        <p:tgtEl>
                                          <p:spTgt spid="1275907">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75907">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75907">
                                            <p:txEl>
                                              <p:pRg st="9" end="9"/>
                                            </p:txEl>
                                          </p:spTgt>
                                        </p:tgtEl>
                                        <p:attrNameLst>
                                          <p:attrName>style.visibility</p:attrName>
                                        </p:attrNameLst>
                                      </p:cBhvr>
                                      <p:to>
                                        <p:strVal val="visible"/>
                                      </p:to>
                                    </p:set>
                                    <p:anim calcmode="lin" valueType="num">
                                      <p:cBhvr additive="base">
                                        <p:cTn id="37" dur="500" fill="hold"/>
                                        <p:tgtEl>
                                          <p:spTgt spid="1275907">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75907">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75907">
                                            <p:txEl>
                                              <p:pRg st="10" end="10"/>
                                            </p:txEl>
                                          </p:spTgt>
                                        </p:tgtEl>
                                        <p:attrNameLst>
                                          <p:attrName>style.visibility</p:attrName>
                                        </p:attrNameLst>
                                      </p:cBhvr>
                                      <p:to>
                                        <p:strVal val="visible"/>
                                      </p:to>
                                    </p:set>
                                    <p:anim calcmode="lin" valueType="num">
                                      <p:cBhvr additive="base">
                                        <p:cTn id="41" dur="500" fill="hold"/>
                                        <p:tgtEl>
                                          <p:spTgt spid="1275907">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7590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2"/>
          <p:cNvSpPr>
            <a:spLocks noGrp="1" noChangeArrowheads="1"/>
          </p:cNvSpPr>
          <p:nvPr>
            <p:ph type="title"/>
          </p:nvPr>
        </p:nvSpPr>
        <p:spPr>
          <a:xfrm>
            <a:off x="2928938" y="-304800"/>
            <a:ext cx="7772400" cy="1143000"/>
          </a:xfrm>
        </p:spPr>
        <p:txBody>
          <a:bodyPr/>
          <a:lstStyle/>
          <a:p>
            <a:pPr eaLnBrk="1" hangingPunct="1">
              <a:defRPr/>
            </a:pPr>
            <a:r>
              <a:rPr lang="en-US" sz="2800" dirty="0">
                <a:solidFill>
                  <a:srgbClr val="FF0000"/>
                </a:solidFill>
              </a:rPr>
              <a:t>Uninformed search strategies</a:t>
            </a:r>
          </a:p>
        </p:txBody>
      </p:sp>
      <p:sp>
        <p:nvSpPr>
          <p:cNvPr id="1276931" name="Rectangle 3"/>
          <p:cNvSpPr>
            <a:spLocks noGrp="1" noChangeArrowheads="1"/>
          </p:cNvSpPr>
          <p:nvPr>
            <p:ph type="body" idx="1"/>
          </p:nvPr>
        </p:nvSpPr>
        <p:spPr>
          <a:xfrm>
            <a:off x="1981200" y="838200"/>
            <a:ext cx="7772400" cy="4114800"/>
          </a:xfrm>
        </p:spPr>
        <p:txBody>
          <a:bodyPr/>
          <a:lstStyle/>
          <a:p>
            <a:pPr eaLnBrk="1" hangingPunct="1">
              <a:defRPr/>
            </a:pPr>
            <a:r>
              <a:rPr lang="en-US" sz="2400" b="1" dirty="0">
                <a:solidFill>
                  <a:srgbClr val="FF0000"/>
                </a:solidFill>
              </a:rPr>
              <a:t>Uninformed</a:t>
            </a:r>
            <a:r>
              <a:rPr lang="en-US" sz="2400" b="1" dirty="0"/>
              <a:t> </a:t>
            </a:r>
            <a:r>
              <a:rPr lang="en-US" sz="2400" b="1" dirty="0">
                <a:solidFill>
                  <a:srgbClr val="FF0000"/>
                </a:solidFill>
              </a:rPr>
              <a:t>(blind)</a:t>
            </a:r>
            <a:r>
              <a:rPr lang="en-US" sz="2400" b="1" dirty="0"/>
              <a:t> search strategies use only the information available in the problem definition:</a:t>
            </a:r>
          </a:p>
          <a:p>
            <a:pPr eaLnBrk="1" hangingPunct="1">
              <a:defRPr/>
            </a:pPr>
            <a:endParaRPr lang="en-US" dirty="0">
              <a:cs typeface="+mn-cs"/>
            </a:endParaRPr>
          </a:p>
          <a:p>
            <a:pPr lvl="1" eaLnBrk="1" hangingPunct="1">
              <a:defRPr/>
            </a:pPr>
            <a:r>
              <a:rPr lang="en-US" b="1" dirty="0">
                <a:solidFill>
                  <a:srgbClr val="3333CC"/>
                </a:solidFill>
              </a:rPr>
              <a:t>Breadth-first search</a:t>
            </a:r>
          </a:p>
          <a:p>
            <a:pPr lvl="1" eaLnBrk="1" hangingPunct="1">
              <a:defRPr/>
            </a:pPr>
            <a:r>
              <a:rPr lang="en-US" b="1" dirty="0">
                <a:solidFill>
                  <a:srgbClr val="3333CC"/>
                </a:solidFill>
              </a:rPr>
              <a:t>Uniform-cost search</a:t>
            </a:r>
          </a:p>
          <a:p>
            <a:pPr lvl="1" eaLnBrk="1" hangingPunct="1">
              <a:defRPr/>
            </a:pPr>
            <a:r>
              <a:rPr lang="en-US" b="1" dirty="0">
                <a:solidFill>
                  <a:srgbClr val="3333CC"/>
                </a:solidFill>
              </a:rPr>
              <a:t>Depth-first search</a:t>
            </a:r>
          </a:p>
          <a:p>
            <a:pPr lvl="1" eaLnBrk="1" hangingPunct="1">
              <a:defRPr/>
            </a:pPr>
            <a:r>
              <a:rPr lang="en-US" b="1" dirty="0">
                <a:solidFill>
                  <a:srgbClr val="3333CC"/>
                </a:solidFill>
              </a:rPr>
              <a:t>Depth-limited search</a:t>
            </a:r>
          </a:p>
          <a:p>
            <a:pPr lvl="1" eaLnBrk="1" hangingPunct="1">
              <a:defRPr/>
            </a:pPr>
            <a:r>
              <a:rPr lang="en-US" b="1" dirty="0">
                <a:solidFill>
                  <a:srgbClr val="3333CC"/>
                </a:solidFill>
              </a:rPr>
              <a:t>Iterative deepening search</a:t>
            </a:r>
          </a:p>
          <a:p>
            <a:pPr lvl="1" eaLnBrk="1" hangingPunct="1">
              <a:defRPr/>
            </a:pPr>
            <a:r>
              <a:rPr lang="en-US" b="1" dirty="0">
                <a:solidFill>
                  <a:srgbClr val="3333CC"/>
                </a:solidFill>
              </a:rPr>
              <a:t>Bidirectional search</a:t>
            </a:r>
            <a:r>
              <a:rPr lang="en-US" dirty="0"/>
              <a:t>
</a:t>
            </a:r>
          </a:p>
        </p:txBody>
      </p:sp>
      <p:sp>
        <p:nvSpPr>
          <p:cNvPr id="1276932" name="Text Box 4"/>
          <p:cNvSpPr txBox="1">
            <a:spLocks noChangeArrowheads="1"/>
          </p:cNvSpPr>
          <p:nvPr/>
        </p:nvSpPr>
        <p:spPr bwMode="auto">
          <a:xfrm>
            <a:off x="1905000" y="5181600"/>
            <a:ext cx="8610600"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dirty="0">
                <a:solidFill>
                  <a:srgbClr val="CC00CC"/>
                </a:solidFill>
              </a:rPr>
              <a:t>Key issue</a:t>
            </a:r>
            <a:r>
              <a:rPr lang="en-US" b="1" dirty="0"/>
              <a:t>: type of queue used for the </a:t>
            </a:r>
            <a:r>
              <a:rPr lang="en-US" b="1" dirty="0">
                <a:solidFill>
                  <a:srgbClr val="CC00CC"/>
                </a:solidFill>
              </a:rPr>
              <a:t>fringe of the search tree</a:t>
            </a:r>
          </a:p>
          <a:p>
            <a:pPr>
              <a:defRPr/>
            </a:pPr>
            <a:r>
              <a:rPr lang="en-US" b="1" dirty="0"/>
              <a:t>(collection of tree nodes that have been generated but not yet </a:t>
            </a:r>
          </a:p>
          <a:p>
            <a:pPr>
              <a:defRPr/>
            </a:pPr>
            <a:r>
              <a:rPr lang="en-US" b="1" dirty="0"/>
              <a:t>expanded)</a:t>
            </a:r>
          </a:p>
        </p:txBody>
      </p:sp>
    </p:spTree>
    <p:extLst>
      <p:ext uri="{BB962C8B-B14F-4D97-AF65-F5344CB8AC3E}">
        <p14:creationId xmlns:p14="http://schemas.microsoft.com/office/powerpoint/2010/main" val="3130828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76931">
                                            <p:txEl>
                                              <p:pRg st="2" end="2"/>
                                            </p:txEl>
                                          </p:spTgt>
                                        </p:tgtEl>
                                        <p:attrNameLst>
                                          <p:attrName>style.visibility</p:attrName>
                                        </p:attrNameLst>
                                      </p:cBhvr>
                                      <p:to>
                                        <p:strVal val="visible"/>
                                      </p:to>
                                    </p:set>
                                    <p:anim calcmode="lin" valueType="num">
                                      <p:cBhvr additive="base">
                                        <p:cTn id="7" dur="500" fill="hold"/>
                                        <p:tgtEl>
                                          <p:spTgt spid="127693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7693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76931">
                                            <p:txEl>
                                              <p:pRg st="3" end="3"/>
                                            </p:txEl>
                                          </p:spTgt>
                                        </p:tgtEl>
                                        <p:attrNameLst>
                                          <p:attrName>style.visibility</p:attrName>
                                        </p:attrNameLst>
                                      </p:cBhvr>
                                      <p:to>
                                        <p:strVal val="visible"/>
                                      </p:to>
                                    </p:set>
                                    <p:anim calcmode="lin" valueType="num">
                                      <p:cBhvr additive="base">
                                        <p:cTn id="11" dur="500" fill="hold"/>
                                        <p:tgtEl>
                                          <p:spTgt spid="127693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76931">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76931">
                                            <p:txEl>
                                              <p:pRg st="4" end="4"/>
                                            </p:txEl>
                                          </p:spTgt>
                                        </p:tgtEl>
                                        <p:attrNameLst>
                                          <p:attrName>style.visibility</p:attrName>
                                        </p:attrNameLst>
                                      </p:cBhvr>
                                      <p:to>
                                        <p:strVal val="visible"/>
                                      </p:to>
                                    </p:set>
                                    <p:anim calcmode="lin" valueType="num">
                                      <p:cBhvr additive="base">
                                        <p:cTn id="15" dur="500" fill="hold"/>
                                        <p:tgtEl>
                                          <p:spTgt spid="1276931">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76931">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76931">
                                            <p:txEl>
                                              <p:pRg st="5" end="5"/>
                                            </p:txEl>
                                          </p:spTgt>
                                        </p:tgtEl>
                                        <p:attrNameLst>
                                          <p:attrName>style.visibility</p:attrName>
                                        </p:attrNameLst>
                                      </p:cBhvr>
                                      <p:to>
                                        <p:strVal val="visible"/>
                                      </p:to>
                                    </p:set>
                                    <p:anim calcmode="lin" valueType="num">
                                      <p:cBhvr additive="base">
                                        <p:cTn id="19" dur="500" fill="hold"/>
                                        <p:tgtEl>
                                          <p:spTgt spid="127693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76931">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76931">
                                            <p:txEl>
                                              <p:pRg st="6" end="6"/>
                                            </p:txEl>
                                          </p:spTgt>
                                        </p:tgtEl>
                                        <p:attrNameLst>
                                          <p:attrName>style.visibility</p:attrName>
                                        </p:attrNameLst>
                                      </p:cBhvr>
                                      <p:to>
                                        <p:strVal val="visible"/>
                                      </p:to>
                                    </p:set>
                                    <p:anim calcmode="lin" valueType="num">
                                      <p:cBhvr additive="base">
                                        <p:cTn id="23" dur="500" fill="hold"/>
                                        <p:tgtEl>
                                          <p:spTgt spid="1276931">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76931">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6931">
                                            <p:txEl>
                                              <p:pRg st="7" end="7"/>
                                            </p:txEl>
                                          </p:spTgt>
                                        </p:tgtEl>
                                        <p:attrNameLst>
                                          <p:attrName>style.visibility</p:attrName>
                                        </p:attrNameLst>
                                      </p:cBhvr>
                                      <p:to>
                                        <p:strVal val="visible"/>
                                      </p:to>
                                    </p:set>
                                    <p:anim calcmode="lin" valueType="num">
                                      <p:cBhvr additive="base">
                                        <p:cTn id="27" dur="500" fill="hold"/>
                                        <p:tgtEl>
                                          <p:spTgt spid="1276931">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7693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276932">
                                            <p:txEl>
                                              <p:pRg st="0" end="0"/>
                                            </p:txEl>
                                          </p:spTgt>
                                        </p:tgtEl>
                                        <p:attrNameLst>
                                          <p:attrName>style.visibility</p:attrName>
                                        </p:attrNameLst>
                                      </p:cBhvr>
                                      <p:to>
                                        <p:strVal val="visible"/>
                                      </p:to>
                                    </p:set>
                                    <p:anim calcmode="lin" valueType="num">
                                      <p:cBhvr additive="base">
                                        <p:cTn id="33" dur="500" fill="hold"/>
                                        <p:tgtEl>
                                          <p:spTgt spid="1276932">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76932">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76932">
                                            <p:txEl>
                                              <p:pRg st="1" end="1"/>
                                            </p:txEl>
                                          </p:spTgt>
                                        </p:tgtEl>
                                        <p:attrNameLst>
                                          <p:attrName>style.visibility</p:attrName>
                                        </p:attrNameLst>
                                      </p:cBhvr>
                                      <p:to>
                                        <p:strVal val="visible"/>
                                      </p:to>
                                    </p:set>
                                    <p:anim calcmode="lin" valueType="num">
                                      <p:cBhvr additive="base">
                                        <p:cTn id="37" dur="500" fill="hold"/>
                                        <p:tgtEl>
                                          <p:spTgt spid="1276932">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76932">
                                            <p:txEl>
                                              <p:pRg st="1" end="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76932">
                                            <p:txEl>
                                              <p:pRg st="2" end="2"/>
                                            </p:txEl>
                                          </p:spTgt>
                                        </p:tgtEl>
                                        <p:attrNameLst>
                                          <p:attrName>style.visibility</p:attrName>
                                        </p:attrNameLst>
                                      </p:cBhvr>
                                      <p:to>
                                        <p:strVal val="visible"/>
                                      </p:to>
                                    </p:set>
                                    <p:anim calcmode="lin" valueType="num">
                                      <p:cBhvr additive="base">
                                        <p:cTn id="41" dur="500" fill="hold"/>
                                        <p:tgtEl>
                                          <p:spTgt spid="1276932">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7693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a:xfrm>
            <a:off x="2590800" y="-152400"/>
            <a:ext cx="7772400" cy="914400"/>
          </a:xfrm>
        </p:spPr>
        <p:txBody>
          <a:bodyPr/>
          <a:lstStyle/>
          <a:p>
            <a:pPr eaLnBrk="1" hangingPunct="1">
              <a:defRPr/>
            </a:pPr>
            <a:r>
              <a:rPr lang="en-US" sz="2800" dirty="0">
                <a:solidFill>
                  <a:srgbClr val="FF0000"/>
                </a:solidFill>
              </a:rPr>
              <a:t>Breadth-first search</a:t>
            </a:r>
          </a:p>
        </p:txBody>
      </p:sp>
      <p:sp>
        <p:nvSpPr>
          <p:cNvPr id="1277955" name="Rectangle 3"/>
          <p:cNvSpPr>
            <a:spLocks noGrp="1" noChangeArrowheads="1"/>
          </p:cNvSpPr>
          <p:nvPr>
            <p:ph type="body" idx="1"/>
          </p:nvPr>
        </p:nvSpPr>
        <p:spPr>
          <a:xfrm>
            <a:off x="2514600" y="838200"/>
            <a:ext cx="7543800" cy="2057400"/>
          </a:xfrm>
        </p:spPr>
        <p:txBody>
          <a:bodyPr>
            <a:normAutofit fontScale="85000" lnSpcReduction="20000"/>
          </a:bodyPr>
          <a:lstStyle/>
          <a:p>
            <a:pPr eaLnBrk="1" hangingPunct="1">
              <a:defRPr/>
            </a:pPr>
            <a:r>
              <a:rPr lang="en-US" b="1" dirty="0">
                <a:cs typeface="+mn-cs"/>
              </a:rPr>
              <a:t>Expand shallowest unexpanded node.</a:t>
            </a:r>
            <a:r>
              <a:rPr lang="en-US" dirty="0">
                <a:cs typeface="+mn-cs"/>
              </a:rPr>
              <a:t>
</a:t>
            </a:r>
          </a:p>
          <a:p>
            <a:pPr eaLnBrk="1" hangingPunct="1">
              <a:defRPr/>
            </a:pPr>
            <a:r>
              <a:rPr lang="en-US" b="1" dirty="0">
                <a:solidFill>
                  <a:schemeClr val="accent2"/>
                </a:solidFill>
                <a:cs typeface="+mn-cs"/>
              </a:rPr>
              <a:t>Implementation</a:t>
            </a:r>
            <a:r>
              <a:rPr lang="en-US" b="1" dirty="0">
                <a:cs typeface="+mn-cs"/>
              </a:rPr>
              <a:t>:</a:t>
            </a:r>
          </a:p>
          <a:p>
            <a:pPr lvl="1" eaLnBrk="1" hangingPunct="1">
              <a:defRPr/>
            </a:pPr>
            <a:r>
              <a:rPr lang="en-US" b="1" i="1" dirty="0"/>
              <a:t>fringe</a:t>
            </a:r>
            <a:r>
              <a:rPr lang="en-US" b="1" dirty="0"/>
              <a:t> is a FIFO queue, i.e., new nodes go at end</a:t>
            </a:r>
          </a:p>
          <a:p>
            <a:pPr marL="457200" lvl="1" indent="0">
              <a:buNone/>
              <a:defRPr/>
            </a:pPr>
            <a:r>
              <a:rPr lang="en-US" b="1" dirty="0"/>
              <a:t>    (First In First Out queue.)</a:t>
            </a:r>
            <a:r>
              <a:rPr lang="en-US" dirty="0"/>
              <a:t>
</a:t>
            </a:r>
          </a:p>
        </p:txBody>
      </p:sp>
      <p:pic>
        <p:nvPicPr>
          <p:cNvPr id="45059" name="Picture 4" descr="bfs-progress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971801"/>
            <a:ext cx="4267200" cy="281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6400800" y="1905001"/>
            <a:ext cx="3505200" cy="369332"/>
          </a:xfrm>
          <a:prstGeom prst="rect">
            <a:avLst/>
          </a:prstGeom>
          <a:noFill/>
        </p:spPr>
        <p:txBody>
          <a:bodyPr wrap="square" rtlCol="0">
            <a:spAutoFit/>
          </a:bodyPr>
          <a:lstStyle/>
          <a:p>
            <a:r>
              <a:rPr lang="en-US" b="1" dirty="0">
                <a:solidFill>
                  <a:srgbClr val="FF0000"/>
                </a:solidFill>
              </a:rPr>
              <a:t>Fringe queue:   &lt;A&gt;</a:t>
            </a:r>
          </a:p>
        </p:txBody>
      </p:sp>
      <p:sp>
        <p:nvSpPr>
          <p:cNvPr id="4" name="TextBox 3"/>
          <p:cNvSpPr txBox="1"/>
          <p:nvPr/>
        </p:nvSpPr>
        <p:spPr>
          <a:xfrm>
            <a:off x="7848601" y="2971801"/>
            <a:ext cx="2014911" cy="646331"/>
          </a:xfrm>
          <a:prstGeom prst="rect">
            <a:avLst/>
          </a:prstGeom>
          <a:noFill/>
        </p:spPr>
        <p:txBody>
          <a:bodyPr wrap="none" rtlCol="0">
            <a:spAutoFit/>
          </a:bodyPr>
          <a:lstStyle/>
          <a:p>
            <a:r>
              <a:rPr lang="en-US" b="1" dirty="0">
                <a:solidFill>
                  <a:schemeClr val="accent2"/>
                </a:solidFill>
              </a:rPr>
              <a:t>Select A from</a:t>
            </a:r>
          </a:p>
          <a:p>
            <a:r>
              <a:rPr lang="en-US" b="1" dirty="0">
                <a:solidFill>
                  <a:schemeClr val="accent2"/>
                </a:solidFill>
              </a:rPr>
              <a:t>queue and expand.</a:t>
            </a:r>
          </a:p>
        </p:txBody>
      </p:sp>
      <p:sp>
        <p:nvSpPr>
          <p:cNvPr id="5" name="TextBox 4"/>
          <p:cNvSpPr txBox="1"/>
          <p:nvPr/>
        </p:nvSpPr>
        <p:spPr>
          <a:xfrm>
            <a:off x="8839201" y="4419601"/>
            <a:ext cx="776559" cy="646331"/>
          </a:xfrm>
          <a:prstGeom prst="rect">
            <a:avLst/>
          </a:prstGeom>
          <a:noFill/>
        </p:spPr>
        <p:txBody>
          <a:bodyPr wrap="none" rtlCol="0">
            <a:spAutoFit/>
          </a:bodyPr>
          <a:lstStyle/>
          <a:p>
            <a:r>
              <a:rPr lang="en-US" b="1" dirty="0"/>
              <a:t>Gives</a:t>
            </a:r>
          </a:p>
          <a:p>
            <a:r>
              <a:rPr lang="en-US" b="1" dirty="0"/>
              <a:t>&lt;B, C&gt;</a:t>
            </a:r>
          </a:p>
        </p:txBody>
      </p:sp>
    </p:spTree>
    <p:extLst>
      <p:ext uri="{BB962C8B-B14F-4D97-AF65-F5344CB8AC3E}">
        <p14:creationId xmlns:p14="http://schemas.microsoft.com/office/powerpoint/2010/main" val="87477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77955">
                                            <p:txEl>
                                              <p:pRg st="1" end="1"/>
                                            </p:txEl>
                                          </p:spTgt>
                                        </p:tgtEl>
                                        <p:attrNameLst>
                                          <p:attrName>style.visibility</p:attrName>
                                        </p:attrNameLst>
                                      </p:cBhvr>
                                      <p:to>
                                        <p:strVal val="visible"/>
                                      </p:to>
                                    </p:set>
                                    <p:anim calcmode="lin" valueType="num">
                                      <p:cBhvr additive="base">
                                        <p:cTn id="7" dur="500" fill="hold"/>
                                        <p:tgtEl>
                                          <p:spTgt spid="12779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7795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77955">
                                            <p:txEl>
                                              <p:pRg st="2" end="2"/>
                                            </p:txEl>
                                          </p:spTgt>
                                        </p:tgtEl>
                                        <p:attrNameLst>
                                          <p:attrName>style.visibility</p:attrName>
                                        </p:attrNameLst>
                                      </p:cBhvr>
                                      <p:to>
                                        <p:strVal val="visible"/>
                                      </p:to>
                                    </p:set>
                                    <p:anim calcmode="lin" valueType="num">
                                      <p:cBhvr additive="base">
                                        <p:cTn id="11" dur="500" fill="hold"/>
                                        <p:tgtEl>
                                          <p:spTgt spid="127795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7795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77955">
                                            <p:txEl>
                                              <p:pRg st="3" end="3"/>
                                            </p:txEl>
                                          </p:spTgt>
                                        </p:tgtEl>
                                        <p:attrNameLst>
                                          <p:attrName>style.visibility</p:attrName>
                                        </p:attrNameLst>
                                      </p:cBhvr>
                                      <p:to>
                                        <p:strVal val="visible"/>
                                      </p:to>
                                    </p:set>
                                    <p:anim calcmode="lin" valueType="num">
                                      <p:cBhvr additive="base">
                                        <p:cTn id="15" dur="500" fill="hold"/>
                                        <p:tgtEl>
                                          <p:spTgt spid="127795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779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1277955">
                                            <p:txEl>
                                              <p:pRg st="1" end="1"/>
                                            </p:txEl>
                                          </p:spTgt>
                                        </p:tgtEl>
                                        <p:attrNameLst>
                                          <p:attrName>ppt_x</p:attrName>
                                        </p:attrNameLst>
                                      </p:cBhvr>
                                      <p:tavLst>
                                        <p:tav tm="0">
                                          <p:val>
                                            <p:strVal val="ppt_x"/>
                                          </p:val>
                                        </p:tav>
                                        <p:tav tm="100000">
                                          <p:val>
                                            <p:strVal val="ppt_x"/>
                                          </p:val>
                                        </p:tav>
                                      </p:tavLst>
                                    </p:anim>
                                    <p:anim calcmode="lin" valueType="num">
                                      <p:cBhvr additive="base">
                                        <p:cTn id="21" dur="500"/>
                                        <p:tgtEl>
                                          <p:spTgt spid="1277955">
                                            <p:txEl>
                                              <p:pRg st="1" end="1"/>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1277955">
                                            <p:txEl>
                                              <p:pRg st="1" end="1"/>
                                            </p:txEl>
                                          </p:spTgt>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1277955">
                                            <p:txEl>
                                              <p:pRg st="2" end="2"/>
                                            </p:txEl>
                                          </p:spTgt>
                                        </p:tgtEl>
                                        <p:attrNameLst>
                                          <p:attrName>ppt_x</p:attrName>
                                        </p:attrNameLst>
                                      </p:cBhvr>
                                      <p:tavLst>
                                        <p:tav tm="0">
                                          <p:val>
                                            <p:strVal val="ppt_x"/>
                                          </p:val>
                                        </p:tav>
                                        <p:tav tm="100000">
                                          <p:val>
                                            <p:strVal val="ppt_x"/>
                                          </p:val>
                                        </p:tav>
                                      </p:tavLst>
                                    </p:anim>
                                    <p:anim calcmode="lin" valueType="num">
                                      <p:cBhvr additive="base">
                                        <p:cTn id="25" dur="500"/>
                                        <p:tgtEl>
                                          <p:spTgt spid="1277955">
                                            <p:txEl>
                                              <p:pRg st="2" end="2"/>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1277955">
                                            <p:txEl>
                                              <p:pRg st="2" end="2"/>
                                            </p:txEl>
                                          </p:spTgt>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1277955">
                                            <p:txEl>
                                              <p:pRg st="3" end="3"/>
                                            </p:txEl>
                                          </p:spTgt>
                                        </p:tgtEl>
                                        <p:attrNameLst>
                                          <p:attrName>ppt_x</p:attrName>
                                        </p:attrNameLst>
                                      </p:cBhvr>
                                      <p:tavLst>
                                        <p:tav tm="0">
                                          <p:val>
                                            <p:strVal val="ppt_x"/>
                                          </p:val>
                                        </p:tav>
                                        <p:tav tm="100000">
                                          <p:val>
                                            <p:strVal val="ppt_x"/>
                                          </p:val>
                                        </p:tav>
                                      </p:tavLst>
                                    </p:anim>
                                    <p:anim calcmode="lin" valueType="num">
                                      <p:cBhvr additive="base">
                                        <p:cTn id="29" dur="500"/>
                                        <p:tgtEl>
                                          <p:spTgt spid="1277955">
                                            <p:txEl>
                                              <p:pRg st="3" end="3"/>
                                            </p:txEl>
                                          </p:spTgt>
                                        </p:tgtEl>
                                        <p:attrNameLst>
                                          <p:attrName>ppt_y</p:attrName>
                                        </p:attrNameLst>
                                      </p:cBhvr>
                                      <p:tavLst>
                                        <p:tav tm="0">
                                          <p:val>
                                            <p:strVal val="ppt_y"/>
                                          </p:val>
                                        </p:tav>
                                        <p:tav tm="100000">
                                          <p:val>
                                            <p:strVal val="1+ppt_h/2"/>
                                          </p:val>
                                        </p:tav>
                                      </p:tavLst>
                                    </p:anim>
                                    <p:set>
                                      <p:cBhvr>
                                        <p:cTn id="30" dur="1" fill="hold">
                                          <p:stCondLst>
                                            <p:cond delay="499"/>
                                          </p:stCondLst>
                                        </p:cTn>
                                        <p:tgtEl>
                                          <p:spTgt spid="1277955">
                                            <p:txEl>
                                              <p:pRg st="3" end="3"/>
                                            </p:tx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5059"/>
                                        </p:tgtEl>
                                        <p:attrNameLst>
                                          <p:attrName>style.visibility</p:attrName>
                                        </p:attrNameLst>
                                      </p:cBhvr>
                                      <p:to>
                                        <p:strVal val="visible"/>
                                      </p:to>
                                    </p:set>
                                    <p:anim calcmode="lin" valueType="num">
                                      <p:cBhvr additive="base">
                                        <p:cTn id="35" dur="500" fill="hold"/>
                                        <p:tgtEl>
                                          <p:spTgt spid="45059"/>
                                        </p:tgtEl>
                                        <p:attrNameLst>
                                          <p:attrName>ppt_x</p:attrName>
                                        </p:attrNameLst>
                                      </p:cBhvr>
                                      <p:tavLst>
                                        <p:tav tm="0">
                                          <p:val>
                                            <p:strVal val="#ppt_x"/>
                                          </p:val>
                                        </p:tav>
                                        <p:tav tm="100000">
                                          <p:val>
                                            <p:strVal val="#ppt_x"/>
                                          </p:val>
                                        </p:tav>
                                      </p:tavLst>
                                    </p:anim>
                                    <p:anim calcmode="lin" valueType="num">
                                      <p:cBhvr additive="base">
                                        <p:cTn id="36" dur="500" fill="hold"/>
                                        <p:tgtEl>
                                          <p:spTgt spid="4505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0" end="0"/>
                                            </p:txEl>
                                          </p:spTgt>
                                        </p:tgtEl>
                                        <p:attrNameLst>
                                          <p:attrName>style.visibility</p:attrName>
                                        </p:attrNameLst>
                                      </p:cBhvr>
                                      <p:to>
                                        <p:strVal val="visible"/>
                                      </p:to>
                                    </p:set>
                                    <p:anim calcmode="lin" valueType="num">
                                      <p:cBhvr additive="base">
                                        <p:cTn id="4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 calcmode="lin" valueType="num">
                                      <p:cBhvr additive="base">
                                        <p:cTn id="4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0" end="0"/>
                                            </p:txEl>
                                          </p:spTgt>
                                        </p:tgtEl>
                                        <p:attrNameLst>
                                          <p:attrName>style.visibility</p:attrName>
                                        </p:attrNameLst>
                                      </p:cBhvr>
                                      <p:to>
                                        <p:strVal val="visible"/>
                                      </p:to>
                                    </p:set>
                                    <p:anim calcmode="lin" valueType="num">
                                      <p:cBhvr additive="base">
                                        <p:cTn id="5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anim calcmode="lin" valueType="num">
                                      <p:cBhvr additive="base">
                                        <p:cTn id="5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8978" name="Picture 2" descr="bfs-progress2c"/>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352800" y="1676400"/>
            <a:ext cx="4343400" cy="280035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
        <p:nvSpPr>
          <p:cNvPr id="4" name="Rectangle 3"/>
          <p:cNvSpPr/>
          <p:nvPr/>
        </p:nvSpPr>
        <p:spPr>
          <a:xfrm>
            <a:off x="7010401" y="457200"/>
            <a:ext cx="1635769" cy="369332"/>
          </a:xfrm>
          <a:prstGeom prst="rect">
            <a:avLst/>
          </a:prstGeom>
        </p:spPr>
        <p:txBody>
          <a:bodyPr wrap="none">
            <a:spAutoFit/>
          </a:bodyPr>
          <a:lstStyle/>
          <a:p>
            <a:r>
              <a:rPr lang="en-US" b="1" dirty="0">
                <a:solidFill>
                  <a:srgbClr val="FF0000"/>
                </a:solidFill>
              </a:rPr>
              <a:t>Queue:   &lt;B, C&gt;</a:t>
            </a:r>
          </a:p>
        </p:txBody>
      </p:sp>
      <p:sp>
        <p:nvSpPr>
          <p:cNvPr id="5" name="TextBox 4"/>
          <p:cNvSpPr txBox="1"/>
          <p:nvPr/>
        </p:nvSpPr>
        <p:spPr>
          <a:xfrm>
            <a:off x="7924800" y="1371601"/>
            <a:ext cx="2224612" cy="1692771"/>
          </a:xfrm>
          <a:prstGeom prst="rect">
            <a:avLst/>
          </a:prstGeom>
          <a:noFill/>
        </p:spPr>
        <p:txBody>
          <a:bodyPr wrap="none" rtlCol="0">
            <a:spAutoFit/>
          </a:bodyPr>
          <a:lstStyle/>
          <a:p>
            <a:r>
              <a:rPr lang="en-US" sz="2000" b="1" dirty="0">
                <a:solidFill>
                  <a:srgbClr val="3333CC"/>
                </a:solidFill>
              </a:rPr>
              <a:t>Select B from</a:t>
            </a:r>
          </a:p>
          <a:p>
            <a:r>
              <a:rPr lang="en-US" sz="2000" b="1" dirty="0">
                <a:solidFill>
                  <a:srgbClr val="3333CC"/>
                </a:solidFill>
              </a:rPr>
              <a:t>front, and expand.</a:t>
            </a:r>
          </a:p>
          <a:p>
            <a:endParaRPr lang="en-US" sz="2000" b="1" dirty="0">
              <a:solidFill>
                <a:srgbClr val="3333CC"/>
              </a:solidFill>
            </a:endParaRPr>
          </a:p>
          <a:p>
            <a:r>
              <a:rPr lang="en-US" sz="2000" b="1" dirty="0">
                <a:solidFill>
                  <a:srgbClr val="3333CC"/>
                </a:solidFill>
              </a:rPr>
              <a:t>Put children at the</a:t>
            </a:r>
          </a:p>
          <a:p>
            <a:r>
              <a:rPr lang="en-US" sz="2000" b="1" dirty="0">
                <a:solidFill>
                  <a:srgbClr val="3333CC"/>
                </a:solidFill>
              </a:rPr>
              <a:t>end.</a:t>
            </a:r>
          </a:p>
        </p:txBody>
      </p:sp>
      <p:sp>
        <p:nvSpPr>
          <p:cNvPr id="6" name="TextBox 5"/>
          <p:cNvSpPr txBox="1"/>
          <p:nvPr/>
        </p:nvSpPr>
        <p:spPr>
          <a:xfrm>
            <a:off x="8763000" y="3581401"/>
            <a:ext cx="1013996" cy="646331"/>
          </a:xfrm>
          <a:prstGeom prst="rect">
            <a:avLst/>
          </a:prstGeom>
          <a:noFill/>
        </p:spPr>
        <p:txBody>
          <a:bodyPr wrap="none" rtlCol="0">
            <a:spAutoFit/>
          </a:bodyPr>
          <a:lstStyle/>
          <a:p>
            <a:r>
              <a:rPr lang="en-US" b="1" dirty="0"/>
              <a:t>Gives</a:t>
            </a:r>
          </a:p>
          <a:p>
            <a:r>
              <a:rPr lang="en-US" b="1" dirty="0"/>
              <a:t>&lt;C, D, E&gt;</a:t>
            </a:r>
          </a:p>
        </p:txBody>
      </p:sp>
    </p:spTree>
    <p:extLst>
      <p:ext uri="{BB962C8B-B14F-4D97-AF65-F5344CB8AC3E}">
        <p14:creationId xmlns:p14="http://schemas.microsoft.com/office/powerpoint/2010/main" val="300857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descr="bfs-progress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371601"/>
            <a:ext cx="4343400" cy="2855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6553200" y="457200"/>
            <a:ext cx="2479846" cy="369332"/>
          </a:xfrm>
          <a:prstGeom prst="rect">
            <a:avLst/>
          </a:prstGeom>
        </p:spPr>
        <p:txBody>
          <a:bodyPr wrap="none">
            <a:spAutoFit/>
          </a:bodyPr>
          <a:lstStyle/>
          <a:p>
            <a:r>
              <a:rPr lang="en-US" b="1" dirty="0">
                <a:solidFill>
                  <a:srgbClr val="FF0000"/>
                </a:solidFill>
              </a:rPr>
              <a:t>Fringe queue:   &lt;C, D, E&gt;</a:t>
            </a:r>
          </a:p>
        </p:txBody>
      </p:sp>
    </p:spTree>
    <p:extLst>
      <p:ext uri="{BB962C8B-B14F-4D97-AF65-F5344CB8AC3E}">
        <p14:creationId xmlns:p14="http://schemas.microsoft.com/office/powerpoint/2010/main" val="10186978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descr="bfs-progress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371600"/>
            <a:ext cx="4648200" cy="2789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6477001" y="381000"/>
            <a:ext cx="2704523" cy="369332"/>
          </a:xfrm>
          <a:prstGeom prst="rect">
            <a:avLst/>
          </a:prstGeom>
        </p:spPr>
        <p:txBody>
          <a:bodyPr wrap="none">
            <a:spAutoFit/>
          </a:bodyPr>
          <a:lstStyle/>
          <a:p>
            <a:r>
              <a:rPr lang="en-US" b="1" dirty="0">
                <a:solidFill>
                  <a:srgbClr val="FF0000"/>
                </a:solidFill>
              </a:rPr>
              <a:t>Fringe queue:   &lt;D, E, F, G&gt;</a:t>
            </a:r>
          </a:p>
        </p:txBody>
      </p:sp>
      <p:sp>
        <p:nvSpPr>
          <p:cNvPr id="5" name="TextBox 4"/>
          <p:cNvSpPr txBox="1"/>
          <p:nvPr/>
        </p:nvSpPr>
        <p:spPr>
          <a:xfrm>
            <a:off x="2667000" y="5181601"/>
            <a:ext cx="5449184" cy="1015663"/>
          </a:xfrm>
          <a:prstGeom prst="rect">
            <a:avLst/>
          </a:prstGeom>
          <a:noFill/>
        </p:spPr>
        <p:txBody>
          <a:bodyPr wrap="none" rtlCol="0">
            <a:spAutoFit/>
          </a:bodyPr>
          <a:lstStyle/>
          <a:p>
            <a:r>
              <a:rPr lang="en-US" sz="2000" b="1" dirty="0">
                <a:solidFill>
                  <a:srgbClr val="3333CC"/>
                </a:solidFill>
              </a:rPr>
              <a:t>Assuming no further children, queue becomes</a:t>
            </a:r>
          </a:p>
          <a:p>
            <a:r>
              <a:rPr lang="en-US" sz="2000" b="1" dirty="0">
                <a:solidFill>
                  <a:srgbClr val="3333CC"/>
                </a:solidFill>
              </a:rPr>
              <a:t>&lt;E, F, G&gt;, &lt;F, G&gt;, &lt;G&gt;, &lt;&gt;. Each time node checked</a:t>
            </a:r>
          </a:p>
          <a:p>
            <a:r>
              <a:rPr lang="en-US" sz="2000" b="1" dirty="0">
                <a:solidFill>
                  <a:srgbClr val="3333CC"/>
                </a:solidFill>
              </a:rPr>
              <a:t>for goal state.</a:t>
            </a:r>
          </a:p>
        </p:txBody>
      </p:sp>
    </p:spTree>
    <p:extLst>
      <p:ext uri="{BB962C8B-B14F-4D97-AF65-F5344CB8AC3E}">
        <p14:creationId xmlns:p14="http://schemas.microsoft.com/office/powerpoint/2010/main" val="380345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Rectangle 2"/>
          <p:cNvSpPr>
            <a:spLocks noGrp="1" noChangeArrowheads="1"/>
          </p:cNvSpPr>
          <p:nvPr>
            <p:ph type="title"/>
          </p:nvPr>
        </p:nvSpPr>
        <p:spPr>
          <a:xfrm>
            <a:off x="2868083" y="-304800"/>
            <a:ext cx="7772400" cy="1143000"/>
          </a:xfrm>
        </p:spPr>
        <p:txBody>
          <a:bodyPr/>
          <a:lstStyle/>
          <a:p>
            <a:pPr eaLnBrk="1" hangingPunct="1">
              <a:defRPr/>
            </a:pPr>
            <a:r>
              <a:rPr lang="en-US" sz="2800" dirty="0">
                <a:solidFill>
                  <a:srgbClr val="FF0000"/>
                </a:solidFill>
              </a:rPr>
              <a:t>Properties of breadth-first search</a:t>
            </a:r>
          </a:p>
        </p:txBody>
      </p:sp>
      <p:sp>
        <p:nvSpPr>
          <p:cNvPr id="1282051" name="Rectangle 3"/>
          <p:cNvSpPr>
            <a:spLocks noGrp="1" noChangeArrowheads="1"/>
          </p:cNvSpPr>
          <p:nvPr>
            <p:ph type="body" idx="1"/>
          </p:nvPr>
        </p:nvSpPr>
        <p:spPr>
          <a:xfrm>
            <a:off x="2133600" y="838200"/>
            <a:ext cx="7924800" cy="5638800"/>
          </a:xfrm>
        </p:spPr>
        <p:txBody>
          <a:bodyPr/>
          <a:lstStyle/>
          <a:p>
            <a:pPr eaLnBrk="1" hangingPunct="1">
              <a:lnSpc>
                <a:spcPct val="90000"/>
              </a:lnSpc>
              <a:defRPr/>
            </a:pPr>
            <a:r>
              <a:rPr lang="en-US" u="sng" dirty="0">
                <a:solidFill>
                  <a:srgbClr val="CC0099"/>
                </a:solidFill>
              </a:rPr>
              <a:t>Complete?</a:t>
            </a:r>
            <a:r>
              <a:rPr lang="en-US" dirty="0">
                <a:solidFill>
                  <a:srgbClr val="CC0099"/>
                </a:solidFill>
              </a:rPr>
              <a:t> </a:t>
            </a:r>
            <a:r>
              <a:rPr lang="en-US" dirty="0"/>
              <a:t>Yes (if </a:t>
            </a:r>
            <a:r>
              <a:rPr lang="en-US" i="1" dirty="0"/>
              <a:t>b</a:t>
            </a:r>
            <a:r>
              <a:rPr lang="en-US" dirty="0"/>
              <a:t> is finite)
</a:t>
            </a:r>
          </a:p>
          <a:p>
            <a:pPr eaLnBrk="1" hangingPunct="1">
              <a:lnSpc>
                <a:spcPct val="90000"/>
              </a:lnSpc>
              <a:defRPr/>
            </a:pPr>
            <a:r>
              <a:rPr lang="en-US" u="sng" dirty="0">
                <a:solidFill>
                  <a:srgbClr val="CC0099"/>
                </a:solidFill>
              </a:rPr>
              <a:t>Time?</a:t>
            </a:r>
            <a:r>
              <a:rPr lang="en-US" dirty="0"/>
              <a:t> </a:t>
            </a:r>
            <a:r>
              <a:rPr lang="en-US" i="1" dirty="0"/>
              <a:t>1+b+b</a:t>
            </a:r>
            <a:r>
              <a:rPr lang="en-US" i="1" baseline="30000" dirty="0"/>
              <a:t>2</a:t>
            </a:r>
            <a:r>
              <a:rPr lang="en-US" i="1" dirty="0"/>
              <a:t>+b</a:t>
            </a:r>
            <a:r>
              <a:rPr lang="en-US" i="1" baseline="30000" dirty="0"/>
              <a:t>3</a:t>
            </a:r>
            <a:r>
              <a:rPr lang="en-US" dirty="0"/>
              <a:t>+… +</a:t>
            </a:r>
            <a:r>
              <a:rPr lang="en-US" i="1" dirty="0" err="1"/>
              <a:t>b</a:t>
            </a:r>
            <a:r>
              <a:rPr lang="en-US" i="1" baseline="30000" dirty="0" err="1"/>
              <a:t>d</a:t>
            </a:r>
            <a:r>
              <a:rPr lang="en-US" dirty="0"/>
              <a:t> + </a:t>
            </a:r>
            <a:r>
              <a:rPr lang="en-US" i="1" dirty="0"/>
              <a:t>b(b</a:t>
            </a:r>
            <a:r>
              <a:rPr lang="en-US" i="1" baseline="30000" dirty="0"/>
              <a:t>d</a:t>
            </a:r>
            <a:r>
              <a:rPr lang="en-US" i="1" dirty="0"/>
              <a:t>-1</a:t>
            </a:r>
            <a:r>
              <a:rPr lang="en-US" dirty="0"/>
              <a:t>) = O(b</a:t>
            </a:r>
            <a:r>
              <a:rPr lang="en-US" baseline="30000" dirty="0"/>
              <a:t>d+1</a:t>
            </a:r>
            <a:r>
              <a:rPr lang="en-US" dirty="0"/>
              <a:t>)
</a:t>
            </a:r>
          </a:p>
          <a:p>
            <a:pPr eaLnBrk="1" hangingPunct="1">
              <a:lnSpc>
                <a:spcPct val="90000"/>
              </a:lnSpc>
              <a:defRPr/>
            </a:pPr>
            <a:r>
              <a:rPr lang="en-US" u="sng" dirty="0">
                <a:solidFill>
                  <a:srgbClr val="CC0099"/>
                </a:solidFill>
              </a:rPr>
              <a:t>Space?</a:t>
            </a:r>
            <a:r>
              <a:rPr lang="en-US" dirty="0"/>
              <a:t> </a:t>
            </a:r>
            <a:r>
              <a:rPr lang="en-US" i="1" dirty="0"/>
              <a:t>O(b</a:t>
            </a:r>
            <a:r>
              <a:rPr lang="en-US" i="1" baseline="30000" dirty="0"/>
              <a:t>d+1</a:t>
            </a:r>
            <a:r>
              <a:rPr lang="en-US" i="1" dirty="0"/>
              <a:t>)</a:t>
            </a:r>
            <a:r>
              <a:rPr lang="en-US" dirty="0"/>
              <a:t> </a:t>
            </a:r>
            <a:r>
              <a:rPr lang="en-US" sz="2400" dirty="0"/>
              <a:t>(keeps every node in memory;</a:t>
            </a:r>
          </a:p>
          <a:p>
            <a:pPr eaLnBrk="1" hangingPunct="1">
              <a:lnSpc>
                <a:spcPct val="90000"/>
              </a:lnSpc>
              <a:defRPr/>
            </a:pPr>
            <a:r>
              <a:rPr lang="en-US" dirty="0"/>
              <a:t>                          </a:t>
            </a:r>
            <a:r>
              <a:rPr lang="en-US" sz="2400" dirty="0"/>
              <a:t>needed also to reconstruct soln. path)</a:t>
            </a:r>
          </a:p>
          <a:p>
            <a:pPr eaLnBrk="1" hangingPunct="1">
              <a:lnSpc>
                <a:spcPct val="90000"/>
              </a:lnSpc>
              <a:defRPr/>
            </a:pPr>
            <a:r>
              <a:rPr lang="en-US" u="sng" dirty="0">
                <a:solidFill>
                  <a:srgbClr val="CC0099"/>
                </a:solidFill>
              </a:rPr>
              <a:t>Optimal soln. found?</a:t>
            </a:r>
            <a:r>
              <a:rPr lang="en-US" dirty="0"/>
              <a:t> </a:t>
            </a:r>
          </a:p>
          <a:p>
            <a:pPr eaLnBrk="1" hangingPunct="1">
              <a:lnSpc>
                <a:spcPct val="90000"/>
              </a:lnSpc>
              <a:defRPr/>
            </a:pPr>
            <a:r>
              <a:rPr lang="en-US" dirty="0"/>
              <a:t>       Yes (if  all step costs are identical)
</a:t>
            </a:r>
          </a:p>
          <a:p>
            <a:pPr eaLnBrk="1" hangingPunct="1">
              <a:lnSpc>
                <a:spcPct val="90000"/>
              </a:lnSpc>
              <a:defRPr/>
            </a:pPr>
            <a:r>
              <a:rPr lang="en-US" b="1" dirty="0">
                <a:solidFill>
                  <a:srgbClr val="FF0000"/>
                </a:solidFill>
              </a:rPr>
              <a:t>Space</a:t>
            </a:r>
            <a:r>
              <a:rPr lang="en-US" b="1" dirty="0"/>
              <a:t> </a:t>
            </a:r>
            <a:r>
              <a:rPr lang="en-US" b="1" dirty="0">
                <a:solidFill>
                  <a:srgbClr val="3333CC"/>
                </a:solidFill>
              </a:rPr>
              <a:t>is the bigger problem (more than time)</a:t>
            </a:r>
            <a:r>
              <a:rPr lang="en-US" b="1" dirty="0"/>
              <a:t>
</a:t>
            </a:r>
          </a:p>
        </p:txBody>
      </p:sp>
      <p:sp>
        <p:nvSpPr>
          <p:cNvPr id="1282052" name="Rectangle 4"/>
          <p:cNvSpPr>
            <a:spLocks noChangeArrowheads="1"/>
          </p:cNvSpPr>
          <p:nvPr/>
        </p:nvSpPr>
        <p:spPr bwMode="auto">
          <a:xfrm>
            <a:off x="2133600" y="5715001"/>
            <a:ext cx="73152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vl="1">
              <a:defRPr/>
            </a:pPr>
            <a:r>
              <a:rPr lang="en-US" i="1" dirty="0"/>
              <a:t>b:</a:t>
            </a:r>
            <a:r>
              <a:rPr lang="en-US" dirty="0"/>
              <a:t> maximum branching factor of the search tree</a:t>
            </a:r>
          </a:p>
          <a:p>
            <a:pPr lvl="1">
              <a:defRPr/>
            </a:pPr>
            <a:r>
              <a:rPr lang="en-US" i="1" dirty="0"/>
              <a:t>d: </a:t>
            </a:r>
            <a:r>
              <a:rPr lang="en-US" dirty="0"/>
              <a:t>depth of the least-cost solution</a:t>
            </a:r>
          </a:p>
        </p:txBody>
      </p:sp>
      <p:sp>
        <p:nvSpPr>
          <p:cNvPr id="2" name="TextBox 1"/>
          <p:cNvSpPr txBox="1"/>
          <p:nvPr/>
        </p:nvSpPr>
        <p:spPr>
          <a:xfrm>
            <a:off x="8167318" y="609601"/>
            <a:ext cx="2130186" cy="1015663"/>
          </a:xfrm>
          <a:prstGeom prst="rect">
            <a:avLst/>
          </a:prstGeom>
          <a:noFill/>
        </p:spPr>
        <p:txBody>
          <a:bodyPr wrap="none" rtlCol="0">
            <a:spAutoFit/>
          </a:bodyPr>
          <a:lstStyle/>
          <a:p>
            <a:r>
              <a:rPr lang="en-US" sz="2000" b="1" dirty="0"/>
              <a:t>Note: check for </a:t>
            </a:r>
          </a:p>
          <a:p>
            <a:r>
              <a:rPr lang="en-US" sz="2000" b="1" dirty="0"/>
              <a:t>goal only when</a:t>
            </a:r>
          </a:p>
          <a:p>
            <a:r>
              <a:rPr lang="en-US" sz="2000" b="1" dirty="0"/>
              <a:t>node is expanded.</a:t>
            </a:r>
            <a:endParaRPr lang="en-US" b="1" dirty="0"/>
          </a:p>
        </p:txBody>
      </p:sp>
    </p:spTree>
    <p:extLst>
      <p:ext uri="{BB962C8B-B14F-4D97-AF65-F5344CB8AC3E}">
        <p14:creationId xmlns:p14="http://schemas.microsoft.com/office/powerpoint/2010/main" val="46669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82051">
                                            <p:txEl>
                                              <p:pRg st="0" end="0"/>
                                            </p:txEl>
                                          </p:spTgt>
                                        </p:tgtEl>
                                        <p:attrNameLst>
                                          <p:attrName>style.visibility</p:attrName>
                                        </p:attrNameLst>
                                      </p:cBhvr>
                                      <p:to>
                                        <p:strVal val="visible"/>
                                      </p:to>
                                    </p:set>
                                    <p:anim calcmode="lin" valueType="num">
                                      <p:cBhvr additive="base">
                                        <p:cTn id="7" dur="500" fill="hold"/>
                                        <p:tgtEl>
                                          <p:spTgt spid="128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2051">
                                            <p:txEl>
                                              <p:pRg st="1" end="1"/>
                                            </p:txEl>
                                          </p:spTgt>
                                        </p:tgtEl>
                                        <p:attrNameLst>
                                          <p:attrName>style.visibility</p:attrName>
                                        </p:attrNameLst>
                                      </p:cBhvr>
                                      <p:to>
                                        <p:strVal val="visible"/>
                                      </p:to>
                                    </p:set>
                                    <p:anim calcmode="lin" valueType="num">
                                      <p:cBhvr additive="base">
                                        <p:cTn id="13" dur="500" fill="hold"/>
                                        <p:tgtEl>
                                          <p:spTgt spid="128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205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additive="base">
                                        <p:cTn id="2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82051">
                                            <p:txEl>
                                              <p:pRg st="2" end="2"/>
                                            </p:txEl>
                                          </p:spTgt>
                                        </p:tgtEl>
                                        <p:attrNameLst>
                                          <p:attrName>style.visibility</p:attrName>
                                        </p:attrNameLst>
                                      </p:cBhvr>
                                      <p:to>
                                        <p:strVal val="visible"/>
                                      </p:to>
                                    </p:set>
                                    <p:anim calcmode="lin" valueType="num">
                                      <p:cBhvr additive="base">
                                        <p:cTn id="31" dur="500" fill="hold"/>
                                        <p:tgtEl>
                                          <p:spTgt spid="1282051">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8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82051">
                                            <p:txEl>
                                              <p:pRg st="3" end="3"/>
                                            </p:txEl>
                                          </p:spTgt>
                                        </p:tgtEl>
                                        <p:attrNameLst>
                                          <p:attrName>style.visibility</p:attrName>
                                        </p:attrNameLst>
                                      </p:cBhvr>
                                      <p:to>
                                        <p:strVal val="visible"/>
                                      </p:to>
                                    </p:set>
                                    <p:anim calcmode="lin" valueType="num">
                                      <p:cBhvr additive="base">
                                        <p:cTn id="37" dur="500" fill="hold"/>
                                        <p:tgtEl>
                                          <p:spTgt spid="1282051">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8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82051">
                                            <p:txEl>
                                              <p:pRg st="4" end="4"/>
                                            </p:txEl>
                                          </p:spTgt>
                                        </p:tgtEl>
                                        <p:attrNameLst>
                                          <p:attrName>style.visibility</p:attrName>
                                        </p:attrNameLst>
                                      </p:cBhvr>
                                      <p:to>
                                        <p:strVal val="visible"/>
                                      </p:to>
                                    </p:set>
                                    <p:anim calcmode="lin" valueType="num">
                                      <p:cBhvr additive="base">
                                        <p:cTn id="43" dur="500" fill="hold"/>
                                        <p:tgtEl>
                                          <p:spTgt spid="1282051">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82051">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82051">
                                            <p:txEl>
                                              <p:pRg st="5" end="5"/>
                                            </p:txEl>
                                          </p:spTgt>
                                        </p:tgtEl>
                                        <p:attrNameLst>
                                          <p:attrName>style.visibility</p:attrName>
                                        </p:attrNameLst>
                                      </p:cBhvr>
                                      <p:to>
                                        <p:strVal val="visible"/>
                                      </p:to>
                                    </p:set>
                                    <p:anim calcmode="lin" valueType="num">
                                      <p:cBhvr additive="base">
                                        <p:cTn id="47" dur="500" fill="hold"/>
                                        <p:tgtEl>
                                          <p:spTgt spid="1282051">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820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282051">
                                            <p:txEl>
                                              <p:pRg st="6" end="6"/>
                                            </p:txEl>
                                          </p:spTgt>
                                        </p:tgtEl>
                                        <p:attrNameLst>
                                          <p:attrName>style.visibility</p:attrName>
                                        </p:attrNameLst>
                                      </p:cBhvr>
                                      <p:to>
                                        <p:strVal val="visible"/>
                                      </p:to>
                                    </p:set>
                                    <p:anim calcmode="lin" valueType="num">
                                      <p:cBhvr additive="base">
                                        <p:cTn id="53" dur="500" fill="hold"/>
                                        <p:tgtEl>
                                          <p:spTgt spid="1282051">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28205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Rectangle 2"/>
          <p:cNvSpPr>
            <a:spLocks noGrp="1" noChangeArrowheads="1"/>
          </p:cNvSpPr>
          <p:nvPr>
            <p:ph type="title"/>
          </p:nvPr>
        </p:nvSpPr>
        <p:spPr>
          <a:xfrm>
            <a:off x="2862263" y="-228600"/>
            <a:ext cx="7772400" cy="1143000"/>
          </a:xfrm>
        </p:spPr>
        <p:txBody>
          <a:bodyPr/>
          <a:lstStyle/>
          <a:p>
            <a:pPr eaLnBrk="1" hangingPunct="1">
              <a:defRPr/>
            </a:pPr>
            <a:r>
              <a:rPr lang="en-US" dirty="0">
                <a:solidFill>
                  <a:srgbClr val="FF0000"/>
                </a:solidFill>
                <a:cs typeface="+mj-cs"/>
              </a:rPr>
              <a:t>Uniform-cost search</a:t>
            </a:r>
          </a:p>
        </p:txBody>
      </p:sp>
      <p:sp>
        <p:nvSpPr>
          <p:cNvPr id="1283075" name="Rectangle 3"/>
          <p:cNvSpPr>
            <a:spLocks noGrp="1" noChangeArrowheads="1"/>
          </p:cNvSpPr>
          <p:nvPr>
            <p:ph type="body" idx="1"/>
          </p:nvPr>
        </p:nvSpPr>
        <p:spPr>
          <a:xfrm>
            <a:off x="1676400" y="1066800"/>
            <a:ext cx="8991600" cy="5638800"/>
          </a:xfrm>
        </p:spPr>
        <p:txBody>
          <a:bodyPr>
            <a:normAutofit fontScale="92500" lnSpcReduction="20000"/>
          </a:bodyPr>
          <a:lstStyle/>
          <a:p>
            <a:pPr eaLnBrk="1" hangingPunct="1">
              <a:lnSpc>
                <a:spcPct val="90000"/>
              </a:lnSpc>
              <a:defRPr/>
            </a:pPr>
            <a:r>
              <a:rPr lang="en-US" sz="2400" b="1" dirty="0"/>
              <a:t>Expand </a:t>
            </a:r>
            <a:r>
              <a:rPr lang="en-US" sz="2400" b="1" dirty="0">
                <a:solidFill>
                  <a:srgbClr val="FF0000"/>
                </a:solidFill>
              </a:rPr>
              <a:t>least-cost</a:t>
            </a:r>
            <a:r>
              <a:rPr lang="en-US" sz="2400" b="1" dirty="0"/>
              <a:t> (of path to) unexpanded node </a:t>
            </a:r>
          </a:p>
          <a:p>
            <a:pPr eaLnBrk="1" hangingPunct="1">
              <a:lnSpc>
                <a:spcPct val="90000"/>
              </a:lnSpc>
              <a:defRPr/>
            </a:pPr>
            <a:r>
              <a:rPr lang="en-US" sz="2400" b="1" dirty="0"/>
              <a:t>       (e.g. useful for finding shortest path on map)</a:t>
            </a:r>
            <a:r>
              <a:rPr lang="en-US" sz="2400" dirty="0"/>
              <a:t>
</a:t>
            </a:r>
            <a:r>
              <a:rPr lang="en-US" sz="2400" b="1" dirty="0">
                <a:solidFill>
                  <a:schemeClr val="accent2"/>
                </a:solidFill>
              </a:rPr>
              <a:t>Implementation</a:t>
            </a:r>
            <a:r>
              <a:rPr lang="en-US" sz="2400" b="1" dirty="0"/>
              <a:t>:</a:t>
            </a:r>
          </a:p>
          <a:p>
            <a:pPr lvl="1" eaLnBrk="1" hangingPunct="1">
              <a:lnSpc>
                <a:spcPct val="90000"/>
              </a:lnSpc>
              <a:defRPr/>
            </a:pPr>
            <a:r>
              <a:rPr lang="en-US" b="1" i="1" dirty="0"/>
              <a:t>fringe</a:t>
            </a:r>
            <a:r>
              <a:rPr lang="en-US" b="1" dirty="0"/>
              <a:t> = queue </a:t>
            </a:r>
            <a:r>
              <a:rPr lang="en-US" b="1" i="1" dirty="0">
                <a:solidFill>
                  <a:srgbClr val="FF0000"/>
                </a:solidFill>
              </a:rPr>
              <a:t>ordered by path cost</a:t>
            </a:r>
            <a:r>
              <a:rPr lang="en-US" dirty="0"/>
              <a:t>
</a:t>
            </a:r>
            <a:endParaRPr lang="en-US" sz="1800" dirty="0"/>
          </a:p>
          <a:p>
            <a:pPr eaLnBrk="1" hangingPunct="1">
              <a:lnSpc>
                <a:spcPct val="90000"/>
              </a:lnSpc>
              <a:defRPr/>
            </a:pPr>
            <a:r>
              <a:rPr lang="en-US" u="sng" dirty="0">
                <a:solidFill>
                  <a:srgbClr val="CC0099"/>
                </a:solidFill>
              </a:rPr>
              <a:t>Complete?</a:t>
            </a:r>
            <a:r>
              <a:rPr lang="en-US" dirty="0"/>
              <a:t> Yes, if step cost </a:t>
            </a:r>
            <a:r>
              <a:rPr lang="en-US" dirty="0">
                <a:cs typeface="Arial" charset="0"/>
              </a:rPr>
              <a:t>≥ </a:t>
            </a:r>
            <a:r>
              <a:rPr lang="el-GR" dirty="0">
                <a:cs typeface="Arial" charset="0"/>
              </a:rPr>
              <a:t>ε</a:t>
            </a:r>
            <a:r>
              <a:rPr lang="en-US" dirty="0">
                <a:cs typeface="Arial" charset="0"/>
              </a:rPr>
              <a:t>  </a:t>
            </a:r>
            <a:r>
              <a:rPr lang="en-US" sz="2400" b="1" dirty="0">
                <a:cs typeface="Arial" charset="0"/>
              </a:rPr>
              <a:t>(&gt;0</a:t>
            </a:r>
            <a:r>
              <a:rPr lang="en-US" b="1" dirty="0">
                <a:cs typeface="Arial" charset="0"/>
              </a:rPr>
              <a:t>)</a:t>
            </a:r>
            <a:r>
              <a:rPr lang="en-US" sz="2400" dirty="0"/>
              <a:t>
</a:t>
            </a:r>
            <a:r>
              <a:rPr lang="en-US" u="sng" dirty="0">
                <a:solidFill>
                  <a:srgbClr val="CC0099"/>
                </a:solidFill>
              </a:rPr>
              <a:t>Time?</a:t>
            </a:r>
            <a:r>
              <a:rPr lang="en-US" dirty="0"/>
              <a:t> # of nodes with </a:t>
            </a:r>
            <a:r>
              <a:rPr lang="en-US" i="1" dirty="0"/>
              <a:t>g </a:t>
            </a:r>
            <a:r>
              <a:rPr lang="en-US" dirty="0">
                <a:cs typeface="Arial" charset="0"/>
              </a:rPr>
              <a:t>≤</a:t>
            </a:r>
            <a:r>
              <a:rPr lang="en-US" dirty="0"/>
              <a:t> cost of optimal solution </a:t>
            </a:r>
            <a:r>
              <a:rPr lang="en-US" dirty="0">
                <a:cs typeface="+mn-cs"/>
              </a:rPr>
              <a:t>(C*),</a:t>
            </a:r>
            <a:r>
              <a:rPr lang="en-US" dirty="0"/>
              <a:t> </a:t>
            </a:r>
            <a:r>
              <a:rPr lang="en-US" i="1" dirty="0"/>
              <a:t>O(b</a:t>
            </a:r>
            <a:r>
              <a:rPr lang="en-US" i="1" baseline="30000" dirty="0"/>
              <a:t>(1+</a:t>
            </a:r>
            <a:r>
              <a:rPr lang="en-US" i="1" baseline="30000" dirty="0">
                <a:sym typeface="Symbol" charset="0"/>
              </a:rPr>
              <a:t></a:t>
            </a:r>
            <a:r>
              <a:rPr lang="en-US" i="1" baseline="30000" dirty="0"/>
              <a:t>C*/ </a:t>
            </a:r>
            <a:r>
              <a:rPr lang="el-GR" i="1" baseline="30000" dirty="0">
                <a:cs typeface="Arial" charset="0"/>
              </a:rPr>
              <a:t>ε</a:t>
            </a:r>
            <a:r>
              <a:rPr lang="el-GR" i="1" baseline="30000" dirty="0">
                <a:cs typeface="Arial" charset="0"/>
                <a:sym typeface="Symbol" charset="0"/>
              </a:rPr>
              <a:t></a:t>
            </a:r>
            <a:r>
              <a:rPr lang="en-US" i="1" dirty="0"/>
              <a:t>)</a:t>
            </a:r>
            <a:r>
              <a:rPr lang="en-US" dirty="0"/>
              <a:t> </a:t>
            </a:r>
          </a:p>
          <a:p>
            <a:pPr eaLnBrk="1" hangingPunct="1">
              <a:lnSpc>
                <a:spcPct val="90000"/>
              </a:lnSpc>
              <a:defRPr/>
            </a:pPr>
            <a:r>
              <a:rPr lang="en-US" u="sng" dirty="0">
                <a:solidFill>
                  <a:srgbClr val="CC0099"/>
                </a:solidFill>
              </a:rPr>
              <a:t>Space?</a:t>
            </a:r>
            <a:r>
              <a:rPr lang="en-US" dirty="0"/>
              <a:t> # of nodes with </a:t>
            </a:r>
            <a:r>
              <a:rPr lang="en-US" i="1" dirty="0"/>
              <a:t>g</a:t>
            </a:r>
            <a:r>
              <a:rPr lang="en-US" dirty="0"/>
              <a:t> </a:t>
            </a:r>
            <a:r>
              <a:rPr lang="en-US" dirty="0">
                <a:cs typeface="Arial" charset="0"/>
              </a:rPr>
              <a:t>≤ </a:t>
            </a:r>
            <a:r>
              <a:rPr lang="en-US" dirty="0"/>
              <a:t>cost of optimal solution, </a:t>
            </a:r>
          </a:p>
          <a:p>
            <a:pPr eaLnBrk="1" hangingPunct="1">
              <a:lnSpc>
                <a:spcPct val="90000"/>
              </a:lnSpc>
              <a:defRPr/>
            </a:pPr>
            <a:r>
              <a:rPr lang="en-US" i="1" dirty="0"/>
              <a:t>      O(b</a:t>
            </a:r>
            <a:r>
              <a:rPr lang="en-US" i="1" baseline="30000" dirty="0"/>
              <a:t>(1+</a:t>
            </a:r>
            <a:r>
              <a:rPr lang="en-US" i="1" baseline="30000" dirty="0">
                <a:sym typeface="Symbol" charset="0"/>
              </a:rPr>
              <a:t></a:t>
            </a:r>
            <a:r>
              <a:rPr lang="en-US" i="1" baseline="30000" dirty="0"/>
              <a:t>C*/ </a:t>
            </a:r>
            <a:r>
              <a:rPr lang="el-GR" i="1" baseline="30000" dirty="0">
                <a:cs typeface="Arial" charset="0"/>
              </a:rPr>
              <a:t>ε</a:t>
            </a:r>
            <a:r>
              <a:rPr lang="el-GR" i="1" baseline="30000" dirty="0">
                <a:cs typeface="Arial" charset="0"/>
                <a:sym typeface="Symbol" charset="0"/>
              </a:rPr>
              <a:t></a:t>
            </a:r>
            <a:r>
              <a:rPr lang="en-US" i="1" dirty="0"/>
              <a:t>)</a:t>
            </a:r>
            <a:r>
              <a:rPr lang="en-US" dirty="0"/>
              <a:t> </a:t>
            </a:r>
            <a:endParaRPr lang="en-US" sz="2400" dirty="0"/>
          </a:p>
          <a:p>
            <a:pPr eaLnBrk="1" hangingPunct="1">
              <a:lnSpc>
                <a:spcPct val="90000"/>
              </a:lnSpc>
              <a:defRPr/>
            </a:pPr>
            <a:r>
              <a:rPr lang="en-US" u="sng" dirty="0">
                <a:solidFill>
                  <a:srgbClr val="CC0099"/>
                </a:solidFill>
              </a:rPr>
              <a:t>Optimal?</a:t>
            </a:r>
            <a:r>
              <a:rPr lang="en-US" dirty="0"/>
              <a:t> Yes – nodes expanded in increasing order of </a:t>
            </a:r>
            <a:r>
              <a:rPr lang="en-US" i="1" dirty="0"/>
              <a:t>g(n)</a:t>
            </a:r>
          </a:p>
          <a:p>
            <a:pPr eaLnBrk="1" hangingPunct="1">
              <a:lnSpc>
                <a:spcPct val="90000"/>
              </a:lnSpc>
              <a:defRPr/>
            </a:pPr>
            <a:r>
              <a:rPr lang="en-US" i="1" dirty="0"/>
              <a:t>Note: Some subtleties (e.g. checking for goal state). </a:t>
            </a:r>
          </a:p>
          <a:p>
            <a:pPr eaLnBrk="1" hangingPunct="1">
              <a:lnSpc>
                <a:spcPct val="90000"/>
              </a:lnSpc>
              <a:defRPr/>
            </a:pPr>
            <a:r>
              <a:rPr lang="en-US" i="1" dirty="0"/>
              <a:t>          See p 84 R&amp;N. Also, next slide. </a:t>
            </a:r>
            <a:r>
              <a:rPr lang="en-US" sz="2400" dirty="0"/>
              <a:t>
</a:t>
            </a:r>
          </a:p>
        </p:txBody>
      </p:sp>
      <p:sp>
        <p:nvSpPr>
          <p:cNvPr id="1283077" name="Text Box 5"/>
          <p:cNvSpPr txBox="1">
            <a:spLocks noChangeArrowheads="1"/>
          </p:cNvSpPr>
          <p:nvPr/>
        </p:nvSpPr>
        <p:spPr bwMode="auto">
          <a:xfrm>
            <a:off x="6924676" y="2590800"/>
            <a:ext cx="27271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dirty="0">
                <a:solidFill>
                  <a:schemeClr val="accent2"/>
                </a:solidFill>
              </a:rPr>
              <a:t>g – cost of reaching a node</a:t>
            </a:r>
            <a:endParaRPr lang="en-US" dirty="0">
              <a:solidFill>
                <a:schemeClr val="accent2"/>
              </a:solidFill>
            </a:endParaRPr>
          </a:p>
        </p:txBody>
      </p:sp>
    </p:spTree>
    <p:extLst>
      <p:ext uri="{BB962C8B-B14F-4D97-AF65-F5344CB8AC3E}">
        <p14:creationId xmlns:p14="http://schemas.microsoft.com/office/powerpoint/2010/main" val="372053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83077"/>
                                        </p:tgtEl>
                                        <p:attrNameLst>
                                          <p:attrName>style.visibility</p:attrName>
                                        </p:attrNameLst>
                                      </p:cBhvr>
                                      <p:to>
                                        <p:strVal val="visible"/>
                                      </p:to>
                                    </p:set>
                                    <p:anim calcmode="lin" valueType="num">
                                      <p:cBhvr additive="base">
                                        <p:cTn id="7" dur="500" fill="hold"/>
                                        <p:tgtEl>
                                          <p:spTgt spid="1283077"/>
                                        </p:tgtEl>
                                        <p:attrNameLst>
                                          <p:attrName>ppt_x</p:attrName>
                                        </p:attrNameLst>
                                      </p:cBhvr>
                                      <p:tavLst>
                                        <p:tav tm="0">
                                          <p:val>
                                            <p:strVal val="#ppt_x"/>
                                          </p:val>
                                        </p:tav>
                                        <p:tav tm="100000">
                                          <p:val>
                                            <p:strVal val="#ppt_x"/>
                                          </p:val>
                                        </p:tav>
                                      </p:tavLst>
                                    </p:anim>
                                    <p:anim calcmode="lin" valueType="num">
                                      <p:cBhvr additive="base">
                                        <p:cTn id="8" dur="500" fill="hold"/>
                                        <p:tgtEl>
                                          <p:spTgt spid="12830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3075">
                                            <p:txEl>
                                              <p:pRg st="3" end="3"/>
                                            </p:txEl>
                                          </p:spTgt>
                                        </p:tgtEl>
                                        <p:attrNameLst>
                                          <p:attrName>style.visibility</p:attrName>
                                        </p:attrNameLst>
                                      </p:cBhvr>
                                      <p:to>
                                        <p:strVal val="visible"/>
                                      </p:to>
                                    </p:set>
                                    <p:anim calcmode="lin" valueType="num">
                                      <p:cBhvr additive="base">
                                        <p:cTn id="13" dur="500" fill="hold"/>
                                        <p:tgtEl>
                                          <p:spTgt spid="128307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30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83075">
                                            <p:txEl>
                                              <p:pRg st="4" end="4"/>
                                            </p:txEl>
                                          </p:spTgt>
                                        </p:tgtEl>
                                        <p:attrNameLst>
                                          <p:attrName>style.visibility</p:attrName>
                                        </p:attrNameLst>
                                      </p:cBhvr>
                                      <p:to>
                                        <p:strVal val="visible"/>
                                      </p:to>
                                    </p:set>
                                    <p:anim calcmode="lin" valueType="num">
                                      <p:cBhvr additive="base">
                                        <p:cTn id="19" dur="500" fill="hold"/>
                                        <p:tgtEl>
                                          <p:spTgt spid="128307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8307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83075">
                                            <p:txEl>
                                              <p:pRg st="5" end="5"/>
                                            </p:txEl>
                                          </p:spTgt>
                                        </p:tgtEl>
                                        <p:attrNameLst>
                                          <p:attrName>style.visibility</p:attrName>
                                        </p:attrNameLst>
                                      </p:cBhvr>
                                      <p:to>
                                        <p:strVal val="visible"/>
                                      </p:to>
                                    </p:set>
                                    <p:anim calcmode="lin" valueType="num">
                                      <p:cBhvr additive="base">
                                        <p:cTn id="23" dur="500" fill="hold"/>
                                        <p:tgtEl>
                                          <p:spTgt spid="128307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830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83075">
                                            <p:txEl>
                                              <p:pRg st="6" end="6"/>
                                            </p:txEl>
                                          </p:spTgt>
                                        </p:tgtEl>
                                        <p:attrNameLst>
                                          <p:attrName>style.visibility</p:attrName>
                                        </p:attrNameLst>
                                      </p:cBhvr>
                                      <p:to>
                                        <p:strVal val="visible"/>
                                      </p:to>
                                    </p:set>
                                    <p:anim calcmode="lin" valueType="num">
                                      <p:cBhvr additive="base">
                                        <p:cTn id="29" dur="500" fill="hold"/>
                                        <p:tgtEl>
                                          <p:spTgt spid="128307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83075">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83075">
                                            <p:txEl>
                                              <p:pRg st="7" end="7"/>
                                            </p:txEl>
                                          </p:spTgt>
                                        </p:tgtEl>
                                        <p:attrNameLst>
                                          <p:attrName>style.visibility</p:attrName>
                                        </p:attrNameLst>
                                      </p:cBhvr>
                                      <p:to>
                                        <p:strVal val="visible"/>
                                      </p:to>
                                    </p:set>
                                    <p:anim calcmode="lin" valueType="num">
                                      <p:cBhvr additive="base">
                                        <p:cTn id="33" dur="500" fill="hold"/>
                                        <p:tgtEl>
                                          <p:spTgt spid="1283075">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83075">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83075">
                                            <p:txEl>
                                              <p:pRg st="8" end="8"/>
                                            </p:txEl>
                                          </p:spTgt>
                                        </p:tgtEl>
                                        <p:attrNameLst>
                                          <p:attrName>style.visibility</p:attrName>
                                        </p:attrNameLst>
                                      </p:cBhvr>
                                      <p:to>
                                        <p:strVal val="visible"/>
                                      </p:to>
                                    </p:set>
                                    <p:anim calcmode="lin" valueType="num">
                                      <p:cBhvr additive="base">
                                        <p:cTn id="37" dur="500" fill="hold"/>
                                        <p:tgtEl>
                                          <p:spTgt spid="128307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8307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30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9731"/>
          </a:xfrm>
        </p:spPr>
        <p:txBody>
          <a:bodyPr/>
          <a:lstStyle/>
          <a:p>
            <a:r>
              <a:rPr lang="en-US" dirty="0"/>
              <a:t>Agents in Artificial Intelligence</a:t>
            </a:r>
          </a:p>
        </p:txBody>
      </p:sp>
      <p:sp>
        <p:nvSpPr>
          <p:cNvPr id="3" name="Content Placeholder 2"/>
          <p:cNvSpPr>
            <a:spLocks noGrp="1"/>
          </p:cNvSpPr>
          <p:nvPr>
            <p:ph idx="1"/>
          </p:nvPr>
        </p:nvSpPr>
        <p:spPr>
          <a:xfrm>
            <a:off x="838200" y="1184856"/>
            <a:ext cx="10515600" cy="4992107"/>
          </a:xfrm>
        </p:spPr>
        <p:txBody>
          <a:bodyPr>
            <a:normAutofit fontScale="92500" lnSpcReduction="10000"/>
          </a:bodyPr>
          <a:lstStyle/>
          <a:p>
            <a:pPr marL="0" indent="0" algn="just">
              <a:lnSpc>
                <a:spcPct val="150000"/>
              </a:lnSpc>
              <a:buNone/>
            </a:pPr>
            <a:r>
              <a:rPr lang="en-US" dirty="0"/>
              <a:t>Artificial intelligence is defined as the study of rational agents. A rational agent could be anything that makes decisions, as a person, firm, machine, or software. It carries out an action with the best outcome after considering past and current percepts(agent’s perceptual inputs at a given instance). An AI system is composed of an </a:t>
            </a:r>
            <a:r>
              <a:rPr lang="en-US" b="1" dirty="0"/>
              <a:t>agent and its environment</a:t>
            </a:r>
            <a:r>
              <a:rPr lang="en-US" dirty="0"/>
              <a:t>. The agents act in their environment. The environment may contain other agents. </a:t>
            </a:r>
          </a:p>
          <a:p>
            <a:pPr fontAlgn="base"/>
            <a:r>
              <a:rPr lang="en-US" dirty="0"/>
              <a:t>An agent is anything that can be viewed as : </a:t>
            </a:r>
          </a:p>
          <a:p>
            <a:pPr marL="0" indent="0" fontAlgn="base">
              <a:buNone/>
            </a:pPr>
            <a:r>
              <a:rPr lang="en-US" dirty="0"/>
              <a:t>	perceiving its environment through </a:t>
            </a:r>
            <a:r>
              <a:rPr lang="en-US" b="1" dirty="0"/>
              <a:t>sensors</a:t>
            </a:r>
            <a:r>
              <a:rPr lang="en-US" dirty="0"/>
              <a:t> and</a:t>
            </a:r>
          </a:p>
          <a:p>
            <a:pPr marL="0" indent="0" fontAlgn="base">
              <a:buNone/>
            </a:pPr>
            <a:r>
              <a:rPr lang="en-US" dirty="0"/>
              <a:t>	acting upon that environment through </a:t>
            </a:r>
            <a:r>
              <a:rPr lang="en-US" b="1" dirty="0"/>
              <a:t>actuators</a:t>
            </a:r>
            <a:endParaRPr lang="en-US" dirty="0"/>
          </a:p>
          <a:p>
            <a:pPr marL="0" indent="0" algn="just">
              <a:lnSpc>
                <a:spcPct val="150000"/>
              </a:lnSpc>
              <a:buNone/>
            </a:pPr>
            <a:endParaRPr lang="en-US" dirty="0"/>
          </a:p>
          <a:p>
            <a:pPr marL="0" indent="0" algn="just">
              <a:buNone/>
            </a:pPr>
            <a:endParaRPr lang="en-US" dirty="0"/>
          </a:p>
        </p:txBody>
      </p:sp>
    </p:spTree>
    <p:extLst>
      <p:ext uri="{BB962C8B-B14F-4D97-AF65-F5344CB8AC3E}">
        <p14:creationId xmlns:p14="http://schemas.microsoft.com/office/powerpoint/2010/main" val="16933857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52400"/>
            <a:ext cx="7772400" cy="1143000"/>
          </a:xfrm>
        </p:spPr>
        <p:txBody>
          <a:bodyPr/>
          <a:lstStyle/>
          <a:p>
            <a:r>
              <a:rPr lang="en-US" sz="2800" dirty="0">
                <a:solidFill>
                  <a:srgbClr val="FF0000"/>
                </a:solidFill>
              </a:rPr>
              <a:t>Uniform-cost search</a:t>
            </a:r>
          </a:p>
        </p:txBody>
      </p:sp>
      <p:sp>
        <p:nvSpPr>
          <p:cNvPr id="3" name="Content Placeholder 2"/>
          <p:cNvSpPr>
            <a:spLocks noGrp="1"/>
          </p:cNvSpPr>
          <p:nvPr>
            <p:ph idx="1"/>
          </p:nvPr>
        </p:nvSpPr>
        <p:spPr>
          <a:xfrm>
            <a:off x="1828800" y="762000"/>
            <a:ext cx="8763000" cy="4191000"/>
          </a:xfrm>
        </p:spPr>
        <p:txBody>
          <a:bodyPr>
            <a:normAutofit fontScale="77500" lnSpcReduction="20000"/>
          </a:bodyPr>
          <a:lstStyle/>
          <a:p>
            <a:r>
              <a:rPr lang="en-US" b="1" dirty="0">
                <a:solidFill>
                  <a:schemeClr val="accent2"/>
                </a:solidFill>
              </a:rPr>
              <a:t>Two subtleties: (bottom p. 83 </a:t>
            </a:r>
            <a:r>
              <a:rPr lang="en-US" b="1" dirty="0" err="1">
                <a:solidFill>
                  <a:schemeClr val="accent2"/>
                </a:solidFill>
              </a:rPr>
              <a:t>Norvig</a:t>
            </a:r>
            <a:r>
              <a:rPr lang="en-US" b="1" dirty="0">
                <a:solidFill>
                  <a:schemeClr val="accent2"/>
                </a:solidFill>
              </a:rPr>
              <a:t>)</a:t>
            </a:r>
          </a:p>
          <a:p>
            <a:pPr marL="457200" indent="-457200">
              <a:buAutoNum type="arabicParenR"/>
            </a:pPr>
            <a:r>
              <a:rPr lang="en-US" b="1" dirty="0">
                <a:solidFill>
                  <a:schemeClr val="accent2"/>
                </a:solidFill>
              </a:rPr>
              <a:t>Do goal state test, only when a node is selected for expansion.</a:t>
            </a:r>
          </a:p>
          <a:p>
            <a:pPr marL="0" indent="0"/>
            <a:r>
              <a:rPr lang="en-US" b="1" dirty="0">
                <a:solidFill>
                  <a:schemeClr val="accent2"/>
                </a:solidFill>
              </a:rPr>
              <a:t>        (Reason: Bucharest may occur on frontier with a longer than</a:t>
            </a:r>
          </a:p>
          <a:p>
            <a:pPr marL="0" indent="0"/>
            <a:r>
              <a:rPr lang="en-US" b="1" dirty="0">
                <a:solidFill>
                  <a:schemeClr val="accent2"/>
                </a:solidFill>
              </a:rPr>
              <a:t>        optimal path. It won’t be selected for expansion yet. Other nodes</a:t>
            </a:r>
          </a:p>
          <a:p>
            <a:pPr marL="0" indent="0"/>
            <a:r>
              <a:rPr lang="en-US" b="1" dirty="0">
                <a:solidFill>
                  <a:schemeClr val="accent2"/>
                </a:solidFill>
              </a:rPr>
              <a:t>        will be expanded first, leading us to uncover a shorter path to</a:t>
            </a:r>
          </a:p>
          <a:p>
            <a:pPr marL="0" indent="0"/>
            <a:r>
              <a:rPr lang="en-US" b="1" dirty="0">
                <a:solidFill>
                  <a:schemeClr val="accent2"/>
                </a:solidFill>
              </a:rPr>
              <a:t>        Bucharest. See also point 2).</a:t>
            </a:r>
          </a:p>
          <a:p>
            <a:pPr marL="0" indent="0"/>
            <a:endParaRPr lang="en-US" b="1" dirty="0">
              <a:solidFill>
                <a:schemeClr val="accent2"/>
              </a:solidFill>
            </a:endParaRPr>
          </a:p>
          <a:p>
            <a:pPr marL="0" indent="0"/>
            <a:r>
              <a:rPr lang="en-US" b="1" dirty="0">
                <a:solidFill>
                  <a:schemeClr val="accent2"/>
                </a:solidFill>
              </a:rPr>
              <a:t>2) Graph-search alg. says “don’t add child node to frontier if already on</a:t>
            </a:r>
          </a:p>
          <a:p>
            <a:pPr marL="0" indent="0"/>
            <a:r>
              <a:rPr lang="en-US" b="1" dirty="0">
                <a:solidFill>
                  <a:schemeClr val="accent2"/>
                </a:solidFill>
              </a:rPr>
              <a:t>     explored list </a:t>
            </a:r>
            <a:r>
              <a:rPr lang="en-US" b="1" dirty="0">
                <a:solidFill>
                  <a:srgbClr val="FF0000"/>
                </a:solidFill>
              </a:rPr>
              <a:t>or already on frontier</a:t>
            </a:r>
            <a:r>
              <a:rPr lang="en-US" b="1" dirty="0">
                <a:solidFill>
                  <a:schemeClr val="accent2"/>
                </a:solidFill>
              </a:rPr>
              <a:t>.” BUT, child may give a shorter path</a:t>
            </a:r>
          </a:p>
          <a:p>
            <a:pPr marL="0" indent="0"/>
            <a:r>
              <a:rPr lang="en-US" b="1" dirty="0">
                <a:solidFill>
                  <a:schemeClr val="accent2"/>
                </a:solidFill>
              </a:rPr>
              <a:t>     to a state already on frontier. Then, we need to modify the existing</a:t>
            </a:r>
          </a:p>
          <a:p>
            <a:pPr marL="0" indent="0"/>
            <a:r>
              <a:rPr lang="en-US" b="1" dirty="0">
                <a:solidFill>
                  <a:schemeClr val="accent2"/>
                </a:solidFill>
              </a:rPr>
              <a:t>     node on frontier with the shorter path. See fig. 3.14 (else-if part).</a:t>
            </a:r>
          </a:p>
        </p:txBody>
      </p:sp>
    </p:spTree>
    <p:extLst>
      <p:ext uri="{BB962C8B-B14F-4D97-AF65-F5344CB8AC3E}">
        <p14:creationId xmlns:p14="http://schemas.microsoft.com/office/powerpoint/2010/main" val="10357715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dfs-progress0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048000"/>
            <a:ext cx="5181600" cy="3011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4099" name="Rectangle 3"/>
          <p:cNvSpPr>
            <a:spLocks noGrp="1" noChangeArrowheads="1"/>
          </p:cNvSpPr>
          <p:nvPr>
            <p:ph type="title"/>
          </p:nvPr>
        </p:nvSpPr>
        <p:spPr>
          <a:xfrm>
            <a:off x="2895600" y="76200"/>
            <a:ext cx="7772400" cy="762000"/>
          </a:xfrm>
        </p:spPr>
        <p:txBody>
          <a:bodyPr/>
          <a:lstStyle/>
          <a:p>
            <a:pPr eaLnBrk="1" hangingPunct="1">
              <a:defRPr/>
            </a:pPr>
            <a:r>
              <a:rPr lang="en-US" sz="2800" dirty="0">
                <a:solidFill>
                  <a:srgbClr val="FF0000"/>
                </a:solidFill>
              </a:rPr>
              <a:t>Depth-first </a:t>
            </a:r>
            <a:r>
              <a:rPr lang="en-US" dirty="0">
                <a:solidFill>
                  <a:srgbClr val="FF0000"/>
                </a:solidFill>
                <a:cs typeface="+mj-cs"/>
              </a:rPr>
              <a:t>search</a:t>
            </a:r>
          </a:p>
        </p:txBody>
      </p:sp>
      <p:sp>
        <p:nvSpPr>
          <p:cNvPr id="1284100" name="Rectangle 4"/>
          <p:cNvSpPr>
            <a:spLocks noGrp="1" noChangeArrowheads="1"/>
          </p:cNvSpPr>
          <p:nvPr>
            <p:ph type="body" idx="1"/>
          </p:nvPr>
        </p:nvSpPr>
        <p:spPr>
          <a:xfrm>
            <a:off x="1828800" y="914400"/>
            <a:ext cx="8382000" cy="1905000"/>
          </a:xfrm>
        </p:spPr>
        <p:txBody>
          <a:bodyPr>
            <a:normAutofit fontScale="85000" lnSpcReduction="10000"/>
          </a:bodyPr>
          <a:lstStyle/>
          <a:p>
            <a:pPr eaLnBrk="1" hangingPunct="1">
              <a:defRPr/>
            </a:pPr>
            <a:r>
              <a:rPr lang="en-US" sz="2400" b="1" dirty="0">
                <a:solidFill>
                  <a:srgbClr val="FF0000"/>
                </a:solidFill>
              </a:rPr>
              <a:t>“Expand deepest unexpanded node”</a:t>
            </a:r>
            <a:r>
              <a:rPr lang="en-US" sz="1800" dirty="0"/>
              <a:t>
</a:t>
            </a:r>
          </a:p>
          <a:p>
            <a:pPr eaLnBrk="1" hangingPunct="1">
              <a:defRPr/>
            </a:pPr>
            <a:r>
              <a:rPr lang="en-US" b="1" dirty="0">
                <a:solidFill>
                  <a:schemeClr val="accent2"/>
                </a:solidFill>
                <a:cs typeface="+mn-cs"/>
              </a:rPr>
              <a:t>Implementation</a:t>
            </a:r>
            <a:r>
              <a:rPr lang="en-US" b="1" dirty="0">
                <a:cs typeface="+mn-cs"/>
              </a:rPr>
              <a:t>:</a:t>
            </a:r>
          </a:p>
          <a:p>
            <a:pPr lvl="1" eaLnBrk="1" hangingPunct="1">
              <a:defRPr/>
            </a:pPr>
            <a:r>
              <a:rPr lang="en-US" b="1" i="1" dirty="0"/>
              <a:t>fringe </a:t>
            </a:r>
            <a:r>
              <a:rPr lang="en-US" b="1" dirty="0"/>
              <a:t>= LIFO queue, i.e., put successors at front (“push on stack”)</a:t>
            </a:r>
          </a:p>
          <a:p>
            <a:pPr marL="457200" lvl="1" indent="0">
              <a:buNone/>
              <a:defRPr/>
            </a:pPr>
            <a:r>
              <a:rPr lang="en-US" sz="1800" b="1" dirty="0"/>
              <a:t>    Last In First Out</a:t>
            </a:r>
            <a:r>
              <a:rPr lang="en-US" sz="1800" dirty="0"/>
              <a:t>
</a:t>
            </a:r>
          </a:p>
        </p:txBody>
      </p:sp>
      <p:sp>
        <p:nvSpPr>
          <p:cNvPr id="2" name="TextBox 1"/>
          <p:cNvSpPr txBox="1"/>
          <p:nvPr/>
        </p:nvSpPr>
        <p:spPr>
          <a:xfrm>
            <a:off x="8458200" y="2743201"/>
            <a:ext cx="1378006" cy="646331"/>
          </a:xfrm>
          <a:prstGeom prst="rect">
            <a:avLst/>
          </a:prstGeom>
          <a:noFill/>
        </p:spPr>
        <p:txBody>
          <a:bodyPr wrap="none" rtlCol="0">
            <a:spAutoFit/>
          </a:bodyPr>
          <a:lstStyle/>
          <a:p>
            <a:r>
              <a:rPr lang="en-US" b="1" dirty="0">
                <a:solidFill>
                  <a:srgbClr val="3333CC"/>
                </a:solidFill>
              </a:rPr>
              <a:t>Fringe stack:</a:t>
            </a:r>
          </a:p>
          <a:p>
            <a:r>
              <a:rPr lang="en-US" b="1" dirty="0">
                <a:solidFill>
                  <a:srgbClr val="3333CC"/>
                </a:solidFill>
              </a:rPr>
              <a:t>          A</a:t>
            </a:r>
          </a:p>
        </p:txBody>
      </p:sp>
      <p:sp>
        <p:nvSpPr>
          <p:cNvPr id="4" name="TextBox 3"/>
          <p:cNvSpPr txBox="1"/>
          <p:nvPr/>
        </p:nvSpPr>
        <p:spPr>
          <a:xfrm>
            <a:off x="8686800" y="3810000"/>
            <a:ext cx="2057400" cy="1754326"/>
          </a:xfrm>
          <a:prstGeom prst="rect">
            <a:avLst/>
          </a:prstGeom>
          <a:noFill/>
        </p:spPr>
        <p:txBody>
          <a:bodyPr wrap="square" rtlCol="0">
            <a:spAutoFit/>
          </a:bodyPr>
          <a:lstStyle/>
          <a:p>
            <a:r>
              <a:rPr lang="en-US" b="1" dirty="0">
                <a:solidFill>
                  <a:schemeClr val="accent2"/>
                </a:solidFill>
              </a:rPr>
              <a:t>Expanding A, </a:t>
            </a:r>
          </a:p>
          <a:p>
            <a:r>
              <a:rPr lang="en-US" b="1" dirty="0">
                <a:solidFill>
                  <a:schemeClr val="accent2"/>
                </a:solidFill>
              </a:rPr>
              <a:t>gives stack:</a:t>
            </a:r>
          </a:p>
          <a:p>
            <a:r>
              <a:rPr lang="en-US" b="1" dirty="0">
                <a:solidFill>
                  <a:schemeClr val="accent2"/>
                </a:solidFill>
              </a:rPr>
              <a:t>      B</a:t>
            </a:r>
          </a:p>
          <a:p>
            <a:r>
              <a:rPr lang="en-US" b="1" dirty="0">
                <a:solidFill>
                  <a:schemeClr val="accent2"/>
                </a:solidFill>
              </a:rPr>
              <a:t>      C</a:t>
            </a:r>
          </a:p>
          <a:p>
            <a:endParaRPr lang="en-US" dirty="0"/>
          </a:p>
          <a:p>
            <a:r>
              <a:rPr lang="en-US" b="1" dirty="0"/>
              <a:t>So, B next.</a:t>
            </a:r>
          </a:p>
        </p:txBody>
      </p:sp>
    </p:spTree>
    <p:extLst>
      <p:ext uri="{BB962C8B-B14F-4D97-AF65-F5344CB8AC3E}">
        <p14:creationId xmlns:p14="http://schemas.microsoft.com/office/powerpoint/2010/main" val="240563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4" descr="dfs-progress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19200"/>
            <a:ext cx="5181600" cy="3009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8077200" y="838201"/>
            <a:ext cx="2438400" cy="2031325"/>
          </a:xfrm>
          <a:prstGeom prst="rect">
            <a:avLst/>
          </a:prstGeom>
        </p:spPr>
        <p:txBody>
          <a:bodyPr wrap="square">
            <a:spAutoFit/>
          </a:bodyPr>
          <a:lstStyle/>
          <a:p>
            <a:r>
              <a:rPr lang="en-US" b="1" dirty="0">
                <a:solidFill>
                  <a:schemeClr val="accent2"/>
                </a:solidFill>
              </a:rPr>
              <a:t>Expanding B, gives stack:</a:t>
            </a:r>
          </a:p>
          <a:p>
            <a:r>
              <a:rPr lang="en-US" b="1" dirty="0">
                <a:solidFill>
                  <a:schemeClr val="accent2"/>
                </a:solidFill>
              </a:rPr>
              <a:t>      D</a:t>
            </a:r>
          </a:p>
          <a:p>
            <a:r>
              <a:rPr lang="en-US" b="1" dirty="0">
                <a:solidFill>
                  <a:schemeClr val="accent2"/>
                </a:solidFill>
              </a:rPr>
              <a:t>      E</a:t>
            </a:r>
          </a:p>
          <a:p>
            <a:r>
              <a:rPr lang="en-US" b="1" dirty="0">
                <a:solidFill>
                  <a:schemeClr val="accent2"/>
                </a:solidFill>
              </a:rPr>
              <a:t>      C</a:t>
            </a:r>
          </a:p>
          <a:p>
            <a:endParaRPr lang="en-US" b="1" dirty="0">
              <a:solidFill>
                <a:schemeClr val="accent2"/>
              </a:solidFill>
            </a:endParaRPr>
          </a:p>
          <a:p>
            <a:r>
              <a:rPr lang="en-US" b="1" dirty="0">
                <a:solidFill>
                  <a:schemeClr val="tx2"/>
                </a:solidFill>
              </a:rPr>
              <a:t>So, D next.</a:t>
            </a:r>
          </a:p>
        </p:txBody>
      </p:sp>
    </p:spTree>
    <p:extLst>
      <p:ext uri="{BB962C8B-B14F-4D97-AF65-F5344CB8AC3E}">
        <p14:creationId xmlns:p14="http://schemas.microsoft.com/office/powerpoint/2010/main" val="19373213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descr="dfs-progress0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066800"/>
            <a:ext cx="5181600"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8458200" y="304801"/>
            <a:ext cx="2438400" cy="2585323"/>
          </a:xfrm>
          <a:prstGeom prst="rect">
            <a:avLst/>
          </a:prstGeom>
        </p:spPr>
        <p:txBody>
          <a:bodyPr wrap="square">
            <a:spAutoFit/>
          </a:bodyPr>
          <a:lstStyle/>
          <a:p>
            <a:r>
              <a:rPr lang="en-US" b="1" dirty="0">
                <a:solidFill>
                  <a:schemeClr val="accent2"/>
                </a:solidFill>
              </a:rPr>
              <a:t>Expanding D, gives stack:</a:t>
            </a:r>
          </a:p>
          <a:p>
            <a:r>
              <a:rPr lang="en-US" b="1" dirty="0">
                <a:solidFill>
                  <a:schemeClr val="accent2"/>
                </a:solidFill>
              </a:rPr>
              <a:t>      H</a:t>
            </a:r>
          </a:p>
          <a:p>
            <a:r>
              <a:rPr lang="en-US" b="1" dirty="0">
                <a:solidFill>
                  <a:schemeClr val="accent2"/>
                </a:solidFill>
              </a:rPr>
              <a:t>       I</a:t>
            </a:r>
          </a:p>
          <a:p>
            <a:r>
              <a:rPr lang="en-US" b="1" dirty="0">
                <a:solidFill>
                  <a:schemeClr val="accent2"/>
                </a:solidFill>
              </a:rPr>
              <a:t>      E</a:t>
            </a:r>
          </a:p>
          <a:p>
            <a:r>
              <a:rPr lang="en-US" b="1" dirty="0">
                <a:solidFill>
                  <a:schemeClr val="accent2"/>
                </a:solidFill>
              </a:rPr>
              <a:t>      C</a:t>
            </a:r>
          </a:p>
          <a:p>
            <a:endParaRPr lang="en-US" b="1" dirty="0">
              <a:solidFill>
                <a:schemeClr val="accent2"/>
              </a:solidFill>
            </a:endParaRPr>
          </a:p>
          <a:p>
            <a:r>
              <a:rPr lang="en-US" b="1" dirty="0">
                <a:solidFill>
                  <a:srgbClr val="000000"/>
                </a:solidFill>
              </a:rPr>
              <a:t>So, H next.</a:t>
            </a:r>
          </a:p>
          <a:p>
            <a:r>
              <a:rPr lang="en-US" b="1" dirty="0">
                <a:solidFill>
                  <a:srgbClr val="000000"/>
                </a:solidFill>
              </a:rPr>
              <a:t>etc.</a:t>
            </a:r>
          </a:p>
        </p:txBody>
      </p:sp>
    </p:spTree>
    <p:extLst>
      <p:ext uri="{BB962C8B-B14F-4D97-AF65-F5344CB8AC3E}">
        <p14:creationId xmlns:p14="http://schemas.microsoft.com/office/powerpoint/2010/main" val="21297042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descr="dfs-progress0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219201"/>
            <a:ext cx="5181600" cy="291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024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descr="dfs-progress0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371600"/>
            <a:ext cx="5181600" cy="3011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57356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9" name="Rectangle 3"/>
          <p:cNvSpPr>
            <a:spLocks noGrp="1" noChangeArrowheads="1"/>
          </p:cNvSpPr>
          <p:nvPr>
            <p:ph type="body" idx="1"/>
          </p:nvPr>
        </p:nvSpPr>
        <p:spPr/>
        <p:txBody>
          <a:bodyPr/>
          <a:lstStyle/>
          <a:p>
            <a:pPr eaLnBrk="1" hangingPunct="1">
              <a:defRPr/>
            </a:pPr>
            <a:r>
              <a:rPr lang="en-US" sz="1800" dirty="0"/>
              <a:t>
</a:t>
            </a:r>
          </a:p>
        </p:txBody>
      </p:sp>
      <p:pic>
        <p:nvPicPr>
          <p:cNvPr id="56323" name="Picture 4" descr="dfs-progress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600201"/>
            <a:ext cx="5181600" cy="3027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89758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3" name="Rectangle 3"/>
          <p:cNvSpPr>
            <a:spLocks noGrp="1" noChangeArrowheads="1"/>
          </p:cNvSpPr>
          <p:nvPr>
            <p:ph type="body" idx="1"/>
          </p:nvPr>
        </p:nvSpPr>
        <p:spPr/>
        <p:txBody>
          <a:bodyPr/>
          <a:lstStyle/>
          <a:p>
            <a:pPr eaLnBrk="1" hangingPunct="1">
              <a:defRPr/>
            </a:pPr>
            <a:r>
              <a:rPr lang="en-US" sz="1800" dirty="0"/>
              <a:t>
</a:t>
            </a:r>
          </a:p>
        </p:txBody>
      </p:sp>
      <p:pic>
        <p:nvPicPr>
          <p:cNvPr id="57348" name="Picture 5" descr="dfs-progress0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952500"/>
            <a:ext cx="5181600" cy="3009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9635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5" descr="dfs-progress0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447800"/>
            <a:ext cx="5181600" cy="3009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91587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5" descr="dfs-progress09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600201"/>
            <a:ext cx="5181600" cy="3027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047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3517"/>
          </a:xfrm>
        </p:spPr>
        <p:txBody>
          <a:bodyPr>
            <a:normAutofit fontScale="90000"/>
          </a:bodyPr>
          <a:lstStyle/>
          <a:p>
            <a:br>
              <a:rPr lang="en-US" b="1" dirty="0"/>
            </a:br>
            <a:r>
              <a:rPr lang="en-US" b="1" dirty="0"/>
              <a:t>Examples of Agent:</a:t>
            </a:r>
            <a:br>
              <a:rPr lang="en-US" b="1" dirty="0"/>
            </a:br>
            <a:endParaRPr lang="en-US" dirty="0"/>
          </a:p>
        </p:txBody>
      </p:sp>
      <p:sp>
        <p:nvSpPr>
          <p:cNvPr id="3" name="Content Placeholder 2"/>
          <p:cNvSpPr>
            <a:spLocks noGrp="1"/>
          </p:cNvSpPr>
          <p:nvPr>
            <p:ph idx="1"/>
          </p:nvPr>
        </p:nvSpPr>
        <p:spPr>
          <a:xfrm>
            <a:off x="838200" y="1133341"/>
            <a:ext cx="10515600" cy="5043622"/>
          </a:xfrm>
        </p:spPr>
        <p:txBody>
          <a:bodyPr/>
          <a:lstStyle/>
          <a:p>
            <a:pPr lvl="1" fontAlgn="base"/>
            <a:r>
              <a:rPr lang="en-US" dirty="0"/>
              <a:t>A </a:t>
            </a:r>
            <a:r>
              <a:rPr lang="en-US" b="1" dirty="0"/>
              <a:t>software agent</a:t>
            </a:r>
            <a:r>
              <a:rPr lang="en-US" dirty="0"/>
              <a:t> has Keystrokes, file contents, received network packages which act as sensors and displays on the screen, files, sent network packets acting as actuators.</a:t>
            </a:r>
          </a:p>
          <a:p>
            <a:pPr lvl="1" fontAlgn="base"/>
            <a:r>
              <a:rPr lang="en-US" dirty="0"/>
              <a:t>A Human-agent has eyes, ears, and </a:t>
            </a:r>
          </a:p>
          <a:p>
            <a:pPr marL="457200" lvl="1" indent="0" fontAlgn="base">
              <a:buNone/>
            </a:pPr>
            <a:r>
              <a:rPr lang="en-US" dirty="0"/>
              <a:t>   other organs which act as sensors, </a:t>
            </a:r>
          </a:p>
          <a:p>
            <a:pPr marL="457200" lvl="1" indent="0" fontAlgn="base">
              <a:buNone/>
            </a:pPr>
            <a:r>
              <a:rPr lang="en-US" dirty="0"/>
              <a:t>   and hands, legs, mouth, and other </a:t>
            </a:r>
          </a:p>
          <a:p>
            <a:pPr marL="457200" lvl="1" indent="0" fontAlgn="base">
              <a:buNone/>
            </a:pPr>
            <a:r>
              <a:rPr lang="en-US" dirty="0"/>
              <a:t>   body parts acting as actuators.</a:t>
            </a:r>
          </a:p>
          <a:p>
            <a:pPr lvl="1" fontAlgn="base"/>
            <a:r>
              <a:rPr lang="en-US" dirty="0"/>
              <a:t>A </a:t>
            </a:r>
            <a:r>
              <a:rPr lang="en-US" b="1" dirty="0"/>
              <a:t>Robotic agent</a:t>
            </a:r>
            <a:r>
              <a:rPr lang="en-US" dirty="0"/>
              <a:t> has Cameras and</a:t>
            </a:r>
          </a:p>
          <a:p>
            <a:pPr marL="457200" lvl="1" indent="0" fontAlgn="base">
              <a:buNone/>
            </a:pPr>
            <a:r>
              <a:rPr lang="en-US" dirty="0"/>
              <a:t>   infrared range finders which act as </a:t>
            </a:r>
          </a:p>
          <a:p>
            <a:pPr marL="457200" lvl="1" indent="0" fontAlgn="base">
              <a:buNone/>
            </a:pPr>
            <a:r>
              <a:rPr lang="en-US" dirty="0"/>
              <a:t>   sensors and various motors acting </a:t>
            </a:r>
          </a:p>
          <a:p>
            <a:pPr marL="457200" lvl="1" indent="0" fontAlgn="base">
              <a:buNone/>
            </a:pPr>
            <a:r>
              <a:rPr lang="en-US" dirty="0"/>
              <a:t>   as actuators.</a:t>
            </a:r>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14608"/>
            <a:ext cx="4648849" cy="3734321"/>
          </a:xfrm>
          <a:prstGeom prst="rect">
            <a:avLst/>
          </a:prstGeom>
        </p:spPr>
      </p:pic>
    </p:spTree>
    <p:extLst>
      <p:ext uri="{BB962C8B-B14F-4D97-AF65-F5344CB8AC3E}">
        <p14:creationId xmlns:p14="http://schemas.microsoft.com/office/powerpoint/2010/main" val="16831874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5" descr="dfs-progress10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371600"/>
            <a:ext cx="5181600" cy="3009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2125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4" name="Picture 5" descr="dfs-progress1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295400"/>
            <a:ext cx="5181600" cy="3009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4032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3" name="Rectangle 3"/>
          <p:cNvSpPr>
            <a:spLocks noGrp="1" noChangeArrowheads="1"/>
          </p:cNvSpPr>
          <p:nvPr>
            <p:ph type="body" idx="1"/>
          </p:nvPr>
        </p:nvSpPr>
        <p:spPr/>
        <p:txBody>
          <a:bodyPr/>
          <a:lstStyle/>
          <a:p>
            <a:pPr eaLnBrk="1" hangingPunct="1">
              <a:defRPr/>
            </a:pPr>
            <a:r>
              <a:rPr lang="en-US" sz="1800" dirty="0"/>
              <a:t>
</a:t>
            </a:r>
          </a:p>
        </p:txBody>
      </p:sp>
      <p:pic>
        <p:nvPicPr>
          <p:cNvPr id="62468" name="Picture 5" descr="dfs-progress1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371601"/>
            <a:ext cx="5181600" cy="3027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930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6" name="Rectangle 2"/>
          <p:cNvSpPr>
            <a:spLocks noGrp="1" noChangeArrowheads="1"/>
          </p:cNvSpPr>
          <p:nvPr>
            <p:ph type="title"/>
          </p:nvPr>
        </p:nvSpPr>
        <p:spPr>
          <a:xfrm>
            <a:off x="2743200" y="-304800"/>
            <a:ext cx="7772400" cy="1143000"/>
          </a:xfrm>
        </p:spPr>
        <p:txBody>
          <a:bodyPr/>
          <a:lstStyle/>
          <a:p>
            <a:pPr eaLnBrk="1" hangingPunct="1">
              <a:defRPr/>
            </a:pPr>
            <a:r>
              <a:rPr lang="en-US" sz="2800" dirty="0">
                <a:solidFill>
                  <a:srgbClr val="FF0000"/>
                </a:solidFill>
              </a:rPr>
              <a:t>Properties of depth-first search</a:t>
            </a:r>
          </a:p>
        </p:txBody>
      </p:sp>
      <p:sp>
        <p:nvSpPr>
          <p:cNvPr id="1296387" name="Rectangle 3"/>
          <p:cNvSpPr>
            <a:spLocks noGrp="1" noChangeArrowheads="1"/>
          </p:cNvSpPr>
          <p:nvPr>
            <p:ph type="body" idx="1"/>
          </p:nvPr>
        </p:nvSpPr>
        <p:spPr>
          <a:xfrm>
            <a:off x="1828800" y="533400"/>
            <a:ext cx="8839200" cy="4191000"/>
          </a:xfrm>
        </p:spPr>
        <p:txBody>
          <a:bodyPr>
            <a:normAutofit fontScale="92500" lnSpcReduction="20000"/>
          </a:bodyPr>
          <a:lstStyle/>
          <a:p>
            <a:pPr eaLnBrk="1" hangingPunct="1">
              <a:defRPr/>
            </a:pPr>
            <a:r>
              <a:rPr lang="en-US" sz="2400" b="1" u="sng" dirty="0">
                <a:solidFill>
                  <a:srgbClr val="FF0000"/>
                </a:solidFill>
              </a:rPr>
              <a:t>Complete?</a:t>
            </a:r>
            <a:r>
              <a:rPr lang="en-US" sz="2400" b="1" dirty="0">
                <a:solidFill>
                  <a:srgbClr val="FF0000"/>
                </a:solidFill>
              </a:rPr>
              <a:t> </a:t>
            </a:r>
            <a:r>
              <a:rPr lang="en-US" sz="1600" dirty="0"/>
              <a:t>
</a:t>
            </a:r>
          </a:p>
          <a:p>
            <a:pPr eaLnBrk="1" hangingPunct="1">
              <a:defRPr/>
            </a:pPr>
            <a:endParaRPr lang="en-US" sz="1600" dirty="0"/>
          </a:p>
          <a:p>
            <a:pPr eaLnBrk="1" hangingPunct="1">
              <a:defRPr/>
            </a:pPr>
            <a:endParaRPr lang="en-US" sz="1600" dirty="0">
              <a:solidFill>
                <a:srgbClr val="FF0000"/>
              </a:solidFill>
            </a:endParaRPr>
          </a:p>
          <a:p>
            <a:pPr eaLnBrk="1" hangingPunct="1">
              <a:defRPr/>
            </a:pPr>
            <a:r>
              <a:rPr lang="en-US" sz="2400" b="1" u="sng" dirty="0">
                <a:solidFill>
                  <a:srgbClr val="FF0000"/>
                </a:solidFill>
              </a:rPr>
              <a:t>Time?</a:t>
            </a:r>
            <a:r>
              <a:rPr lang="en-US" sz="2400" b="1" dirty="0">
                <a:solidFill>
                  <a:srgbClr val="FF0000"/>
                </a:solidFill>
              </a:rPr>
              <a:t> </a:t>
            </a:r>
            <a:r>
              <a:rPr lang="en-US" sz="2400" b="1" i="1" dirty="0">
                <a:solidFill>
                  <a:srgbClr val="FF0000"/>
                </a:solidFill>
              </a:rPr>
              <a:t>O(</a:t>
            </a:r>
            <a:r>
              <a:rPr lang="en-US" sz="2400" b="1" i="1" dirty="0" err="1">
                <a:solidFill>
                  <a:srgbClr val="FF0000"/>
                </a:solidFill>
              </a:rPr>
              <a:t>b</a:t>
            </a:r>
            <a:r>
              <a:rPr lang="en-US" sz="2400" b="1" i="1" baseline="30000" dirty="0" err="1">
                <a:solidFill>
                  <a:srgbClr val="FF0000"/>
                </a:solidFill>
              </a:rPr>
              <a:t>m</a:t>
            </a:r>
            <a:r>
              <a:rPr lang="en-US" sz="2400" b="1" i="1" dirty="0">
                <a:solidFill>
                  <a:srgbClr val="FF0000"/>
                </a:solidFill>
              </a:rPr>
              <a:t>)</a:t>
            </a:r>
            <a:r>
              <a:rPr lang="en-US" sz="2400" b="1" dirty="0">
                <a:solidFill>
                  <a:srgbClr val="FF0000"/>
                </a:solidFill>
              </a:rPr>
              <a:t>: bad if </a:t>
            </a:r>
            <a:r>
              <a:rPr lang="en-US" sz="2400" b="1" i="1" dirty="0">
                <a:solidFill>
                  <a:srgbClr val="FF0000"/>
                </a:solidFill>
              </a:rPr>
              <a:t>m</a:t>
            </a:r>
            <a:r>
              <a:rPr lang="en-US" sz="2400" b="1" dirty="0">
                <a:solidFill>
                  <a:srgbClr val="FF0000"/>
                </a:solidFill>
              </a:rPr>
              <a:t> is much larger than </a:t>
            </a:r>
            <a:r>
              <a:rPr lang="en-US" sz="2400" b="1" i="1" dirty="0">
                <a:solidFill>
                  <a:srgbClr val="FF0000"/>
                </a:solidFill>
              </a:rPr>
              <a:t>d</a:t>
            </a:r>
          </a:p>
          <a:p>
            <a:pPr lvl="1" eaLnBrk="1" hangingPunct="1">
              <a:defRPr/>
            </a:pPr>
            <a:r>
              <a:rPr lang="en-US" dirty="0">
                <a:solidFill>
                  <a:srgbClr val="FF0000"/>
                </a:solidFill>
              </a:rPr>
              <a:t> but if solutions are dense, may be much faster than breadth-first</a:t>
            </a:r>
          </a:p>
          <a:p>
            <a:pPr eaLnBrk="1" hangingPunct="1">
              <a:defRPr/>
            </a:pPr>
            <a:endParaRPr lang="en-US" sz="2400" u="sng" dirty="0">
              <a:solidFill>
                <a:srgbClr val="FF0000"/>
              </a:solidFill>
            </a:endParaRPr>
          </a:p>
          <a:p>
            <a:pPr eaLnBrk="1" hangingPunct="1">
              <a:defRPr/>
            </a:pPr>
            <a:r>
              <a:rPr lang="en-US" sz="2400" b="1" u="sng" dirty="0">
                <a:solidFill>
                  <a:srgbClr val="FF0000"/>
                </a:solidFill>
              </a:rPr>
              <a:t>Space?</a:t>
            </a:r>
            <a:r>
              <a:rPr lang="en-US" sz="2400" b="1" dirty="0">
                <a:solidFill>
                  <a:srgbClr val="FF0000"/>
                </a:solidFill>
              </a:rPr>
              <a:t> </a:t>
            </a:r>
          </a:p>
          <a:p>
            <a:pPr eaLnBrk="1" hangingPunct="1">
              <a:defRPr/>
            </a:pPr>
            <a:endParaRPr lang="en-US" sz="2400" u="sng" dirty="0">
              <a:solidFill>
                <a:srgbClr val="CC0099"/>
              </a:solidFill>
            </a:endParaRPr>
          </a:p>
          <a:p>
            <a:pPr eaLnBrk="1" hangingPunct="1">
              <a:defRPr/>
            </a:pPr>
            <a:r>
              <a:rPr lang="en-US" sz="2400" b="1" u="sng" dirty="0">
                <a:solidFill>
                  <a:srgbClr val="FF0000"/>
                </a:solidFill>
              </a:rPr>
              <a:t>Guarantee that</a:t>
            </a:r>
          </a:p>
          <a:p>
            <a:pPr eaLnBrk="1" hangingPunct="1">
              <a:defRPr/>
            </a:pPr>
            <a:r>
              <a:rPr lang="en-US" sz="2400" b="1" u="sng" dirty="0">
                <a:solidFill>
                  <a:srgbClr val="FF0000"/>
                </a:solidFill>
              </a:rPr>
              <a:t>opt. soln. is found? </a:t>
            </a:r>
            <a:r>
              <a:rPr lang="en-US" sz="1800" dirty="0"/>
              <a:t>
</a:t>
            </a:r>
          </a:p>
        </p:txBody>
      </p:sp>
      <p:sp>
        <p:nvSpPr>
          <p:cNvPr id="1296389" name="Text Box 5"/>
          <p:cNvSpPr txBox="1">
            <a:spLocks noChangeArrowheads="1"/>
          </p:cNvSpPr>
          <p:nvPr/>
        </p:nvSpPr>
        <p:spPr bwMode="auto">
          <a:xfrm>
            <a:off x="1828800" y="5105401"/>
            <a:ext cx="658892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t>Note: In </a:t>
            </a:r>
            <a:r>
              <a:rPr lang="en-US" dirty="0">
                <a:solidFill>
                  <a:srgbClr val="3333CC"/>
                </a:solidFill>
              </a:rPr>
              <a:t>“</a:t>
            </a:r>
            <a:r>
              <a:rPr lang="en-US" dirty="0">
                <a:solidFill>
                  <a:schemeClr val="accent2"/>
                </a:solidFill>
              </a:rPr>
              <a:t>backtrack search”</a:t>
            </a:r>
            <a:r>
              <a:rPr lang="en-US" dirty="0"/>
              <a:t> only one successor is generated </a:t>
            </a:r>
          </a:p>
          <a:p>
            <a:pPr>
              <a:defRPr/>
            </a:pPr>
            <a:r>
              <a:rPr lang="en-US" dirty="0">
                <a:sym typeface="Wingdings" charset="0"/>
              </a:rPr>
              <a:t> only O(m) memory is needed; also successor is modification of</a:t>
            </a:r>
          </a:p>
          <a:p>
            <a:pPr>
              <a:defRPr/>
            </a:pPr>
            <a:r>
              <a:rPr lang="en-US" dirty="0">
                <a:sym typeface="Wingdings" charset="0"/>
              </a:rPr>
              <a:t>the current state, but we have to be able to undo each modification.</a:t>
            </a:r>
          </a:p>
          <a:p>
            <a:pPr>
              <a:defRPr/>
            </a:pPr>
            <a:r>
              <a:rPr lang="en-US" dirty="0">
                <a:sym typeface="Wingdings" charset="0"/>
              </a:rPr>
              <a:t>More when we talk about Constraint Satisfaction Problems (</a:t>
            </a:r>
            <a:r>
              <a:rPr lang="en-US" dirty="0">
                <a:solidFill>
                  <a:schemeClr val="accent2"/>
                </a:solidFill>
                <a:sym typeface="Wingdings" charset="0"/>
              </a:rPr>
              <a:t>CSP)</a:t>
            </a:r>
            <a:r>
              <a:rPr lang="en-US" dirty="0">
                <a:sym typeface="Wingdings" charset="0"/>
              </a:rPr>
              <a:t>. </a:t>
            </a:r>
            <a:endParaRPr lang="en-US" dirty="0"/>
          </a:p>
        </p:txBody>
      </p:sp>
      <p:sp>
        <p:nvSpPr>
          <p:cNvPr id="1296390" name="Oval 6"/>
          <p:cNvSpPr>
            <a:spLocks noChangeArrowheads="1"/>
          </p:cNvSpPr>
          <p:nvPr/>
        </p:nvSpPr>
        <p:spPr bwMode="auto">
          <a:xfrm>
            <a:off x="3200400" y="3048000"/>
            <a:ext cx="4114800" cy="685800"/>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p>
        </p:txBody>
      </p:sp>
      <p:sp>
        <p:nvSpPr>
          <p:cNvPr id="7" name="Rectangle 4"/>
          <p:cNvSpPr>
            <a:spLocks noChangeArrowheads="1"/>
          </p:cNvSpPr>
          <p:nvPr/>
        </p:nvSpPr>
        <p:spPr bwMode="auto">
          <a:xfrm>
            <a:off x="4495800" y="3810000"/>
            <a:ext cx="6705600"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vl="1">
              <a:defRPr/>
            </a:pPr>
            <a:r>
              <a:rPr lang="en-US" b="1" i="1" dirty="0">
                <a:solidFill>
                  <a:schemeClr val="accent1">
                    <a:lumMod val="75000"/>
                  </a:schemeClr>
                </a:solidFill>
              </a:rPr>
              <a:t>b:</a:t>
            </a:r>
            <a:r>
              <a:rPr lang="en-US" b="1" dirty="0">
                <a:solidFill>
                  <a:schemeClr val="accent1">
                    <a:lumMod val="75000"/>
                  </a:schemeClr>
                </a:solidFill>
              </a:rPr>
              <a:t> max. branching factor of the search tree</a:t>
            </a:r>
          </a:p>
          <a:p>
            <a:pPr lvl="1">
              <a:defRPr/>
            </a:pPr>
            <a:r>
              <a:rPr lang="en-US" b="1" i="1" dirty="0">
                <a:solidFill>
                  <a:schemeClr val="accent1">
                    <a:lumMod val="75000"/>
                  </a:schemeClr>
                </a:solidFill>
              </a:rPr>
              <a:t>d: </a:t>
            </a:r>
            <a:r>
              <a:rPr lang="en-US" b="1" dirty="0">
                <a:solidFill>
                  <a:schemeClr val="accent1">
                    <a:lumMod val="75000"/>
                  </a:schemeClr>
                </a:solidFill>
              </a:rPr>
              <a:t>depth of the shallowest (least-cost) soln.</a:t>
            </a:r>
          </a:p>
          <a:p>
            <a:pPr lvl="1">
              <a:defRPr/>
            </a:pPr>
            <a:r>
              <a:rPr lang="en-US" b="1" dirty="0">
                <a:solidFill>
                  <a:schemeClr val="accent1">
                    <a:lumMod val="75000"/>
                  </a:schemeClr>
                </a:solidFill>
              </a:rPr>
              <a:t>m: maximum depth of state space</a:t>
            </a:r>
          </a:p>
        </p:txBody>
      </p:sp>
      <p:sp>
        <p:nvSpPr>
          <p:cNvPr id="2" name="TextBox 1"/>
          <p:cNvSpPr txBox="1">
            <a:spLocks noChangeArrowheads="1"/>
          </p:cNvSpPr>
          <p:nvPr/>
        </p:nvSpPr>
        <p:spPr bwMode="auto">
          <a:xfrm>
            <a:off x="3352801" y="533400"/>
            <a:ext cx="6831013"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chemeClr val="accent2"/>
                </a:solidFill>
              </a:rPr>
              <a:t>No: fails in infinite-depth spaces, spaces with loops</a:t>
            </a:r>
          </a:p>
          <a:p>
            <a:pPr lvl="1" eaLnBrk="1" hangingPunct="1"/>
            <a:r>
              <a:rPr lang="en-US">
                <a:solidFill>
                  <a:schemeClr val="accent2"/>
                </a:solidFill>
              </a:rPr>
              <a:t>            Modify to avoid repeated states along path</a:t>
            </a:r>
          </a:p>
          <a:p>
            <a:pPr lvl="2" eaLnBrk="1" hangingPunct="1"/>
            <a:r>
              <a:rPr lang="en-US">
                <a:solidFill>
                  <a:schemeClr val="accent2"/>
                </a:solidFill>
                <a:sym typeface="Wingdings" charset="0"/>
              </a:rPr>
              <a:t>      </a:t>
            </a:r>
            <a:r>
              <a:rPr lang="en-US">
                <a:solidFill>
                  <a:schemeClr val="accent2"/>
                </a:solidFill>
              </a:rPr>
              <a:t> complete in finite spaces</a:t>
            </a:r>
          </a:p>
        </p:txBody>
      </p:sp>
      <p:sp>
        <p:nvSpPr>
          <p:cNvPr id="4" name="TextBox 3"/>
          <p:cNvSpPr txBox="1">
            <a:spLocks noChangeArrowheads="1"/>
          </p:cNvSpPr>
          <p:nvPr/>
        </p:nvSpPr>
        <p:spPr bwMode="auto">
          <a:xfrm>
            <a:off x="3429000" y="3124201"/>
            <a:ext cx="33718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i="1" dirty="0">
                <a:solidFill>
                  <a:srgbClr val="FF0000"/>
                </a:solidFill>
              </a:rPr>
              <a:t>O(</a:t>
            </a:r>
            <a:r>
              <a:rPr lang="en-US" b="1" i="1" dirty="0" err="1">
                <a:solidFill>
                  <a:srgbClr val="FF0000"/>
                </a:solidFill>
              </a:rPr>
              <a:t>bm</a:t>
            </a:r>
            <a:r>
              <a:rPr lang="en-US" b="1" i="1" dirty="0">
                <a:solidFill>
                  <a:srgbClr val="FF0000"/>
                </a:solidFill>
              </a:rPr>
              <a:t>), </a:t>
            </a:r>
            <a:r>
              <a:rPr lang="en-US" b="1" dirty="0">
                <a:solidFill>
                  <a:srgbClr val="FF0000"/>
                </a:solidFill>
              </a:rPr>
              <a:t>i.e., linear space!</a:t>
            </a:r>
          </a:p>
        </p:txBody>
      </p:sp>
      <p:sp>
        <p:nvSpPr>
          <p:cNvPr id="63496" name="TextBox 4"/>
          <p:cNvSpPr txBox="1">
            <a:spLocks noChangeArrowheads="1"/>
          </p:cNvSpPr>
          <p:nvPr/>
        </p:nvSpPr>
        <p:spPr bwMode="auto">
          <a:xfrm>
            <a:off x="1676400" y="3505201"/>
            <a:ext cx="1841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endParaRPr lang="en-US"/>
          </a:p>
        </p:txBody>
      </p:sp>
      <p:sp>
        <p:nvSpPr>
          <p:cNvPr id="6" name="TextBox 5"/>
          <p:cNvSpPr txBox="1">
            <a:spLocks noChangeArrowheads="1"/>
          </p:cNvSpPr>
          <p:nvPr/>
        </p:nvSpPr>
        <p:spPr bwMode="auto">
          <a:xfrm>
            <a:off x="4343400" y="4038601"/>
            <a:ext cx="63658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800">
                <a:solidFill>
                  <a:srgbClr val="FF0000"/>
                </a:solidFill>
              </a:rPr>
              <a:t>No</a:t>
            </a:r>
          </a:p>
        </p:txBody>
      </p:sp>
      <p:sp>
        <p:nvSpPr>
          <p:cNvPr id="3" name="TextBox 2"/>
          <p:cNvSpPr txBox="1"/>
          <p:nvPr/>
        </p:nvSpPr>
        <p:spPr>
          <a:xfrm>
            <a:off x="7543800" y="2638962"/>
            <a:ext cx="2819400" cy="1323439"/>
          </a:xfrm>
          <a:prstGeom prst="rect">
            <a:avLst/>
          </a:prstGeom>
          <a:noFill/>
        </p:spPr>
        <p:txBody>
          <a:bodyPr wrap="square" rtlCol="0">
            <a:spAutoFit/>
          </a:bodyPr>
          <a:lstStyle/>
          <a:p>
            <a:r>
              <a:rPr lang="en-US" sz="2000" b="1" dirty="0">
                <a:solidFill>
                  <a:srgbClr val="3333CC"/>
                </a:solidFill>
              </a:rPr>
              <a:t>Note: Can also reconstruct soln. path from single stored branch.</a:t>
            </a:r>
          </a:p>
        </p:txBody>
      </p:sp>
    </p:spTree>
    <p:extLst>
      <p:ext uri="{BB962C8B-B14F-4D97-AF65-F5344CB8AC3E}">
        <p14:creationId xmlns:p14="http://schemas.microsoft.com/office/powerpoint/2010/main" val="4290183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296387">
                                            <p:txEl>
                                              <p:pRg st="3" end="3"/>
                                            </p:txEl>
                                          </p:spTgt>
                                        </p:tgtEl>
                                        <p:attrNameLst>
                                          <p:attrName>style.visibility</p:attrName>
                                        </p:attrNameLst>
                                      </p:cBhvr>
                                      <p:to>
                                        <p:strVal val="visible"/>
                                      </p:to>
                                    </p:set>
                                    <p:anim calcmode="lin" valueType="num">
                                      <p:cBhvr additive="base">
                                        <p:cTn id="13" dur="500" fill="hold"/>
                                        <p:tgtEl>
                                          <p:spTgt spid="1296387">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296387">
                                            <p:txEl>
                                              <p:pRg st="3" end="3"/>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296387">
                                            <p:txEl>
                                              <p:pRg st="4" end="4"/>
                                            </p:txEl>
                                          </p:spTgt>
                                        </p:tgtEl>
                                        <p:attrNameLst>
                                          <p:attrName>style.visibility</p:attrName>
                                        </p:attrNameLst>
                                      </p:cBhvr>
                                      <p:to>
                                        <p:strVal val="visible"/>
                                      </p:to>
                                    </p:set>
                                    <p:anim calcmode="lin" valueType="num">
                                      <p:cBhvr additive="base">
                                        <p:cTn id="17" dur="500" fill="hold"/>
                                        <p:tgtEl>
                                          <p:spTgt spid="1296387">
                                            <p:txEl>
                                              <p:pRg st="4" end="4"/>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296387">
                                            <p:txEl>
                                              <p:pRg st="4" end="4"/>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1296387">
                                            <p:txEl>
                                              <p:pRg st="6" end="6"/>
                                            </p:txEl>
                                          </p:spTgt>
                                        </p:tgtEl>
                                        <p:attrNameLst>
                                          <p:attrName>style.visibility</p:attrName>
                                        </p:attrNameLst>
                                      </p:cBhvr>
                                      <p:to>
                                        <p:strVal val="visible"/>
                                      </p:to>
                                    </p:set>
                                    <p:anim calcmode="lin" valueType="num">
                                      <p:cBhvr additive="base">
                                        <p:cTn id="27" dur="500" fill="hold"/>
                                        <p:tgtEl>
                                          <p:spTgt spid="1296387">
                                            <p:txEl>
                                              <p:pRg st="6" end="6"/>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29638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heel(1)">
                                      <p:cBhvr>
                                        <p:cTn id="33" dur="2000"/>
                                        <p:tgtEl>
                                          <p:spTgt spid="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1296390"/>
                                        </p:tgtEl>
                                        <p:attrNameLst>
                                          <p:attrName>style.visibility</p:attrName>
                                        </p:attrNameLst>
                                      </p:cBhvr>
                                      <p:to>
                                        <p:strVal val="visible"/>
                                      </p:to>
                                    </p:set>
                                    <p:anim calcmode="lin" valueType="num">
                                      <p:cBhvr additive="base">
                                        <p:cTn id="38" dur="500" fill="hold"/>
                                        <p:tgtEl>
                                          <p:spTgt spid="1296390"/>
                                        </p:tgtEl>
                                        <p:attrNameLst>
                                          <p:attrName>ppt_x</p:attrName>
                                        </p:attrNameLst>
                                      </p:cBhvr>
                                      <p:tavLst>
                                        <p:tav tm="0">
                                          <p:val>
                                            <p:strVal val="1+#ppt_w/2"/>
                                          </p:val>
                                        </p:tav>
                                        <p:tav tm="100000">
                                          <p:val>
                                            <p:strVal val="#ppt_x"/>
                                          </p:val>
                                        </p:tav>
                                      </p:tavLst>
                                    </p:anim>
                                    <p:anim calcmode="lin" valueType="num">
                                      <p:cBhvr additive="base">
                                        <p:cTn id="39" dur="500" fill="hold"/>
                                        <p:tgtEl>
                                          <p:spTgt spid="1296390"/>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296387">
                                            <p:txEl>
                                              <p:pRg st="8" end="8"/>
                                            </p:txEl>
                                          </p:spTgt>
                                        </p:tgtEl>
                                        <p:attrNameLst>
                                          <p:attrName>style.visibility</p:attrName>
                                        </p:attrNameLst>
                                      </p:cBhvr>
                                      <p:to>
                                        <p:strVal val="visible"/>
                                      </p:to>
                                    </p:set>
                                    <p:anim calcmode="lin" valueType="num">
                                      <p:cBhvr additive="base">
                                        <p:cTn id="51" dur="500" fill="hold"/>
                                        <p:tgtEl>
                                          <p:spTgt spid="1296387">
                                            <p:txEl>
                                              <p:pRg st="8" end="8"/>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9638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1296387">
                                            <p:txEl>
                                              <p:pRg st="9" end="9"/>
                                            </p:txEl>
                                          </p:spTgt>
                                        </p:tgtEl>
                                        <p:attrNameLst>
                                          <p:attrName>style.visibility</p:attrName>
                                        </p:attrNameLst>
                                      </p:cBhvr>
                                      <p:to>
                                        <p:strVal val="visible"/>
                                      </p:to>
                                    </p:set>
                                    <p:anim calcmode="lin" valueType="num">
                                      <p:cBhvr additive="base">
                                        <p:cTn id="57" dur="500" fill="hold"/>
                                        <p:tgtEl>
                                          <p:spTgt spid="1296387">
                                            <p:txEl>
                                              <p:pRg st="9" end="9"/>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29638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ppt_x"/>
                                          </p:val>
                                        </p:tav>
                                        <p:tav tm="100000">
                                          <p:val>
                                            <p:strVal val="#ppt_x"/>
                                          </p:val>
                                        </p:tav>
                                      </p:tavLst>
                                    </p:anim>
                                    <p:anim calcmode="lin" valueType="num">
                                      <p:cBhvr additive="base">
                                        <p:cTn id="6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96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6389" grpId="0"/>
      <p:bldP spid="1296390" grpId="0" animBg="1"/>
      <p:bldP spid="7" grpId="0"/>
      <p:bldP spid="2" grpId="0"/>
      <p:bldP spid="4" grpId="0"/>
      <p:bldP spid="6" grpId="0"/>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434" name="Rectangle 2"/>
          <p:cNvSpPr>
            <a:spLocks noGrp="1" noChangeArrowheads="1"/>
          </p:cNvSpPr>
          <p:nvPr>
            <p:ph type="title"/>
          </p:nvPr>
        </p:nvSpPr>
        <p:spPr/>
        <p:txBody>
          <a:bodyPr/>
          <a:lstStyle/>
          <a:p>
            <a:pPr eaLnBrk="1" hangingPunct="1">
              <a:defRPr/>
            </a:pPr>
            <a:r>
              <a:rPr lang="en-US" sz="2800" dirty="0">
                <a:solidFill>
                  <a:srgbClr val="FF0000"/>
                </a:solidFill>
              </a:rPr>
              <a:t>Iterative deepening search</a:t>
            </a:r>
          </a:p>
        </p:txBody>
      </p:sp>
      <p:pic>
        <p:nvPicPr>
          <p:cNvPr id="1298435" name="Picture 3"/>
          <p:cNvPicPr>
            <a:picLocks noChangeAspect="1" noChangeArrowheads="1"/>
          </p:cNvPicPr>
          <p:nvPr/>
        </p:nvPicPr>
        <p:blipFill>
          <a:blip r:embed="rId2">
            <a:extLst>
              <a:ext uri="{28A0092B-C50C-407E-A947-70E740481C1C}">
                <a14:useLocalDpi xmlns:a14="http://schemas.microsoft.com/office/drawing/2010/main" val="0"/>
              </a:ext>
            </a:extLst>
          </a:blip>
          <a:srcRect l="14844" t="18750" r="3125" b="51042"/>
          <a:stretch>
            <a:fillRect/>
          </a:stretch>
        </p:blipFill>
        <p:spPr bwMode="auto">
          <a:xfrm>
            <a:off x="2286000" y="2057400"/>
            <a:ext cx="8001000" cy="2209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2057400" y="304800"/>
            <a:ext cx="755528" cy="369332"/>
          </a:xfrm>
          <a:prstGeom prst="rect">
            <a:avLst/>
          </a:prstGeom>
          <a:noFill/>
        </p:spPr>
        <p:txBody>
          <a:bodyPr wrap="none" rtlCol="0">
            <a:spAutoFit/>
          </a:bodyPr>
          <a:lstStyle/>
          <a:p>
            <a:r>
              <a:rPr lang="en-US" dirty="0"/>
              <a:t>[here]</a:t>
            </a:r>
          </a:p>
        </p:txBody>
      </p:sp>
    </p:spTree>
    <p:extLst>
      <p:ext uri="{BB962C8B-B14F-4D97-AF65-F5344CB8AC3E}">
        <p14:creationId xmlns:p14="http://schemas.microsoft.com/office/powerpoint/2010/main" val="2617066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Rectangle 2"/>
          <p:cNvSpPr>
            <a:spLocks noGrp="1" noChangeArrowheads="1"/>
          </p:cNvSpPr>
          <p:nvPr>
            <p:ph type="title"/>
          </p:nvPr>
        </p:nvSpPr>
        <p:spPr/>
        <p:txBody>
          <a:bodyPr/>
          <a:lstStyle/>
          <a:p>
            <a:pPr eaLnBrk="1" hangingPunct="1">
              <a:defRPr/>
            </a:pPr>
            <a:r>
              <a:rPr lang="en-US" sz="2800"/>
              <a:t>Iterative deepening search </a:t>
            </a:r>
            <a:r>
              <a:rPr lang="en-US" sz="2800" i="1"/>
              <a:t>l </a:t>
            </a:r>
            <a:r>
              <a:rPr lang="en-US" sz="2800"/>
              <a:t>=0</a:t>
            </a:r>
          </a:p>
        </p:txBody>
      </p:sp>
      <p:pic>
        <p:nvPicPr>
          <p:cNvPr id="65538" name="Picture 3" descr="ids-progress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019300"/>
            <a:ext cx="7620000" cy="35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3492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82" name="Rectangle 2"/>
          <p:cNvSpPr>
            <a:spLocks noGrp="1" noChangeArrowheads="1"/>
          </p:cNvSpPr>
          <p:nvPr>
            <p:ph type="title"/>
          </p:nvPr>
        </p:nvSpPr>
        <p:spPr/>
        <p:txBody>
          <a:bodyPr/>
          <a:lstStyle/>
          <a:p>
            <a:pPr eaLnBrk="1" hangingPunct="1">
              <a:defRPr/>
            </a:pPr>
            <a:r>
              <a:rPr lang="en-US" sz="2800"/>
              <a:t>Iterative deepening search </a:t>
            </a:r>
            <a:r>
              <a:rPr lang="en-US" sz="2800" i="1"/>
              <a:t>l </a:t>
            </a:r>
            <a:r>
              <a:rPr lang="en-US" sz="2800"/>
              <a:t>=1</a:t>
            </a:r>
          </a:p>
        </p:txBody>
      </p:sp>
      <p:pic>
        <p:nvPicPr>
          <p:cNvPr id="66562" name="Picture 3" descr="ids-progress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209800"/>
            <a:ext cx="7620000" cy="35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305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Rectangle 2"/>
          <p:cNvSpPr>
            <a:spLocks noGrp="1" noChangeArrowheads="1"/>
          </p:cNvSpPr>
          <p:nvPr>
            <p:ph type="title"/>
          </p:nvPr>
        </p:nvSpPr>
        <p:spPr/>
        <p:txBody>
          <a:bodyPr/>
          <a:lstStyle/>
          <a:p>
            <a:pPr eaLnBrk="1" hangingPunct="1">
              <a:defRPr/>
            </a:pPr>
            <a:r>
              <a:rPr lang="en-US" sz="2800"/>
              <a:t>Iterative deepening search </a:t>
            </a:r>
            <a:r>
              <a:rPr lang="en-US" sz="2800" i="1"/>
              <a:t>l </a:t>
            </a:r>
            <a:r>
              <a:rPr lang="en-US" sz="2800"/>
              <a:t>=2</a:t>
            </a:r>
          </a:p>
        </p:txBody>
      </p:sp>
      <p:pic>
        <p:nvPicPr>
          <p:cNvPr id="67586" name="Picture 3" descr="ids-progress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057401"/>
            <a:ext cx="7620000" cy="355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07163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2"/>
          <p:cNvSpPr>
            <a:spLocks noGrp="1" noChangeArrowheads="1"/>
          </p:cNvSpPr>
          <p:nvPr>
            <p:ph type="title"/>
          </p:nvPr>
        </p:nvSpPr>
        <p:spPr/>
        <p:txBody>
          <a:bodyPr/>
          <a:lstStyle/>
          <a:p>
            <a:pPr eaLnBrk="1" hangingPunct="1">
              <a:defRPr/>
            </a:pPr>
            <a:r>
              <a:rPr lang="en-US" sz="2800"/>
              <a:t>Iterative deepening search </a:t>
            </a:r>
            <a:r>
              <a:rPr lang="en-US" sz="2800" i="1"/>
              <a:t>l </a:t>
            </a:r>
            <a:r>
              <a:rPr lang="en-US" sz="2800"/>
              <a:t>=3</a:t>
            </a:r>
          </a:p>
        </p:txBody>
      </p:sp>
      <p:pic>
        <p:nvPicPr>
          <p:cNvPr id="68610" name="Picture 3" descr="ids-progress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171700"/>
            <a:ext cx="7620000" cy="35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92901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6" name="Text Box 4"/>
          <p:cNvSpPr txBox="1">
            <a:spLocks noChangeArrowheads="1"/>
          </p:cNvSpPr>
          <p:nvPr/>
        </p:nvSpPr>
        <p:spPr bwMode="auto">
          <a:xfrm>
            <a:off x="3231843" y="2819401"/>
            <a:ext cx="5868017"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b="1" dirty="0"/>
              <a:t>Combine </a:t>
            </a:r>
            <a:r>
              <a:rPr lang="en-US" b="1" dirty="0">
                <a:solidFill>
                  <a:schemeClr val="accent2"/>
                </a:solidFill>
              </a:rPr>
              <a:t>good memory requirements</a:t>
            </a:r>
            <a:r>
              <a:rPr lang="en-US" b="1" dirty="0"/>
              <a:t> of depth-first with</a:t>
            </a:r>
          </a:p>
          <a:p>
            <a:pPr algn="ctr">
              <a:defRPr/>
            </a:pPr>
            <a:r>
              <a:rPr lang="en-US" b="1" dirty="0"/>
              <a:t>the </a:t>
            </a:r>
            <a:r>
              <a:rPr lang="en-US" b="1" dirty="0">
                <a:solidFill>
                  <a:schemeClr val="accent2"/>
                </a:solidFill>
              </a:rPr>
              <a:t>completeness</a:t>
            </a:r>
            <a:r>
              <a:rPr lang="en-US" b="1" dirty="0"/>
              <a:t> of breadth-first when branching factor is</a:t>
            </a:r>
          </a:p>
          <a:p>
            <a:pPr algn="ctr">
              <a:defRPr/>
            </a:pPr>
            <a:r>
              <a:rPr lang="en-US" b="1" dirty="0"/>
              <a:t>finite and is </a:t>
            </a:r>
            <a:r>
              <a:rPr lang="en-US" b="1" dirty="0">
                <a:solidFill>
                  <a:schemeClr val="accent2"/>
                </a:solidFill>
              </a:rPr>
              <a:t>optimal</a:t>
            </a:r>
            <a:r>
              <a:rPr lang="en-US" b="1" dirty="0"/>
              <a:t> when the path cost is a non-decreasing</a:t>
            </a:r>
          </a:p>
          <a:p>
            <a:pPr algn="ctr">
              <a:defRPr/>
            </a:pPr>
            <a:r>
              <a:rPr lang="en-US" b="1" dirty="0"/>
              <a:t>function of the depth of the node.</a:t>
            </a:r>
          </a:p>
        </p:txBody>
      </p:sp>
      <p:sp>
        <p:nvSpPr>
          <p:cNvPr id="1324037" name="Text Box 5"/>
          <p:cNvSpPr txBox="1">
            <a:spLocks noChangeArrowheads="1"/>
          </p:cNvSpPr>
          <p:nvPr/>
        </p:nvSpPr>
        <p:spPr bwMode="auto">
          <a:xfrm>
            <a:off x="4419601" y="1752601"/>
            <a:ext cx="3935413" cy="523875"/>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a:t>Why would one do that?</a:t>
            </a:r>
          </a:p>
        </p:txBody>
      </p:sp>
      <p:sp>
        <p:nvSpPr>
          <p:cNvPr id="2" name="TextBox 1"/>
          <p:cNvSpPr txBox="1"/>
          <p:nvPr/>
        </p:nvSpPr>
        <p:spPr>
          <a:xfrm>
            <a:off x="2438401" y="4800600"/>
            <a:ext cx="5424755" cy="923330"/>
          </a:xfrm>
          <a:prstGeom prst="rect">
            <a:avLst/>
          </a:prstGeom>
          <a:noFill/>
        </p:spPr>
        <p:txBody>
          <a:bodyPr wrap="none">
            <a:spAutoFit/>
          </a:bodyPr>
          <a:lstStyle/>
          <a:p>
            <a:pPr>
              <a:defRPr/>
            </a:pPr>
            <a:r>
              <a:rPr lang="en-US" b="1" dirty="0">
                <a:solidFill>
                  <a:schemeClr val="accent1">
                    <a:lumMod val="75000"/>
                  </a:schemeClr>
                </a:solidFill>
              </a:rPr>
              <a:t>Idea was a breakthrough in game playing. All game</a:t>
            </a:r>
          </a:p>
          <a:p>
            <a:pPr>
              <a:defRPr/>
            </a:pPr>
            <a:r>
              <a:rPr lang="en-US" b="1" dirty="0">
                <a:solidFill>
                  <a:schemeClr val="accent1">
                    <a:lumMod val="75000"/>
                  </a:schemeClr>
                </a:solidFill>
              </a:rPr>
              <a:t>tree search uses iterative deepening nowadays. What’s</a:t>
            </a:r>
          </a:p>
          <a:p>
            <a:pPr>
              <a:defRPr/>
            </a:pPr>
            <a:r>
              <a:rPr lang="en-US" b="1" dirty="0">
                <a:solidFill>
                  <a:schemeClr val="accent1">
                    <a:lumMod val="75000"/>
                  </a:schemeClr>
                </a:solidFill>
              </a:rPr>
              <a:t>the added advantage in games?</a:t>
            </a:r>
          </a:p>
        </p:txBody>
      </p:sp>
      <p:sp>
        <p:nvSpPr>
          <p:cNvPr id="3" name="TextBox 2"/>
          <p:cNvSpPr txBox="1">
            <a:spLocks noChangeArrowheads="1"/>
          </p:cNvSpPr>
          <p:nvPr/>
        </p:nvSpPr>
        <p:spPr bwMode="auto">
          <a:xfrm>
            <a:off x="6781800" y="6172201"/>
            <a:ext cx="26416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chemeClr val="accent2"/>
                </a:solidFill>
              </a:rPr>
              <a:t>“Anytime” nature.</a:t>
            </a:r>
          </a:p>
        </p:txBody>
      </p:sp>
    </p:spTree>
    <p:extLst>
      <p:ext uri="{BB962C8B-B14F-4D97-AF65-F5344CB8AC3E}">
        <p14:creationId xmlns:p14="http://schemas.microsoft.com/office/powerpoint/2010/main" val="2081234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 calcmode="lin" valueType="num">
                                      <p:cBhvr additive="base">
                                        <p:cTn id="15"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40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7716" y="529186"/>
            <a:ext cx="7596567" cy="5249314"/>
          </a:xfrm>
        </p:spPr>
      </p:pic>
    </p:spTree>
    <p:extLst>
      <p:ext uri="{BB962C8B-B14F-4D97-AF65-F5344CB8AC3E}">
        <p14:creationId xmlns:p14="http://schemas.microsoft.com/office/powerpoint/2010/main" val="35815035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2"/>
          <p:cNvSpPr>
            <a:spLocks noGrp="1" noChangeArrowheads="1"/>
          </p:cNvSpPr>
          <p:nvPr>
            <p:ph type="title"/>
          </p:nvPr>
        </p:nvSpPr>
        <p:spPr>
          <a:xfrm>
            <a:off x="2878138" y="-152400"/>
            <a:ext cx="7772400" cy="1143000"/>
          </a:xfrm>
        </p:spPr>
        <p:txBody>
          <a:bodyPr/>
          <a:lstStyle/>
          <a:p>
            <a:pPr eaLnBrk="1" hangingPunct="1">
              <a:defRPr/>
            </a:pPr>
            <a:r>
              <a:rPr lang="en-US">
                <a:cs typeface="+mj-cs"/>
              </a:rPr>
              <a:t>Iterative deepening search</a:t>
            </a:r>
          </a:p>
        </p:txBody>
      </p:sp>
      <p:sp>
        <p:nvSpPr>
          <p:cNvPr id="1303555" name="Rectangle 3"/>
          <p:cNvSpPr>
            <a:spLocks noGrp="1" noChangeArrowheads="1"/>
          </p:cNvSpPr>
          <p:nvPr>
            <p:ph type="body" idx="1"/>
          </p:nvPr>
        </p:nvSpPr>
        <p:spPr>
          <a:xfrm>
            <a:off x="2209800" y="762000"/>
            <a:ext cx="8305800" cy="4114800"/>
          </a:xfrm>
        </p:spPr>
        <p:txBody>
          <a:bodyPr>
            <a:normAutofit fontScale="55000" lnSpcReduction="20000"/>
          </a:bodyPr>
          <a:lstStyle/>
          <a:p>
            <a:pPr eaLnBrk="1" hangingPunct="1">
              <a:lnSpc>
                <a:spcPct val="80000"/>
              </a:lnSpc>
              <a:defRPr/>
            </a:pPr>
            <a:endParaRPr lang="en-US" sz="1600" dirty="0"/>
          </a:p>
          <a:p>
            <a:pPr eaLnBrk="1" hangingPunct="1">
              <a:lnSpc>
                <a:spcPct val="80000"/>
              </a:lnSpc>
              <a:defRPr/>
            </a:pPr>
            <a:r>
              <a:rPr lang="en-US" b="1" dirty="0">
                <a:cs typeface="+mn-cs"/>
              </a:rPr>
              <a:t>Number of nodes generated in an </a:t>
            </a:r>
            <a:r>
              <a:rPr lang="en-US" b="1" dirty="0">
                <a:solidFill>
                  <a:schemeClr val="accent2"/>
                </a:solidFill>
                <a:cs typeface="+mn-cs"/>
              </a:rPr>
              <a:t>iterative deepening search</a:t>
            </a:r>
            <a:r>
              <a:rPr lang="en-US" b="1" dirty="0">
                <a:cs typeface="+mn-cs"/>
              </a:rPr>
              <a:t> to depth</a:t>
            </a:r>
          </a:p>
          <a:p>
            <a:pPr eaLnBrk="1" hangingPunct="1">
              <a:lnSpc>
                <a:spcPct val="80000"/>
              </a:lnSpc>
              <a:defRPr/>
            </a:pPr>
            <a:r>
              <a:rPr lang="en-US" b="1" i="1" dirty="0">
                <a:cs typeface="+mn-cs"/>
              </a:rPr>
              <a:t>d</a:t>
            </a:r>
            <a:r>
              <a:rPr lang="en-US" b="1" dirty="0">
                <a:cs typeface="+mn-cs"/>
              </a:rPr>
              <a:t> with branching factor </a:t>
            </a:r>
            <a:r>
              <a:rPr lang="en-US" b="1" i="1" dirty="0">
                <a:cs typeface="+mn-cs"/>
              </a:rPr>
              <a:t>b</a:t>
            </a:r>
            <a:r>
              <a:rPr lang="en-US" b="1" dirty="0">
                <a:cs typeface="+mn-cs"/>
              </a:rPr>
              <a:t>: </a:t>
            </a:r>
          </a:p>
          <a:p>
            <a:pPr eaLnBrk="1" hangingPunct="1">
              <a:lnSpc>
                <a:spcPct val="80000"/>
              </a:lnSpc>
              <a:defRPr/>
            </a:pPr>
            <a:endParaRPr lang="en-US" b="1" dirty="0">
              <a:cs typeface="+mn-cs"/>
            </a:endParaRPr>
          </a:p>
          <a:p>
            <a:pPr eaLnBrk="1" hangingPunct="1">
              <a:lnSpc>
                <a:spcPct val="80000"/>
              </a:lnSpc>
              <a:defRPr/>
            </a:pPr>
            <a:endParaRPr lang="en-US" sz="1800" dirty="0"/>
          </a:p>
          <a:p>
            <a:pPr algn="ctr" eaLnBrk="1" hangingPunct="1">
              <a:lnSpc>
                <a:spcPct val="80000"/>
              </a:lnSpc>
              <a:defRPr/>
            </a:pPr>
            <a:r>
              <a:rPr lang="en-US" b="1" dirty="0">
                <a:cs typeface="+mn-cs"/>
              </a:rPr>
              <a:t>N</a:t>
            </a:r>
            <a:r>
              <a:rPr lang="en-US" b="1" baseline="-25000" dirty="0">
                <a:cs typeface="+mn-cs"/>
              </a:rPr>
              <a:t>IDS</a:t>
            </a:r>
            <a:r>
              <a:rPr lang="en-US" b="1" dirty="0">
                <a:cs typeface="+mn-cs"/>
              </a:rPr>
              <a:t> = d b</a:t>
            </a:r>
            <a:r>
              <a:rPr lang="en-US" b="1" baseline="30000" dirty="0">
                <a:cs typeface="+mn-cs"/>
              </a:rPr>
              <a:t>1</a:t>
            </a:r>
            <a:r>
              <a:rPr lang="en-US" b="1" dirty="0">
                <a:cs typeface="+mn-cs"/>
              </a:rPr>
              <a:t> + (d-1)b</a:t>
            </a:r>
            <a:r>
              <a:rPr lang="en-US" b="1" baseline="30000" dirty="0">
                <a:cs typeface="+mn-cs"/>
              </a:rPr>
              <a:t>2</a:t>
            </a:r>
            <a:r>
              <a:rPr lang="en-US" b="1" dirty="0">
                <a:cs typeface="+mn-cs"/>
              </a:rPr>
              <a:t> + … + 3b</a:t>
            </a:r>
            <a:r>
              <a:rPr lang="en-US" b="1" baseline="30000" dirty="0">
                <a:cs typeface="+mn-cs"/>
              </a:rPr>
              <a:t>d-2</a:t>
            </a:r>
            <a:r>
              <a:rPr lang="en-US" b="1" dirty="0">
                <a:cs typeface="+mn-cs"/>
              </a:rPr>
              <a:t> +2b</a:t>
            </a:r>
            <a:r>
              <a:rPr lang="en-US" b="1" baseline="30000" dirty="0">
                <a:cs typeface="+mn-cs"/>
              </a:rPr>
              <a:t>d-1</a:t>
            </a:r>
            <a:r>
              <a:rPr lang="en-US" b="1" dirty="0">
                <a:cs typeface="+mn-cs"/>
              </a:rPr>
              <a:t> + 1b</a:t>
            </a:r>
            <a:r>
              <a:rPr lang="en-US" b="1" baseline="30000" dirty="0">
                <a:cs typeface="+mn-cs"/>
              </a:rPr>
              <a:t>d</a:t>
            </a:r>
            <a:r>
              <a:rPr lang="en-US" b="1" dirty="0">
                <a:cs typeface="+mn-cs"/>
              </a:rPr>
              <a:t> </a:t>
            </a:r>
          </a:p>
          <a:p>
            <a:pPr algn="ctr" eaLnBrk="1" hangingPunct="1">
              <a:lnSpc>
                <a:spcPct val="80000"/>
              </a:lnSpc>
              <a:defRPr/>
            </a:pPr>
            <a:endParaRPr lang="en-US" sz="1800" b="1" dirty="0"/>
          </a:p>
          <a:p>
            <a:pPr eaLnBrk="1" hangingPunct="1">
              <a:lnSpc>
                <a:spcPct val="80000"/>
              </a:lnSpc>
              <a:defRPr/>
            </a:pPr>
            <a:r>
              <a:rPr lang="en-US" b="1" dirty="0">
                <a:cs typeface="+mn-cs"/>
              </a:rPr>
              <a:t>Nodes generated in a </a:t>
            </a:r>
            <a:r>
              <a:rPr lang="en-US" b="1" dirty="0">
                <a:solidFill>
                  <a:schemeClr val="accent2"/>
                </a:solidFill>
                <a:cs typeface="+mn-cs"/>
              </a:rPr>
              <a:t>breadth-first search</a:t>
            </a:r>
            <a:r>
              <a:rPr lang="en-US" b="1" dirty="0">
                <a:cs typeface="+mn-cs"/>
              </a:rPr>
              <a:t> with branching factor </a:t>
            </a:r>
            <a:r>
              <a:rPr lang="en-US" b="1" i="1" dirty="0">
                <a:cs typeface="+mn-cs"/>
              </a:rPr>
              <a:t>b</a:t>
            </a:r>
            <a:r>
              <a:rPr lang="en-US" b="1" dirty="0">
                <a:cs typeface="+mn-cs"/>
              </a:rPr>
              <a:t>: </a:t>
            </a:r>
          </a:p>
          <a:p>
            <a:pPr eaLnBrk="1" hangingPunct="1">
              <a:lnSpc>
                <a:spcPct val="80000"/>
              </a:lnSpc>
              <a:defRPr/>
            </a:pPr>
            <a:endParaRPr lang="en-US" sz="1800" b="1" dirty="0"/>
          </a:p>
          <a:p>
            <a:pPr algn="ctr" eaLnBrk="1" hangingPunct="1">
              <a:lnSpc>
                <a:spcPct val="80000"/>
              </a:lnSpc>
              <a:defRPr/>
            </a:pPr>
            <a:r>
              <a:rPr lang="en-US" sz="1800" b="1" i="1" dirty="0"/>
              <a:t>	</a:t>
            </a:r>
            <a:r>
              <a:rPr lang="en-US" sz="2400" b="1" dirty="0"/>
              <a:t>N</a:t>
            </a:r>
            <a:r>
              <a:rPr lang="en-US" sz="2400" b="1" baseline="-25000" dirty="0"/>
              <a:t>BFS</a:t>
            </a:r>
            <a:r>
              <a:rPr lang="en-US" sz="2400" b="1" i="1" dirty="0"/>
              <a:t> = b</a:t>
            </a:r>
            <a:r>
              <a:rPr lang="en-US" sz="2400" b="1" i="1" baseline="30000" dirty="0">
                <a:latin typeface="r" charset="0"/>
              </a:rPr>
              <a:t>1</a:t>
            </a:r>
            <a:r>
              <a:rPr lang="en-US" sz="2400" b="1" i="1" dirty="0"/>
              <a:t> + b</a:t>
            </a:r>
            <a:r>
              <a:rPr lang="en-US" sz="2400" b="1" i="1" baseline="30000" dirty="0">
                <a:latin typeface="r" charset="0"/>
              </a:rPr>
              <a:t>2</a:t>
            </a:r>
            <a:r>
              <a:rPr lang="en-US" sz="2400" b="1" i="1" dirty="0"/>
              <a:t> + … + b</a:t>
            </a:r>
            <a:r>
              <a:rPr lang="en-US" sz="2400" b="1" i="1" baseline="30000" dirty="0">
                <a:latin typeface="r" charset="0"/>
              </a:rPr>
              <a:t>d-2</a:t>
            </a:r>
            <a:r>
              <a:rPr lang="en-US" sz="2400" b="1" i="1" dirty="0"/>
              <a:t> + b</a:t>
            </a:r>
            <a:r>
              <a:rPr lang="en-US" sz="2400" b="1" i="1" baseline="30000" dirty="0">
                <a:latin typeface="r" charset="0"/>
              </a:rPr>
              <a:t>d-1</a:t>
            </a:r>
            <a:r>
              <a:rPr lang="en-US" sz="2400" b="1" i="1" dirty="0"/>
              <a:t> + </a:t>
            </a:r>
            <a:r>
              <a:rPr lang="en-US" sz="2400" b="1" i="1" dirty="0" err="1"/>
              <a:t>b</a:t>
            </a:r>
            <a:r>
              <a:rPr lang="en-US" sz="2400" b="1" i="1" baseline="30000" dirty="0" err="1">
                <a:latin typeface="r" charset="0"/>
              </a:rPr>
              <a:t>d</a:t>
            </a:r>
            <a:endParaRPr lang="en-US" sz="2400" b="1" dirty="0"/>
          </a:p>
          <a:p>
            <a:pPr eaLnBrk="1" hangingPunct="1">
              <a:lnSpc>
                <a:spcPct val="80000"/>
              </a:lnSpc>
              <a:defRPr/>
            </a:pPr>
            <a:endParaRPr lang="en-US" sz="1800" b="1" dirty="0"/>
          </a:p>
          <a:p>
            <a:pPr eaLnBrk="1" hangingPunct="1">
              <a:lnSpc>
                <a:spcPct val="80000"/>
              </a:lnSpc>
              <a:defRPr/>
            </a:pPr>
            <a:r>
              <a:rPr lang="en-US" b="1" dirty="0">
                <a:cs typeface="+mn-cs"/>
              </a:rPr>
              <a:t>For </a:t>
            </a:r>
            <a:r>
              <a:rPr lang="en-US" b="1" i="1" dirty="0">
                <a:cs typeface="+mn-cs"/>
              </a:rPr>
              <a:t>b = 10</a:t>
            </a:r>
            <a:r>
              <a:rPr lang="en-US" b="1" dirty="0">
                <a:cs typeface="+mn-cs"/>
              </a:rPr>
              <a:t>, </a:t>
            </a:r>
            <a:r>
              <a:rPr lang="en-US" b="1" i="1" dirty="0">
                <a:cs typeface="+mn-cs"/>
              </a:rPr>
              <a:t>d = 5</a:t>
            </a:r>
            <a:r>
              <a:rPr lang="en-US" b="1" dirty="0">
                <a:cs typeface="+mn-cs"/>
              </a:rPr>
              <a:t>,
</a:t>
            </a:r>
          </a:p>
          <a:p>
            <a:pPr lvl="1" eaLnBrk="1" hangingPunct="1">
              <a:lnSpc>
                <a:spcPct val="80000"/>
              </a:lnSpc>
              <a:defRPr/>
            </a:pPr>
            <a:r>
              <a:rPr lang="en-US" b="1" dirty="0"/>
              <a:t>N</a:t>
            </a:r>
            <a:r>
              <a:rPr lang="en-US" b="1" baseline="-25000" dirty="0"/>
              <a:t>BFS</a:t>
            </a:r>
            <a:r>
              <a:rPr lang="en-US" b="1" dirty="0"/>
              <a:t>= 10 + 100 + 1,000 + 10,000 + 100,000 = 111,110</a:t>
            </a:r>
            <a:r>
              <a:rPr lang="en-US" sz="1800" dirty="0"/>
              <a:t>
</a:t>
            </a:r>
          </a:p>
          <a:p>
            <a:pPr lvl="1" eaLnBrk="1" hangingPunct="1">
              <a:lnSpc>
                <a:spcPct val="80000"/>
              </a:lnSpc>
              <a:defRPr/>
            </a:pPr>
            <a:r>
              <a:rPr lang="en-US" b="1" dirty="0"/>
              <a:t>N</a:t>
            </a:r>
            <a:r>
              <a:rPr lang="en-US" b="1" baseline="-25000" dirty="0"/>
              <a:t>IDS</a:t>
            </a:r>
            <a:r>
              <a:rPr lang="en-US" b="1" dirty="0"/>
              <a:t> = 50 + 400 + 3,000 + 20,000 + 100,000 = 123,456</a:t>
            </a:r>
            <a:r>
              <a:rPr lang="en-US" sz="1800" dirty="0"/>
              <a:t>
</a:t>
            </a:r>
          </a:p>
          <a:p>
            <a:pPr eaLnBrk="1" hangingPunct="1">
              <a:lnSpc>
                <a:spcPct val="80000"/>
              </a:lnSpc>
              <a:defRPr/>
            </a:pPr>
            <a:endParaRPr lang="en-US" sz="1800" dirty="0"/>
          </a:p>
        </p:txBody>
      </p:sp>
      <p:sp>
        <p:nvSpPr>
          <p:cNvPr id="1303556" name="Text Box 4"/>
          <p:cNvSpPr txBox="1">
            <a:spLocks noChangeArrowheads="1"/>
          </p:cNvSpPr>
          <p:nvPr/>
        </p:nvSpPr>
        <p:spPr bwMode="auto">
          <a:xfrm>
            <a:off x="2209800" y="1676400"/>
            <a:ext cx="30988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b="1" dirty="0">
                <a:solidFill>
                  <a:srgbClr val="FF0000"/>
                </a:solidFill>
              </a:rPr>
              <a:t>Looks quite wasteful, is it?</a:t>
            </a:r>
          </a:p>
        </p:txBody>
      </p:sp>
      <p:sp>
        <p:nvSpPr>
          <p:cNvPr id="1303558" name="Text Box 6"/>
          <p:cNvSpPr txBox="1">
            <a:spLocks noChangeArrowheads="1"/>
          </p:cNvSpPr>
          <p:nvPr/>
        </p:nvSpPr>
        <p:spPr bwMode="auto">
          <a:xfrm>
            <a:off x="2036763" y="5638800"/>
            <a:ext cx="7142162" cy="1016000"/>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b="1" i="1" dirty="0">
                <a:solidFill>
                  <a:srgbClr val="FF0000"/>
                </a:solidFill>
              </a:rPr>
              <a:t>Iterative deepening is the preferred uninformed search method</a:t>
            </a:r>
          </a:p>
          <a:p>
            <a:pPr algn="ctr">
              <a:defRPr/>
            </a:pPr>
            <a:r>
              <a:rPr lang="en-US" sz="2000" b="1" i="1" dirty="0">
                <a:solidFill>
                  <a:srgbClr val="FF0000"/>
                </a:solidFill>
              </a:rPr>
              <a:t>when there is a large search space and the depth of the solution</a:t>
            </a:r>
          </a:p>
          <a:p>
            <a:pPr algn="ctr">
              <a:defRPr/>
            </a:pPr>
            <a:r>
              <a:rPr lang="en-US" sz="2000" b="1" i="1" dirty="0">
                <a:solidFill>
                  <a:srgbClr val="FF0000"/>
                </a:solidFill>
              </a:rPr>
              <a:t>is not known.</a:t>
            </a:r>
          </a:p>
        </p:txBody>
      </p:sp>
      <p:sp>
        <p:nvSpPr>
          <p:cNvPr id="2" name="TextBox 1"/>
          <p:cNvSpPr txBox="1">
            <a:spLocks noChangeArrowheads="1"/>
          </p:cNvSpPr>
          <p:nvPr/>
        </p:nvSpPr>
        <p:spPr bwMode="auto">
          <a:xfrm>
            <a:off x="9220201" y="5029201"/>
            <a:ext cx="57467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3600">
                <a:solidFill>
                  <a:srgbClr val="FF0000"/>
                </a:solidFill>
                <a:sym typeface="Wingdings" charset="0"/>
              </a:rPr>
              <a:t></a:t>
            </a:r>
            <a:endParaRPr lang="en-US">
              <a:solidFill>
                <a:srgbClr val="FF0000"/>
              </a:solidFill>
            </a:endParaRPr>
          </a:p>
        </p:txBody>
      </p:sp>
    </p:spTree>
    <p:extLst>
      <p:ext uri="{BB962C8B-B14F-4D97-AF65-F5344CB8AC3E}">
        <p14:creationId xmlns:p14="http://schemas.microsoft.com/office/powerpoint/2010/main" val="2627539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303555">
                                            <p:txEl>
                                              <p:pRg st="11" end="11"/>
                                            </p:txEl>
                                          </p:spTgt>
                                        </p:tgtEl>
                                        <p:attrNameLst>
                                          <p:attrName>style.visibility</p:attrName>
                                        </p:attrNameLst>
                                      </p:cBhvr>
                                      <p:to>
                                        <p:strVal val="visible"/>
                                      </p:to>
                                    </p:set>
                                    <p:anim calcmode="lin" valueType="num">
                                      <p:cBhvr additive="base">
                                        <p:cTn id="7" dur="500" fill="hold"/>
                                        <p:tgtEl>
                                          <p:spTgt spid="1303555">
                                            <p:txEl>
                                              <p:pRg st="11" end="1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03555">
                                            <p:txEl>
                                              <p:pRg st="11" end="11"/>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303555">
                                            <p:txEl>
                                              <p:pRg st="12" end="12"/>
                                            </p:txEl>
                                          </p:spTgt>
                                        </p:tgtEl>
                                        <p:attrNameLst>
                                          <p:attrName>style.visibility</p:attrName>
                                        </p:attrNameLst>
                                      </p:cBhvr>
                                      <p:to>
                                        <p:strVal val="visible"/>
                                      </p:to>
                                    </p:set>
                                    <p:anim calcmode="lin" valueType="num">
                                      <p:cBhvr additive="base">
                                        <p:cTn id="11" dur="500" fill="hold"/>
                                        <p:tgtEl>
                                          <p:spTgt spid="1303555">
                                            <p:txEl>
                                              <p:pRg st="12" end="12"/>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303555">
                                            <p:txEl>
                                              <p:pRg st="12" end="12"/>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303555">
                                            <p:txEl>
                                              <p:pRg st="13" end="13"/>
                                            </p:txEl>
                                          </p:spTgt>
                                        </p:tgtEl>
                                        <p:attrNameLst>
                                          <p:attrName>style.visibility</p:attrName>
                                        </p:attrNameLst>
                                      </p:cBhvr>
                                      <p:to>
                                        <p:strVal val="visible"/>
                                      </p:to>
                                    </p:set>
                                    <p:anim calcmode="lin" valueType="num">
                                      <p:cBhvr additive="base">
                                        <p:cTn id="15" dur="500" fill="hold"/>
                                        <p:tgtEl>
                                          <p:spTgt spid="1303555">
                                            <p:txEl>
                                              <p:pRg st="13" end="13"/>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303555">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3" fill="hold" grpId="0" nodeType="clickEffect">
                                  <p:stCondLst>
                                    <p:cond delay="0"/>
                                  </p:stCondLst>
                                  <p:childTnLst>
                                    <p:set>
                                      <p:cBhvr>
                                        <p:cTn id="26" dur="1" fill="hold">
                                          <p:stCondLst>
                                            <p:cond delay="0"/>
                                          </p:stCondLst>
                                        </p:cTn>
                                        <p:tgtEl>
                                          <p:spTgt spid="1303558"/>
                                        </p:tgtEl>
                                        <p:attrNameLst>
                                          <p:attrName>style.visibility</p:attrName>
                                        </p:attrNameLst>
                                      </p:cBhvr>
                                      <p:to>
                                        <p:strVal val="visible"/>
                                      </p:to>
                                    </p:set>
                                    <p:anim calcmode="lin" valueType="num">
                                      <p:cBhvr additive="base">
                                        <p:cTn id="27" dur="500" fill="hold"/>
                                        <p:tgtEl>
                                          <p:spTgt spid="1303558"/>
                                        </p:tgtEl>
                                        <p:attrNameLst>
                                          <p:attrName>ppt_x</p:attrName>
                                        </p:attrNameLst>
                                      </p:cBhvr>
                                      <p:tavLst>
                                        <p:tav tm="0">
                                          <p:val>
                                            <p:strVal val="1+#ppt_w/2"/>
                                          </p:val>
                                        </p:tav>
                                        <p:tav tm="100000">
                                          <p:val>
                                            <p:strVal val="#ppt_x"/>
                                          </p:val>
                                        </p:tav>
                                      </p:tavLst>
                                    </p:anim>
                                    <p:anim calcmode="lin" valueType="num">
                                      <p:cBhvr additive="base">
                                        <p:cTn id="28" dur="500" fill="hold"/>
                                        <p:tgtEl>
                                          <p:spTgt spid="13035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558" grpId="0" animBg="1"/>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2"/>
          <p:cNvSpPr>
            <a:spLocks noGrp="1" noChangeArrowheads="1"/>
          </p:cNvSpPr>
          <p:nvPr>
            <p:ph type="title"/>
          </p:nvPr>
        </p:nvSpPr>
        <p:spPr>
          <a:xfrm>
            <a:off x="2590800" y="76200"/>
            <a:ext cx="7772400" cy="1143000"/>
          </a:xfrm>
        </p:spPr>
        <p:txBody>
          <a:bodyPr/>
          <a:lstStyle/>
          <a:p>
            <a:pPr eaLnBrk="1" hangingPunct="1">
              <a:defRPr/>
            </a:pPr>
            <a:r>
              <a:rPr lang="en-US" sz="2800" dirty="0">
                <a:solidFill>
                  <a:srgbClr val="FF0000"/>
                </a:solidFill>
              </a:rPr>
              <a:t>Properties of iterative deepening search</a:t>
            </a:r>
          </a:p>
        </p:txBody>
      </p:sp>
      <p:sp>
        <p:nvSpPr>
          <p:cNvPr id="1304579" name="Rectangle 3"/>
          <p:cNvSpPr>
            <a:spLocks noGrp="1" noChangeArrowheads="1"/>
          </p:cNvSpPr>
          <p:nvPr>
            <p:ph type="body" idx="1"/>
          </p:nvPr>
        </p:nvSpPr>
        <p:spPr/>
        <p:txBody>
          <a:bodyPr/>
          <a:lstStyle/>
          <a:p>
            <a:pPr eaLnBrk="1" hangingPunct="1">
              <a:defRPr/>
            </a:pPr>
            <a:r>
              <a:rPr lang="en-US" b="1" u="sng" dirty="0">
                <a:solidFill>
                  <a:srgbClr val="CC0099"/>
                </a:solidFill>
                <a:cs typeface="+mn-cs"/>
              </a:rPr>
              <a:t>Complete?</a:t>
            </a:r>
            <a:r>
              <a:rPr lang="en-US" b="1" dirty="0">
                <a:cs typeface="+mn-cs"/>
              </a:rPr>
              <a:t> Yes
(</a:t>
            </a:r>
            <a:r>
              <a:rPr lang="en-US" b="1" i="1" dirty="0">
                <a:cs typeface="+mn-cs"/>
              </a:rPr>
              <a:t>b</a:t>
            </a:r>
            <a:r>
              <a:rPr lang="en-US" b="1" dirty="0">
                <a:cs typeface="+mn-cs"/>
              </a:rPr>
              <a:t> finite)</a:t>
            </a:r>
          </a:p>
          <a:p>
            <a:pPr eaLnBrk="1" hangingPunct="1">
              <a:defRPr/>
            </a:pPr>
            <a:endParaRPr lang="en-US" b="1" u="sng" dirty="0">
              <a:solidFill>
                <a:srgbClr val="CC0099"/>
              </a:solidFill>
              <a:cs typeface="+mn-cs"/>
            </a:endParaRPr>
          </a:p>
          <a:p>
            <a:pPr eaLnBrk="1" hangingPunct="1">
              <a:defRPr/>
            </a:pPr>
            <a:r>
              <a:rPr lang="en-US" b="1" u="sng" dirty="0">
                <a:solidFill>
                  <a:srgbClr val="CC0099"/>
                </a:solidFill>
                <a:cs typeface="+mn-cs"/>
              </a:rPr>
              <a:t>Time?</a:t>
            </a:r>
            <a:r>
              <a:rPr lang="en-US" b="1" dirty="0">
                <a:solidFill>
                  <a:srgbClr val="CC0099"/>
                </a:solidFill>
                <a:cs typeface="+mn-cs"/>
              </a:rPr>
              <a:t>  </a:t>
            </a:r>
            <a:r>
              <a:rPr lang="en-US" b="1" i="1" dirty="0">
                <a:cs typeface="+mn-cs"/>
              </a:rPr>
              <a:t>d b</a:t>
            </a:r>
            <a:r>
              <a:rPr lang="en-US" b="1" i="1" baseline="30000" dirty="0">
                <a:cs typeface="+mn-cs"/>
              </a:rPr>
              <a:t>1</a:t>
            </a:r>
            <a:r>
              <a:rPr lang="en-US" b="1" i="1" dirty="0">
                <a:cs typeface="+mn-cs"/>
              </a:rPr>
              <a:t> + (d-1)b</a:t>
            </a:r>
            <a:r>
              <a:rPr lang="en-US" b="1" i="1" baseline="30000" dirty="0">
                <a:cs typeface="+mn-cs"/>
              </a:rPr>
              <a:t>2</a:t>
            </a:r>
            <a:r>
              <a:rPr lang="en-US" b="1" i="1" dirty="0">
                <a:cs typeface="+mn-cs"/>
              </a:rPr>
              <a:t> + … + </a:t>
            </a:r>
            <a:r>
              <a:rPr lang="en-US" b="1" i="1" dirty="0" err="1">
                <a:cs typeface="+mn-cs"/>
              </a:rPr>
              <a:t>b</a:t>
            </a:r>
            <a:r>
              <a:rPr lang="en-US" b="1" i="1" baseline="30000" dirty="0" err="1">
                <a:cs typeface="+mn-cs"/>
              </a:rPr>
              <a:t>d</a:t>
            </a:r>
            <a:r>
              <a:rPr lang="en-US" b="1" i="1" dirty="0">
                <a:cs typeface="+mn-cs"/>
              </a:rPr>
              <a:t> = O(</a:t>
            </a:r>
            <a:r>
              <a:rPr lang="en-US" b="1" i="1" dirty="0" err="1">
                <a:cs typeface="+mn-cs"/>
              </a:rPr>
              <a:t>b</a:t>
            </a:r>
            <a:r>
              <a:rPr lang="en-US" b="1" i="1" baseline="30000" dirty="0" err="1">
                <a:cs typeface="+mn-cs"/>
              </a:rPr>
              <a:t>d</a:t>
            </a:r>
            <a:r>
              <a:rPr lang="en-US" b="1" i="1" dirty="0">
                <a:cs typeface="+mn-cs"/>
              </a:rPr>
              <a:t>)</a:t>
            </a:r>
            <a:r>
              <a:rPr lang="en-US" b="1" dirty="0">
                <a:cs typeface="+mn-cs"/>
              </a:rPr>
              <a:t>
</a:t>
            </a:r>
          </a:p>
          <a:p>
            <a:pPr eaLnBrk="1" hangingPunct="1">
              <a:defRPr/>
            </a:pPr>
            <a:r>
              <a:rPr lang="en-US" b="1" u="sng" dirty="0">
                <a:solidFill>
                  <a:srgbClr val="CC0099"/>
                </a:solidFill>
                <a:cs typeface="+mn-cs"/>
              </a:rPr>
              <a:t>Space?</a:t>
            </a:r>
            <a:r>
              <a:rPr lang="en-US" b="1" dirty="0">
                <a:cs typeface="+mn-cs"/>
              </a:rPr>
              <a:t> </a:t>
            </a:r>
            <a:r>
              <a:rPr lang="en-US" b="1" i="1" dirty="0">
                <a:cs typeface="+mn-cs"/>
              </a:rPr>
              <a:t>O(</a:t>
            </a:r>
            <a:r>
              <a:rPr lang="en-US" b="1" i="1" dirty="0" err="1">
                <a:cs typeface="+mn-cs"/>
              </a:rPr>
              <a:t>bd</a:t>
            </a:r>
            <a:r>
              <a:rPr lang="en-US" b="1" i="1" dirty="0">
                <a:cs typeface="+mn-cs"/>
              </a:rPr>
              <a:t>)</a:t>
            </a:r>
            <a:r>
              <a:rPr lang="en-US" b="1" dirty="0">
                <a:cs typeface="+mn-cs"/>
              </a:rPr>
              <a:t>
</a:t>
            </a:r>
          </a:p>
          <a:p>
            <a:pPr eaLnBrk="1" hangingPunct="1">
              <a:defRPr/>
            </a:pPr>
            <a:r>
              <a:rPr lang="en-US" b="1" u="sng" dirty="0">
                <a:solidFill>
                  <a:srgbClr val="CC0099"/>
                </a:solidFill>
                <a:cs typeface="+mn-cs"/>
              </a:rPr>
              <a:t>Optimal?</a:t>
            </a:r>
            <a:r>
              <a:rPr lang="en-US" b="1" dirty="0">
                <a:cs typeface="+mn-cs"/>
              </a:rPr>
              <a:t> Yes, if step costs identical</a:t>
            </a:r>
          </a:p>
        </p:txBody>
      </p:sp>
      <p:sp>
        <p:nvSpPr>
          <p:cNvPr id="2" name="Oval 1"/>
          <p:cNvSpPr/>
          <p:nvPr/>
        </p:nvSpPr>
        <p:spPr>
          <a:xfrm>
            <a:off x="2438400" y="3581400"/>
            <a:ext cx="1981200" cy="990600"/>
          </a:xfrm>
          <a:prstGeom prst="ellipse">
            <a:avLst/>
          </a:prstGeom>
          <a:solidFill>
            <a:schemeClr val="accent1">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01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Rectangle 2"/>
          <p:cNvSpPr>
            <a:spLocks noGrp="1" noChangeArrowheads="1"/>
          </p:cNvSpPr>
          <p:nvPr>
            <p:ph type="title"/>
          </p:nvPr>
        </p:nvSpPr>
        <p:spPr>
          <a:xfrm>
            <a:off x="2590800" y="0"/>
            <a:ext cx="7772400" cy="1143000"/>
          </a:xfrm>
        </p:spPr>
        <p:txBody>
          <a:bodyPr/>
          <a:lstStyle/>
          <a:p>
            <a:pPr eaLnBrk="1" hangingPunct="1">
              <a:defRPr/>
            </a:pPr>
            <a:r>
              <a:rPr lang="en-US" sz="2800" dirty="0">
                <a:solidFill>
                  <a:srgbClr val="FF0000"/>
                </a:solidFill>
              </a:rPr>
              <a:t>Bidirectional Search</a:t>
            </a:r>
          </a:p>
        </p:txBody>
      </p:sp>
      <p:sp>
        <p:nvSpPr>
          <p:cNvPr id="1317891" name="Rectangle 3"/>
          <p:cNvSpPr>
            <a:spLocks noGrp="1" noChangeArrowheads="1"/>
          </p:cNvSpPr>
          <p:nvPr>
            <p:ph type="body" idx="1"/>
          </p:nvPr>
        </p:nvSpPr>
        <p:spPr>
          <a:xfrm>
            <a:off x="1981200" y="838200"/>
            <a:ext cx="8534400" cy="5029200"/>
          </a:xfrm>
        </p:spPr>
        <p:txBody>
          <a:bodyPr>
            <a:normAutofit fontScale="92500" lnSpcReduction="20000"/>
          </a:bodyPr>
          <a:lstStyle/>
          <a:p>
            <a:pPr eaLnBrk="1" hangingPunct="1">
              <a:lnSpc>
                <a:spcPct val="90000"/>
              </a:lnSpc>
              <a:buFontTx/>
              <a:buChar char="•"/>
              <a:defRPr/>
            </a:pPr>
            <a:r>
              <a:rPr lang="en-US" sz="1800" b="1" dirty="0">
                <a:solidFill>
                  <a:schemeClr val="accent2"/>
                </a:solidFill>
              </a:rPr>
              <a:t>Simultaneously:</a:t>
            </a:r>
          </a:p>
          <a:p>
            <a:pPr lvl="1" eaLnBrk="1" hangingPunct="1">
              <a:lnSpc>
                <a:spcPct val="90000"/>
              </a:lnSpc>
              <a:defRPr/>
            </a:pPr>
            <a:r>
              <a:rPr lang="en-US" sz="1800" b="1" dirty="0">
                <a:solidFill>
                  <a:schemeClr val="accent2"/>
                </a:solidFill>
              </a:rPr>
              <a:t>Search forward from start</a:t>
            </a:r>
          </a:p>
          <a:p>
            <a:pPr lvl="1" eaLnBrk="1" hangingPunct="1">
              <a:lnSpc>
                <a:spcPct val="90000"/>
              </a:lnSpc>
              <a:defRPr/>
            </a:pPr>
            <a:r>
              <a:rPr lang="en-US" sz="1800" b="1" dirty="0">
                <a:solidFill>
                  <a:schemeClr val="accent2"/>
                </a:solidFill>
              </a:rPr>
              <a:t>Search backward from the goal</a:t>
            </a:r>
          </a:p>
          <a:p>
            <a:pPr eaLnBrk="1" hangingPunct="1">
              <a:lnSpc>
                <a:spcPct val="90000"/>
              </a:lnSpc>
              <a:defRPr/>
            </a:pPr>
            <a:r>
              <a:rPr lang="en-US" sz="1800" b="1" dirty="0">
                <a:solidFill>
                  <a:schemeClr val="accent2"/>
                </a:solidFill>
              </a:rPr>
              <a:t>	Stop when the two searches meet.</a:t>
            </a:r>
          </a:p>
          <a:p>
            <a:pPr eaLnBrk="1" hangingPunct="1">
              <a:lnSpc>
                <a:spcPct val="90000"/>
              </a:lnSpc>
              <a:defRPr/>
            </a:pPr>
            <a:endParaRPr lang="en-US" sz="1800" b="1" dirty="0">
              <a:solidFill>
                <a:schemeClr val="accent2"/>
              </a:solidFill>
            </a:endParaRPr>
          </a:p>
          <a:p>
            <a:pPr eaLnBrk="1" hangingPunct="1">
              <a:lnSpc>
                <a:spcPct val="90000"/>
              </a:lnSpc>
              <a:buFontTx/>
              <a:buChar char="•"/>
              <a:defRPr/>
            </a:pPr>
            <a:r>
              <a:rPr lang="en-US" sz="1800" b="1" dirty="0">
                <a:solidFill>
                  <a:schemeClr val="accent2"/>
                </a:solidFill>
              </a:rPr>
              <a:t>If branching factor = b in each direction,</a:t>
            </a:r>
          </a:p>
          <a:p>
            <a:pPr eaLnBrk="1" hangingPunct="1">
              <a:lnSpc>
                <a:spcPct val="90000"/>
              </a:lnSpc>
              <a:defRPr/>
            </a:pPr>
            <a:r>
              <a:rPr lang="en-US" sz="1800" b="1" dirty="0">
                <a:solidFill>
                  <a:schemeClr val="accent2"/>
                </a:solidFill>
              </a:rPr>
              <a:t>     with solution at depth d </a:t>
            </a:r>
          </a:p>
          <a:p>
            <a:pPr eaLnBrk="1" hangingPunct="1">
              <a:lnSpc>
                <a:spcPct val="90000"/>
              </a:lnSpc>
              <a:defRPr/>
            </a:pPr>
            <a:r>
              <a:rPr lang="en-US" sz="1800" dirty="0"/>
              <a:t>	</a:t>
            </a:r>
            <a:r>
              <a:rPr lang="en-US" sz="1800" dirty="0">
                <a:sym typeface="Wingdings" charset="0"/>
              </a:rPr>
              <a:t>  </a:t>
            </a:r>
            <a:r>
              <a:rPr lang="en-US" sz="1800" b="1" dirty="0">
                <a:solidFill>
                  <a:srgbClr val="FF0000"/>
                </a:solidFill>
                <a:sym typeface="Wingdings" charset="0"/>
              </a:rPr>
              <a:t>only O(2 </a:t>
            </a:r>
            <a:r>
              <a:rPr lang="en-US" sz="1800" b="1" dirty="0" err="1">
                <a:solidFill>
                  <a:srgbClr val="FF0000"/>
                </a:solidFill>
                <a:sym typeface="Wingdings" charset="0"/>
              </a:rPr>
              <a:t>b</a:t>
            </a:r>
            <a:r>
              <a:rPr lang="en-US" sz="1800" b="1" baseline="30000" dirty="0" err="1">
                <a:solidFill>
                  <a:srgbClr val="FF0000"/>
                </a:solidFill>
                <a:sym typeface="Wingdings" charset="0"/>
              </a:rPr>
              <a:t>d</a:t>
            </a:r>
            <a:r>
              <a:rPr lang="en-US" sz="1800" b="1" baseline="30000" dirty="0">
                <a:solidFill>
                  <a:srgbClr val="FF0000"/>
                </a:solidFill>
                <a:sym typeface="Wingdings" charset="0"/>
              </a:rPr>
              <a:t>/2</a:t>
            </a:r>
            <a:r>
              <a:rPr lang="en-US" sz="1800" b="1" dirty="0">
                <a:solidFill>
                  <a:srgbClr val="FF0000"/>
                </a:solidFill>
                <a:sym typeface="Wingdings" charset="0"/>
              </a:rPr>
              <a:t>)= O(2 </a:t>
            </a:r>
            <a:r>
              <a:rPr lang="en-US" sz="1800" b="1" dirty="0" err="1">
                <a:solidFill>
                  <a:srgbClr val="FF0000"/>
                </a:solidFill>
                <a:sym typeface="Wingdings" charset="0"/>
              </a:rPr>
              <a:t>b</a:t>
            </a:r>
            <a:r>
              <a:rPr lang="en-US" sz="1800" b="1" baseline="30000" dirty="0" err="1">
                <a:solidFill>
                  <a:srgbClr val="FF0000"/>
                </a:solidFill>
                <a:sym typeface="Wingdings" charset="0"/>
              </a:rPr>
              <a:t>d</a:t>
            </a:r>
            <a:r>
              <a:rPr lang="en-US" sz="1800" b="1" baseline="30000" dirty="0">
                <a:solidFill>
                  <a:srgbClr val="FF0000"/>
                </a:solidFill>
                <a:sym typeface="Wingdings" charset="0"/>
              </a:rPr>
              <a:t>/2</a:t>
            </a:r>
            <a:r>
              <a:rPr lang="en-US" sz="1800" b="1" dirty="0">
                <a:solidFill>
                  <a:srgbClr val="FF0000"/>
                </a:solidFill>
                <a:sym typeface="Wingdings" charset="0"/>
              </a:rPr>
              <a:t>)</a:t>
            </a:r>
          </a:p>
          <a:p>
            <a:pPr eaLnBrk="1" hangingPunct="1">
              <a:lnSpc>
                <a:spcPct val="90000"/>
              </a:lnSpc>
              <a:defRPr/>
            </a:pPr>
            <a:endParaRPr lang="en-US" sz="1800" b="1" dirty="0">
              <a:solidFill>
                <a:srgbClr val="FF0000"/>
              </a:solidFill>
              <a:sym typeface="Wingdings" charset="0"/>
            </a:endParaRPr>
          </a:p>
          <a:p>
            <a:pPr eaLnBrk="1" hangingPunct="1">
              <a:lnSpc>
                <a:spcPct val="90000"/>
              </a:lnSpc>
              <a:buFontTx/>
              <a:buChar char="•"/>
              <a:defRPr/>
            </a:pPr>
            <a:r>
              <a:rPr lang="en-US" sz="1800" b="1" dirty="0">
                <a:solidFill>
                  <a:schemeClr val="accent2"/>
                </a:solidFill>
                <a:sym typeface="Wingdings" charset="0"/>
              </a:rPr>
              <a:t>Checking a node for membership in the other search tree can be done in constant time (hash table)</a:t>
            </a:r>
          </a:p>
          <a:p>
            <a:pPr eaLnBrk="1" hangingPunct="1">
              <a:lnSpc>
                <a:spcPct val="90000"/>
              </a:lnSpc>
              <a:buFontTx/>
              <a:buChar char="•"/>
              <a:defRPr/>
            </a:pPr>
            <a:endParaRPr lang="en-US" sz="1800" b="1" dirty="0">
              <a:solidFill>
                <a:schemeClr val="accent2"/>
              </a:solidFill>
              <a:sym typeface="Wingdings" charset="0"/>
            </a:endParaRPr>
          </a:p>
          <a:p>
            <a:pPr eaLnBrk="1" hangingPunct="1">
              <a:lnSpc>
                <a:spcPct val="90000"/>
              </a:lnSpc>
              <a:buFontTx/>
              <a:buChar char="•"/>
              <a:defRPr/>
            </a:pPr>
            <a:r>
              <a:rPr lang="en-US" sz="1800" b="1" dirty="0">
                <a:solidFill>
                  <a:schemeClr val="accent2"/>
                </a:solidFill>
                <a:sym typeface="Wingdings" charset="0"/>
              </a:rPr>
              <a:t>Key limitations:</a:t>
            </a:r>
          </a:p>
          <a:p>
            <a:pPr eaLnBrk="1" hangingPunct="1">
              <a:lnSpc>
                <a:spcPct val="90000"/>
              </a:lnSpc>
              <a:defRPr/>
            </a:pPr>
            <a:r>
              <a:rPr lang="en-US" sz="1800" b="1" dirty="0">
                <a:solidFill>
                  <a:schemeClr val="accent2"/>
                </a:solidFill>
                <a:sym typeface="Wingdings" charset="0"/>
              </a:rPr>
              <a:t>	Space O(</a:t>
            </a:r>
            <a:r>
              <a:rPr lang="en-US" sz="1800" b="1" dirty="0" err="1">
                <a:solidFill>
                  <a:schemeClr val="accent2"/>
                </a:solidFill>
                <a:sym typeface="Wingdings" charset="0"/>
              </a:rPr>
              <a:t>b</a:t>
            </a:r>
            <a:r>
              <a:rPr lang="en-US" sz="1800" b="1" baseline="30000" dirty="0" err="1">
                <a:solidFill>
                  <a:schemeClr val="accent2"/>
                </a:solidFill>
                <a:sym typeface="Wingdings" charset="0"/>
              </a:rPr>
              <a:t>d</a:t>
            </a:r>
            <a:r>
              <a:rPr lang="en-US" sz="1800" b="1" baseline="30000" dirty="0">
                <a:solidFill>
                  <a:schemeClr val="accent2"/>
                </a:solidFill>
                <a:sym typeface="Wingdings" charset="0"/>
              </a:rPr>
              <a:t>/2</a:t>
            </a:r>
            <a:r>
              <a:rPr lang="en-US" sz="1800" b="1" dirty="0">
                <a:solidFill>
                  <a:schemeClr val="accent2"/>
                </a:solidFill>
                <a:sym typeface="Wingdings" charset="0"/>
              </a:rPr>
              <a:t>) </a:t>
            </a:r>
            <a:endParaRPr lang="en-US" sz="1800" b="1" dirty="0">
              <a:solidFill>
                <a:schemeClr val="accent2"/>
              </a:solidFill>
            </a:endParaRPr>
          </a:p>
          <a:p>
            <a:pPr eaLnBrk="1" hangingPunct="1">
              <a:lnSpc>
                <a:spcPct val="90000"/>
              </a:lnSpc>
              <a:defRPr/>
            </a:pPr>
            <a:r>
              <a:rPr lang="en-US" sz="1800" b="1" dirty="0">
                <a:solidFill>
                  <a:schemeClr val="accent2"/>
                </a:solidFill>
              </a:rPr>
              <a:t>	</a:t>
            </a:r>
            <a:r>
              <a:rPr lang="en-US" sz="1800" b="1" dirty="0">
                <a:solidFill>
                  <a:srgbClr val="FF0000"/>
                </a:solidFill>
              </a:rPr>
              <a:t>Also, how to search backwards can be an issue (e.g., in Chess)? What’s tricky?</a:t>
            </a:r>
          </a:p>
          <a:p>
            <a:pPr eaLnBrk="1" hangingPunct="1">
              <a:lnSpc>
                <a:spcPct val="90000"/>
              </a:lnSpc>
              <a:defRPr/>
            </a:pPr>
            <a:r>
              <a:rPr lang="en-US" sz="1800" b="1" dirty="0">
                <a:solidFill>
                  <a:schemeClr val="accent2"/>
                </a:solidFill>
              </a:rPr>
              <a:t>	</a:t>
            </a:r>
            <a:r>
              <a:rPr lang="en-US" sz="1800" b="1" dirty="0">
                <a:solidFill>
                  <a:srgbClr val="008000"/>
                </a:solidFill>
                <a:sym typeface="Wingdings" charset="0"/>
              </a:rPr>
              <a:t>Problem: lots of states satisfy the goal; don’t know which one is relevant.</a:t>
            </a:r>
            <a:endParaRPr lang="en-US" sz="1800" b="1" dirty="0">
              <a:solidFill>
                <a:srgbClr val="008000"/>
              </a:solidFill>
            </a:endParaRPr>
          </a:p>
          <a:p>
            <a:pPr eaLnBrk="1" hangingPunct="1">
              <a:lnSpc>
                <a:spcPct val="90000"/>
              </a:lnSpc>
              <a:defRPr/>
            </a:pPr>
            <a:endParaRPr lang="en-US" sz="1800" dirty="0"/>
          </a:p>
        </p:txBody>
      </p:sp>
      <p:pic>
        <p:nvPicPr>
          <p:cNvPr id="727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219200"/>
            <a:ext cx="3810000" cy="2122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17893" name="Text Box 5"/>
          <p:cNvSpPr txBox="1">
            <a:spLocks noChangeArrowheads="1"/>
          </p:cNvSpPr>
          <p:nvPr/>
        </p:nvSpPr>
        <p:spPr bwMode="auto">
          <a:xfrm>
            <a:off x="1905000" y="6019801"/>
            <a:ext cx="76962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b="1" dirty="0">
                <a:solidFill>
                  <a:srgbClr val="3333CC"/>
                </a:solidFill>
              </a:rPr>
              <a:t>Aside: The predecessor of a node should be easily computable (i.e., actions are easily reversible).</a:t>
            </a:r>
          </a:p>
        </p:txBody>
      </p:sp>
    </p:spTree>
    <p:extLst>
      <p:ext uri="{BB962C8B-B14F-4D97-AF65-F5344CB8AC3E}">
        <p14:creationId xmlns:p14="http://schemas.microsoft.com/office/powerpoint/2010/main" val="3252781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789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789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7891">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17891">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7891">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7891">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7891">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1317891">
                                            <p:txEl>
                                              <p:pRg st="14" end="14"/>
                                            </p:txEl>
                                          </p:spTgt>
                                        </p:tgtEl>
                                        <p:attrNameLst>
                                          <p:attrName>style.visibility</p:attrName>
                                        </p:attrNameLst>
                                      </p:cBhvr>
                                      <p:to>
                                        <p:strVal val="visible"/>
                                      </p:to>
                                    </p:set>
                                    <p:animEffect transition="in" filter="wipe(down)">
                                      <p:cBhvr>
                                        <p:cTn id="29" dur="580">
                                          <p:stCondLst>
                                            <p:cond delay="0"/>
                                          </p:stCondLst>
                                        </p:cTn>
                                        <p:tgtEl>
                                          <p:spTgt spid="1317891">
                                            <p:txEl>
                                              <p:pRg st="14" end="14"/>
                                            </p:txEl>
                                          </p:spTgt>
                                        </p:tgtEl>
                                      </p:cBhvr>
                                    </p:animEffect>
                                    <p:anim calcmode="lin" valueType="num">
                                      <p:cBhvr>
                                        <p:cTn id="30" dur="1822" tmFilter="0,0; 0.14,0.36; 0.43,0.73; 0.71,0.91; 1.0,1.0">
                                          <p:stCondLst>
                                            <p:cond delay="0"/>
                                          </p:stCondLst>
                                        </p:cTn>
                                        <p:tgtEl>
                                          <p:spTgt spid="1317891">
                                            <p:txEl>
                                              <p:pRg st="14" end="14"/>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317891">
                                            <p:txEl>
                                              <p:pRg st="14" end="14"/>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317891">
                                            <p:txEl>
                                              <p:pRg st="14" end="14"/>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317891">
                                            <p:txEl>
                                              <p:pRg st="14" end="14"/>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317891">
                                            <p:txEl>
                                              <p:pRg st="14" end="14"/>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1317891">
                                            <p:txEl>
                                              <p:pRg st="14" end="14"/>
                                            </p:txEl>
                                          </p:spTgt>
                                        </p:tgtEl>
                                      </p:cBhvr>
                                      <p:to x="100000" y="60000"/>
                                    </p:animScale>
                                    <p:animScale>
                                      <p:cBhvr>
                                        <p:cTn id="36" dur="166" decel="50000">
                                          <p:stCondLst>
                                            <p:cond delay="676"/>
                                          </p:stCondLst>
                                        </p:cTn>
                                        <p:tgtEl>
                                          <p:spTgt spid="1317891">
                                            <p:txEl>
                                              <p:pRg st="14" end="14"/>
                                            </p:txEl>
                                          </p:spTgt>
                                        </p:tgtEl>
                                      </p:cBhvr>
                                      <p:to x="100000" y="100000"/>
                                    </p:animScale>
                                    <p:animScale>
                                      <p:cBhvr>
                                        <p:cTn id="37" dur="26">
                                          <p:stCondLst>
                                            <p:cond delay="1312"/>
                                          </p:stCondLst>
                                        </p:cTn>
                                        <p:tgtEl>
                                          <p:spTgt spid="1317891">
                                            <p:txEl>
                                              <p:pRg st="14" end="14"/>
                                            </p:txEl>
                                          </p:spTgt>
                                        </p:tgtEl>
                                      </p:cBhvr>
                                      <p:to x="100000" y="80000"/>
                                    </p:animScale>
                                    <p:animScale>
                                      <p:cBhvr>
                                        <p:cTn id="38" dur="166" decel="50000">
                                          <p:stCondLst>
                                            <p:cond delay="1338"/>
                                          </p:stCondLst>
                                        </p:cTn>
                                        <p:tgtEl>
                                          <p:spTgt spid="1317891">
                                            <p:txEl>
                                              <p:pRg st="14" end="14"/>
                                            </p:txEl>
                                          </p:spTgt>
                                        </p:tgtEl>
                                      </p:cBhvr>
                                      <p:to x="100000" y="100000"/>
                                    </p:animScale>
                                    <p:animScale>
                                      <p:cBhvr>
                                        <p:cTn id="39" dur="26">
                                          <p:stCondLst>
                                            <p:cond delay="1642"/>
                                          </p:stCondLst>
                                        </p:cTn>
                                        <p:tgtEl>
                                          <p:spTgt spid="1317891">
                                            <p:txEl>
                                              <p:pRg st="14" end="14"/>
                                            </p:txEl>
                                          </p:spTgt>
                                        </p:tgtEl>
                                      </p:cBhvr>
                                      <p:to x="100000" y="90000"/>
                                    </p:animScale>
                                    <p:animScale>
                                      <p:cBhvr>
                                        <p:cTn id="40" dur="166" decel="50000">
                                          <p:stCondLst>
                                            <p:cond delay="1668"/>
                                          </p:stCondLst>
                                        </p:cTn>
                                        <p:tgtEl>
                                          <p:spTgt spid="1317891">
                                            <p:txEl>
                                              <p:pRg st="14" end="14"/>
                                            </p:txEl>
                                          </p:spTgt>
                                        </p:tgtEl>
                                      </p:cBhvr>
                                      <p:to x="100000" y="100000"/>
                                    </p:animScale>
                                    <p:animScale>
                                      <p:cBhvr>
                                        <p:cTn id="41" dur="26">
                                          <p:stCondLst>
                                            <p:cond delay="1808"/>
                                          </p:stCondLst>
                                        </p:cTn>
                                        <p:tgtEl>
                                          <p:spTgt spid="1317891">
                                            <p:txEl>
                                              <p:pRg st="14" end="14"/>
                                            </p:txEl>
                                          </p:spTgt>
                                        </p:tgtEl>
                                      </p:cBhvr>
                                      <p:to x="100000" y="95000"/>
                                    </p:animScale>
                                    <p:animScale>
                                      <p:cBhvr>
                                        <p:cTn id="42" dur="166" decel="50000">
                                          <p:stCondLst>
                                            <p:cond delay="1834"/>
                                          </p:stCondLst>
                                        </p:cTn>
                                        <p:tgtEl>
                                          <p:spTgt spid="1317891">
                                            <p:txEl>
                                              <p:pRg st="14" end="14"/>
                                            </p:txEl>
                                          </p:spTgt>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1789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Rectangle 2"/>
          <p:cNvSpPr>
            <a:spLocks noGrp="1" noChangeArrowheads="1"/>
          </p:cNvSpPr>
          <p:nvPr>
            <p:ph type="title"/>
          </p:nvPr>
        </p:nvSpPr>
        <p:spPr>
          <a:xfrm>
            <a:off x="2895600" y="0"/>
            <a:ext cx="7772400" cy="1143000"/>
          </a:xfrm>
        </p:spPr>
        <p:txBody>
          <a:bodyPr/>
          <a:lstStyle/>
          <a:p>
            <a:pPr eaLnBrk="1" hangingPunct="1">
              <a:defRPr/>
            </a:pPr>
            <a:r>
              <a:rPr lang="en-US" sz="2800" dirty="0">
                <a:solidFill>
                  <a:srgbClr val="FF0000"/>
                </a:solidFill>
              </a:rPr>
              <a:t>Repeated states</a:t>
            </a:r>
          </a:p>
        </p:txBody>
      </p:sp>
      <p:sp>
        <p:nvSpPr>
          <p:cNvPr id="1306627" name="Rectangle 3"/>
          <p:cNvSpPr>
            <a:spLocks noGrp="1" noChangeArrowheads="1"/>
          </p:cNvSpPr>
          <p:nvPr>
            <p:ph type="body" idx="1"/>
          </p:nvPr>
        </p:nvSpPr>
        <p:spPr>
          <a:xfrm>
            <a:off x="1828800" y="228600"/>
            <a:ext cx="4953000" cy="990600"/>
          </a:xfrm>
        </p:spPr>
        <p:txBody>
          <a:bodyPr>
            <a:normAutofit fontScale="62500" lnSpcReduction="20000"/>
          </a:bodyPr>
          <a:lstStyle/>
          <a:p>
            <a:pPr eaLnBrk="1" hangingPunct="1">
              <a:defRPr/>
            </a:pPr>
            <a:r>
              <a:rPr lang="en-US" b="1" dirty="0">
                <a:solidFill>
                  <a:srgbClr val="FF0000"/>
                </a:solidFill>
                <a:cs typeface="+mn-cs"/>
              </a:rPr>
              <a:t>Failure to detect repeated states can turn </a:t>
            </a:r>
          </a:p>
          <a:p>
            <a:pPr eaLnBrk="1" hangingPunct="1">
              <a:defRPr/>
            </a:pPr>
            <a:r>
              <a:rPr lang="en-US" b="1" dirty="0">
                <a:solidFill>
                  <a:srgbClr val="FF0000"/>
                </a:solidFill>
                <a:cs typeface="+mn-cs"/>
              </a:rPr>
              <a:t>linear problem into an exponential one!</a:t>
            </a:r>
            <a:r>
              <a:rPr lang="en-US" b="1" dirty="0">
                <a:cs typeface="+mn-cs"/>
              </a:rPr>
              <a:t>
</a:t>
            </a:r>
          </a:p>
        </p:txBody>
      </p:sp>
      <p:pic>
        <p:nvPicPr>
          <p:cNvPr id="73731" name="Picture 4" descr="ribbon-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0"/>
            <a:ext cx="4419600" cy="301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6629" name="Text Box 5"/>
          <p:cNvSpPr txBox="1">
            <a:spLocks noChangeArrowheads="1"/>
          </p:cNvSpPr>
          <p:nvPr/>
        </p:nvSpPr>
        <p:spPr bwMode="auto">
          <a:xfrm>
            <a:off x="1738314" y="4724401"/>
            <a:ext cx="7451279"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b="1" dirty="0">
                <a:solidFill>
                  <a:schemeClr val="accent6"/>
                </a:solidFill>
              </a:rPr>
              <a:t>Problems in which actions are reversible (e.g., routing problems or</a:t>
            </a:r>
            <a:br>
              <a:rPr lang="en-US" sz="2000" b="1" dirty="0">
                <a:solidFill>
                  <a:schemeClr val="accent6"/>
                </a:solidFill>
              </a:rPr>
            </a:br>
            <a:r>
              <a:rPr lang="en-US" sz="2000" b="1" dirty="0">
                <a:solidFill>
                  <a:schemeClr val="accent6"/>
                </a:solidFill>
              </a:rPr>
              <a:t>sliding-blocks puzzle). Also, in </a:t>
            </a:r>
            <a:r>
              <a:rPr lang="en-US" sz="2000" b="1" dirty="0" err="1">
                <a:solidFill>
                  <a:schemeClr val="accent6"/>
                </a:solidFill>
              </a:rPr>
              <a:t>eg</a:t>
            </a:r>
            <a:r>
              <a:rPr lang="en-US" sz="2000" b="1" dirty="0">
                <a:solidFill>
                  <a:schemeClr val="accent6"/>
                </a:solidFill>
              </a:rPr>
              <a:t> Chess; uses hash tables to check</a:t>
            </a:r>
          </a:p>
          <a:p>
            <a:pPr>
              <a:defRPr/>
            </a:pPr>
            <a:r>
              <a:rPr lang="en-US" sz="2000" b="1" dirty="0">
                <a:solidFill>
                  <a:schemeClr val="accent6"/>
                </a:solidFill>
              </a:rPr>
              <a:t>for repeated states. Huge tables 100M+ size but very useful.</a:t>
            </a:r>
          </a:p>
        </p:txBody>
      </p:sp>
      <p:sp>
        <p:nvSpPr>
          <p:cNvPr id="1306630" name="Rectangle 6"/>
          <p:cNvSpPr>
            <a:spLocks noChangeArrowheads="1"/>
          </p:cNvSpPr>
          <p:nvPr/>
        </p:nvSpPr>
        <p:spPr bwMode="auto">
          <a:xfrm>
            <a:off x="6553200" y="990601"/>
            <a:ext cx="4114800" cy="3827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b="1" dirty="0"/>
              <a:t>Don</a:t>
            </a:r>
            <a:r>
              <a:rPr lang="en-US" sz="2000" b="1" dirty="0">
                <a:latin typeface="Arial"/>
              </a:rPr>
              <a:t>’</a:t>
            </a:r>
            <a:r>
              <a:rPr lang="en-US" sz="2000" b="1" dirty="0"/>
              <a:t>t return  to parent node</a:t>
            </a:r>
          </a:p>
          <a:p>
            <a:pPr>
              <a:defRPr/>
            </a:pPr>
            <a:endParaRPr lang="en-US" sz="2000" b="1" dirty="0"/>
          </a:p>
          <a:p>
            <a:pPr>
              <a:defRPr/>
            </a:pPr>
            <a:r>
              <a:rPr lang="en-US" sz="2000" b="1" dirty="0"/>
              <a:t>Don</a:t>
            </a:r>
            <a:r>
              <a:rPr lang="en-US" sz="2000" b="1" dirty="0">
                <a:latin typeface="Arial"/>
              </a:rPr>
              <a:t>’</a:t>
            </a:r>
            <a:r>
              <a:rPr lang="en-US" sz="2000" b="1" dirty="0"/>
              <a:t>t generate successor = node</a:t>
            </a:r>
            <a:r>
              <a:rPr lang="en-US" sz="2000" b="1" dirty="0">
                <a:latin typeface="Arial"/>
              </a:rPr>
              <a:t>’</a:t>
            </a:r>
            <a:r>
              <a:rPr lang="en-US" sz="2000" b="1" dirty="0"/>
              <a:t>s parent</a:t>
            </a:r>
          </a:p>
          <a:p>
            <a:pPr>
              <a:defRPr/>
            </a:pPr>
            <a:endParaRPr lang="en-US" sz="2000" b="1" dirty="0"/>
          </a:p>
          <a:p>
            <a:pPr>
              <a:defRPr/>
            </a:pPr>
            <a:r>
              <a:rPr lang="en-US" sz="2000" b="1" dirty="0"/>
              <a:t>Don</a:t>
            </a:r>
            <a:r>
              <a:rPr lang="en-US" sz="2000" b="1" dirty="0">
                <a:latin typeface="Arial"/>
              </a:rPr>
              <a:t>’</a:t>
            </a:r>
            <a:r>
              <a:rPr lang="en-US" sz="2000" b="1" dirty="0"/>
              <a:t>t allow cycles</a:t>
            </a:r>
          </a:p>
          <a:p>
            <a:pPr>
              <a:defRPr/>
            </a:pPr>
            <a:endParaRPr lang="en-US" sz="2000" b="1" dirty="0"/>
          </a:p>
          <a:p>
            <a:pPr>
              <a:defRPr/>
            </a:pPr>
            <a:r>
              <a:rPr lang="en-US" sz="2000" b="1" dirty="0"/>
              <a:t>Don</a:t>
            </a:r>
            <a:r>
              <a:rPr lang="en-US" sz="2000" b="1" dirty="0">
                <a:latin typeface="Arial"/>
              </a:rPr>
              <a:t>’</a:t>
            </a:r>
            <a:r>
              <a:rPr lang="en-US" sz="2000" b="1" dirty="0"/>
              <a:t>t revisit state</a:t>
            </a:r>
          </a:p>
          <a:p>
            <a:pPr>
              <a:defRPr/>
            </a:pPr>
            <a:endParaRPr lang="en-US" sz="2000" b="1" dirty="0"/>
          </a:p>
          <a:p>
            <a:pPr>
              <a:defRPr/>
            </a:pPr>
            <a:r>
              <a:rPr lang="en-US" sz="2000" b="1" dirty="0"/>
              <a:t>Keep every visited state in memory! O(</a:t>
            </a:r>
            <a:r>
              <a:rPr lang="en-US" sz="2000" b="1" dirty="0" err="1"/>
              <a:t>b</a:t>
            </a:r>
            <a:r>
              <a:rPr lang="en-US" sz="2000" b="1" baseline="30000" dirty="0" err="1"/>
              <a:t>d</a:t>
            </a:r>
            <a:r>
              <a:rPr lang="en-US" sz="2000" b="1" dirty="0"/>
              <a:t>) </a:t>
            </a:r>
            <a:r>
              <a:rPr lang="en-US" sz="2000" b="1" dirty="0">
                <a:solidFill>
                  <a:srgbClr val="FF0000"/>
                </a:solidFill>
              </a:rPr>
              <a:t>(can be expensive)</a:t>
            </a:r>
          </a:p>
          <a:p>
            <a:pPr>
              <a:lnSpc>
                <a:spcPct val="90000"/>
              </a:lnSpc>
              <a:spcBef>
                <a:spcPct val="50000"/>
              </a:spcBef>
              <a:defRPr/>
            </a:pPr>
            <a:endParaRPr lang="en-US" sz="1600" b="1" dirty="0"/>
          </a:p>
        </p:txBody>
      </p:sp>
      <p:sp>
        <p:nvSpPr>
          <p:cNvPr id="73734" name="TextBox 1"/>
          <p:cNvSpPr txBox="1">
            <a:spLocks noChangeArrowheads="1"/>
          </p:cNvSpPr>
          <p:nvPr/>
        </p:nvSpPr>
        <p:spPr bwMode="auto">
          <a:xfrm>
            <a:off x="1905000" y="5943600"/>
            <a:ext cx="709987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dirty="0">
                <a:solidFill>
                  <a:srgbClr val="FF0000"/>
                </a:solidFill>
              </a:rPr>
              <a:t>See Tree-Search vs. Graph-Search in Fig. 3.7 R&amp;N. But need to</a:t>
            </a:r>
          </a:p>
          <a:p>
            <a:pPr eaLnBrk="1" hangingPunct="1"/>
            <a:r>
              <a:rPr lang="en-US" sz="2000" b="1" dirty="0">
                <a:solidFill>
                  <a:srgbClr val="FF0000"/>
                </a:solidFill>
              </a:rPr>
              <a:t>be careful to maintain (path) optimality and completeness.</a:t>
            </a:r>
          </a:p>
        </p:txBody>
      </p:sp>
    </p:spTree>
    <p:extLst>
      <p:ext uri="{BB962C8B-B14F-4D97-AF65-F5344CB8AC3E}">
        <p14:creationId xmlns:p14="http://schemas.microsoft.com/office/powerpoint/2010/main" val="18937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6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06629"/>
                                        </p:tgtEl>
                                        <p:attrNameLst>
                                          <p:attrName>style.visibility</p:attrName>
                                        </p:attrNameLst>
                                      </p:cBhvr>
                                      <p:to>
                                        <p:strVal val="visible"/>
                                      </p:to>
                                    </p:set>
                                    <p:anim calcmode="lin" valueType="num">
                                      <p:cBhvr additive="base">
                                        <p:cTn id="11" dur="500" fill="hold"/>
                                        <p:tgtEl>
                                          <p:spTgt spid="1306629"/>
                                        </p:tgtEl>
                                        <p:attrNameLst>
                                          <p:attrName>ppt_x</p:attrName>
                                        </p:attrNameLst>
                                      </p:cBhvr>
                                      <p:tavLst>
                                        <p:tav tm="0">
                                          <p:val>
                                            <p:strVal val="#ppt_x"/>
                                          </p:val>
                                        </p:tav>
                                        <p:tav tm="100000">
                                          <p:val>
                                            <p:strVal val="#ppt_x"/>
                                          </p:val>
                                        </p:tav>
                                      </p:tavLst>
                                    </p:anim>
                                    <p:anim calcmode="lin" valueType="num">
                                      <p:cBhvr additive="base">
                                        <p:cTn id="12" dur="500" fill="hold"/>
                                        <p:tgtEl>
                                          <p:spTgt spid="130662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3734"/>
                                        </p:tgtEl>
                                        <p:attrNameLst>
                                          <p:attrName>style.visibility</p:attrName>
                                        </p:attrNameLst>
                                      </p:cBhvr>
                                      <p:to>
                                        <p:strVal val="visible"/>
                                      </p:to>
                                    </p:set>
                                    <p:anim calcmode="lin" valueType="num">
                                      <p:cBhvr additive="base">
                                        <p:cTn id="17" dur="500" fill="hold"/>
                                        <p:tgtEl>
                                          <p:spTgt spid="73734"/>
                                        </p:tgtEl>
                                        <p:attrNameLst>
                                          <p:attrName>ppt_x</p:attrName>
                                        </p:attrNameLst>
                                      </p:cBhvr>
                                      <p:tavLst>
                                        <p:tav tm="0">
                                          <p:val>
                                            <p:strVal val="#ppt_x"/>
                                          </p:val>
                                        </p:tav>
                                        <p:tav tm="100000">
                                          <p:val>
                                            <p:strVal val="#ppt_x"/>
                                          </p:val>
                                        </p:tav>
                                      </p:tavLst>
                                    </p:anim>
                                    <p:anim calcmode="lin" valueType="num">
                                      <p:cBhvr additive="base">
                                        <p:cTn id="18" dur="500" fill="hold"/>
                                        <p:tgtEl>
                                          <p:spTgt spid="73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6629" grpId="0"/>
      <p:bldP spid="1306630" grpId="0"/>
      <p:bldP spid="7373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Rectangle 2"/>
          <p:cNvSpPr>
            <a:spLocks noGrp="1" noChangeArrowheads="1"/>
          </p:cNvSpPr>
          <p:nvPr>
            <p:ph type="title"/>
          </p:nvPr>
        </p:nvSpPr>
        <p:spPr>
          <a:xfrm>
            <a:off x="2590800" y="0"/>
            <a:ext cx="7772400" cy="1143000"/>
          </a:xfrm>
        </p:spPr>
        <p:txBody>
          <a:bodyPr>
            <a:normAutofit fontScale="90000"/>
          </a:bodyPr>
          <a:lstStyle/>
          <a:p>
            <a:pPr eaLnBrk="1" hangingPunct="1">
              <a:defRPr/>
            </a:pPr>
            <a:r>
              <a:rPr lang="en-US" dirty="0">
                <a:solidFill>
                  <a:srgbClr val="FF0000"/>
                </a:solidFill>
                <a:cs typeface="+mj-cs"/>
              </a:rPr>
              <a:t>Summary: General, uninformed search</a:t>
            </a:r>
          </a:p>
        </p:txBody>
      </p:sp>
      <p:sp>
        <p:nvSpPr>
          <p:cNvPr id="1308675" name="Rectangle 3"/>
          <p:cNvSpPr>
            <a:spLocks noGrp="1" noChangeArrowheads="1"/>
          </p:cNvSpPr>
          <p:nvPr>
            <p:ph type="body" idx="1"/>
          </p:nvPr>
        </p:nvSpPr>
        <p:spPr>
          <a:xfrm>
            <a:off x="2057400" y="1066800"/>
            <a:ext cx="8305800" cy="4876800"/>
          </a:xfrm>
        </p:spPr>
        <p:txBody>
          <a:bodyPr>
            <a:normAutofit fontScale="77500" lnSpcReduction="20000"/>
          </a:bodyPr>
          <a:lstStyle/>
          <a:p>
            <a:pPr eaLnBrk="1" hangingPunct="1">
              <a:defRPr/>
            </a:pPr>
            <a:r>
              <a:rPr lang="en-US" b="1" dirty="0">
                <a:solidFill>
                  <a:schemeClr val="accent2"/>
                </a:solidFill>
                <a:cs typeface="+mn-cs"/>
              </a:rPr>
              <a:t>Original search ideas in AI where inspired by studies of human problem solving in, </a:t>
            </a:r>
            <a:r>
              <a:rPr lang="en-US" b="1" dirty="0" err="1">
                <a:solidFill>
                  <a:schemeClr val="accent2"/>
                </a:solidFill>
                <a:cs typeface="+mn-cs"/>
              </a:rPr>
              <a:t>eg</a:t>
            </a:r>
            <a:r>
              <a:rPr lang="en-US" b="1" dirty="0">
                <a:solidFill>
                  <a:schemeClr val="accent2"/>
                </a:solidFill>
                <a:cs typeface="+mn-cs"/>
              </a:rPr>
              <a:t>, puzzles, math, and games, but a great many AI tasks now require some form of search (e.g. find optimal agent strategy; active learning; constraint reasoning; NP-complete problems require search).</a:t>
            </a:r>
          </a:p>
          <a:p>
            <a:pPr eaLnBrk="1" hangingPunct="1">
              <a:defRPr/>
            </a:pPr>
            <a:endParaRPr lang="en-US" b="1" dirty="0">
              <a:solidFill>
                <a:schemeClr val="accent2"/>
              </a:solidFill>
              <a:cs typeface="+mn-cs"/>
            </a:endParaRPr>
          </a:p>
          <a:p>
            <a:pPr eaLnBrk="1" hangingPunct="1">
              <a:defRPr/>
            </a:pPr>
            <a:r>
              <a:rPr lang="en-US" b="1" dirty="0">
                <a:solidFill>
                  <a:schemeClr val="accent1">
                    <a:lumMod val="75000"/>
                  </a:schemeClr>
                </a:solidFill>
                <a:cs typeface="+mn-cs"/>
              </a:rPr>
              <a:t>Problem formulation usually requires abstracting away real-world details to define a state space that can feasibly be explored.</a:t>
            </a:r>
          </a:p>
          <a:p>
            <a:pPr lvl="4" eaLnBrk="1" hangingPunct="1">
              <a:defRPr/>
            </a:pPr>
            <a:endParaRPr lang="en-US" b="1" dirty="0">
              <a:solidFill>
                <a:schemeClr val="accent2"/>
              </a:solidFill>
            </a:endParaRPr>
          </a:p>
          <a:p>
            <a:pPr eaLnBrk="1" hangingPunct="1">
              <a:defRPr/>
            </a:pPr>
            <a:r>
              <a:rPr lang="en-US" b="1" dirty="0">
                <a:solidFill>
                  <a:schemeClr val="accent2"/>
                </a:solidFill>
                <a:cs typeface="+mn-cs"/>
              </a:rPr>
              <a:t>Variety of uninformed search strategies</a:t>
            </a:r>
          </a:p>
          <a:p>
            <a:pPr lvl="4" eaLnBrk="1" hangingPunct="1">
              <a:defRPr/>
            </a:pPr>
            <a:endParaRPr lang="en-US" b="1" dirty="0">
              <a:solidFill>
                <a:schemeClr val="accent2"/>
              </a:solidFill>
            </a:endParaRPr>
          </a:p>
          <a:p>
            <a:pPr eaLnBrk="1" hangingPunct="1">
              <a:defRPr/>
            </a:pPr>
            <a:r>
              <a:rPr lang="en-US" b="1" dirty="0">
                <a:solidFill>
                  <a:srgbClr val="009973"/>
                </a:solidFill>
                <a:cs typeface="+mn-cs"/>
              </a:rPr>
              <a:t>Iterative deepening search uses only linear space and not much more time than other uninformed algorithms.</a:t>
            </a:r>
          </a:p>
          <a:p>
            <a:pPr eaLnBrk="1" hangingPunct="1">
              <a:defRPr/>
            </a:pPr>
            <a:endParaRPr lang="en-US" b="1" dirty="0">
              <a:solidFill>
                <a:schemeClr val="accent2"/>
              </a:solidFill>
              <a:cs typeface="+mn-cs"/>
            </a:endParaRPr>
          </a:p>
          <a:p>
            <a:pPr eaLnBrk="1" hangingPunct="1">
              <a:defRPr/>
            </a:pPr>
            <a:r>
              <a:rPr lang="en-US" b="1" dirty="0">
                <a:solidFill>
                  <a:schemeClr val="accent2"/>
                </a:solidFill>
                <a:cs typeface="+mn-cs"/>
              </a:rPr>
              <a:t>Avoid repeating states / cycles.</a:t>
            </a:r>
          </a:p>
        </p:txBody>
      </p:sp>
    </p:spTree>
    <p:extLst>
      <p:ext uri="{BB962C8B-B14F-4D97-AF65-F5344CB8AC3E}">
        <p14:creationId xmlns:p14="http://schemas.microsoft.com/office/powerpoint/2010/main" val="65836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08675">
                                            <p:txEl>
                                              <p:pRg st="0" end="0"/>
                                            </p:txEl>
                                          </p:spTgt>
                                        </p:tgtEl>
                                        <p:attrNameLst>
                                          <p:attrName>style.visibility</p:attrName>
                                        </p:attrNameLst>
                                      </p:cBhvr>
                                      <p:to>
                                        <p:strVal val="visible"/>
                                      </p:to>
                                    </p:set>
                                    <p:anim calcmode="lin" valueType="num">
                                      <p:cBhvr additive="base">
                                        <p:cTn id="7" dur="500" fill="hold"/>
                                        <p:tgtEl>
                                          <p:spTgt spid="13086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86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08675">
                                            <p:txEl>
                                              <p:pRg st="2" end="2"/>
                                            </p:txEl>
                                          </p:spTgt>
                                        </p:tgtEl>
                                        <p:attrNameLst>
                                          <p:attrName>style.visibility</p:attrName>
                                        </p:attrNameLst>
                                      </p:cBhvr>
                                      <p:to>
                                        <p:strVal val="visible"/>
                                      </p:to>
                                    </p:set>
                                    <p:anim calcmode="lin" valueType="num">
                                      <p:cBhvr additive="base">
                                        <p:cTn id="13" dur="500" fill="hold"/>
                                        <p:tgtEl>
                                          <p:spTgt spid="130867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086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08675">
                                            <p:txEl>
                                              <p:pRg st="4" end="4"/>
                                            </p:txEl>
                                          </p:spTgt>
                                        </p:tgtEl>
                                        <p:attrNameLst>
                                          <p:attrName>style.visibility</p:attrName>
                                        </p:attrNameLst>
                                      </p:cBhvr>
                                      <p:to>
                                        <p:strVal val="visible"/>
                                      </p:to>
                                    </p:set>
                                    <p:anim calcmode="lin" valueType="num">
                                      <p:cBhvr additive="base">
                                        <p:cTn id="19" dur="500" fill="hold"/>
                                        <p:tgtEl>
                                          <p:spTgt spid="130867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086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308675">
                                            <p:txEl>
                                              <p:pRg st="6" end="6"/>
                                            </p:txEl>
                                          </p:spTgt>
                                        </p:tgtEl>
                                        <p:attrNameLst>
                                          <p:attrName>style.visibility</p:attrName>
                                        </p:attrNameLst>
                                      </p:cBhvr>
                                      <p:to>
                                        <p:strVal val="visible"/>
                                      </p:to>
                                    </p:set>
                                    <p:anim calcmode="lin" valueType="num">
                                      <p:cBhvr additive="base">
                                        <p:cTn id="25" dur="500" fill="hold"/>
                                        <p:tgtEl>
                                          <p:spTgt spid="130867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0867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308675">
                                            <p:txEl>
                                              <p:pRg st="8" end="8"/>
                                            </p:txEl>
                                          </p:spTgt>
                                        </p:tgtEl>
                                        <p:attrNameLst>
                                          <p:attrName>style.visibility</p:attrName>
                                        </p:attrNameLst>
                                      </p:cBhvr>
                                      <p:to>
                                        <p:strVal val="visible"/>
                                      </p:to>
                                    </p:set>
                                    <p:anim calcmode="lin" valueType="num">
                                      <p:cBhvr additive="base">
                                        <p:cTn id="31" dur="500" fill="hold"/>
                                        <p:tgtEl>
                                          <p:spTgt spid="130867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0867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sz="1400" dirty="0">
                <a:hlinkClick r:id="rId2"/>
              </a:rPr>
              <a:t>Agents in Artificial Intelligence – </a:t>
            </a:r>
            <a:r>
              <a:rPr lang="en-US" sz="1400" dirty="0" err="1">
                <a:hlinkClick r:id="rId2"/>
              </a:rPr>
              <a:t>GeeksforGeeks</a:t>
            </a:r>
            <a:endParaRPr lang="en-US" sz="1400" dirty="0"/>
          </a:p>
          <a:p>
            <a:r>
              <a:rPr lang="en-US" sz="1400" dirty="0">
                <a:hlinkClick r:id="rId3"/>
              </a:rPr>
              <a:t>Problem Solving In Artificial Intelligence | Artificial Intelligence Tutorial (minigranth.in)</a:t>
            </a:r>
            <a:endParaRPr lang="en-US" sz="1400" dirty="0"/>
          </a:p>
          <a:p>
            <a:r>
              <a:rPr lang="en-US" sz="1400" dirty="0">
                <a:hlinkClick r:id="rId4"/>
              </a:rPr>
              <a:t>Reasoning in Artificial Intelligence - </a:t>
            </a:r>
            <a:r>
              <a:rPr lang="en-US" sz="1400" dirty="0" err="1">
                <a:hlinkClick r:id="rId4"/>
              </a:rPr>
              <a:t>Javatpoint</a:t>
            </a:r>
            <a:endParaRPr lang="en-US" sz="1400" dirty="0"/>
          </a:p>
          <a:p>
            <a:r>
              <a:rPr lang="en-US" sz="1400" dirty="0">
                <a:hlinkClick r:id="rId5"/>
              </a:rPr>
              <a:t>Deductive Reasoning Examples (yourdictionary.com)</a:t>
            </a:r>
            <a:endParaRPr lang="en-US" sz="1400" dirty="0"/>
          </a:p>
        </p:txBody>
      </p:sp>
    </p:spTree>
    <p:extLst>
      <p:ext uri="{BB962C8B-B14F-4D97-AF65-F5344CB8AC3E}">
        <p14:creationId xmlns:p14="http://schemas.microsoft.com/office/powerpoint/2010/main" val="324122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0F3D440B-8EAF-5DA7-B0C8-5D43F5687B9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D62571C2-19AC-B741-A6E8-3A1E9D3C51FD}" type="slidenum">
              <a:rPr lang="en-US" altLang="en-US" sz="1200">
                <a:latin typeface="Helvetica" pitchFamily="2" charset="0"/>
              </a:rPr>
              <a:pPr eaLnBrk="1" hangingPunct="1"/>
              <a:t>156</a:t>
            </a:fld>
            <a:endParaRPr lang="en-US" altLang="en-US" sz="1200"/>
          </a:p>
        </p:txBody>
      </p:sp>
      <p:sp>
        <p:nvSpPr>
          <p:cNvPr id="13315" name="Rectangle 2">
            <a:extLst>
              <a:ext uri="{FF2B5EF4-FFF2-40B4-BE49-F238E27FC236}">
                <a16:creationId xmlns:a16="http://schemas.microsoft.com/office/drawing/2014/main" id="{616475D9-8D3B-EC6B-F706-669F4802A6DB}"/>
              </a:ext>
            </a:extLst>
          </p:cNvPr>
          <p:cNvSpPr>
            <a:spLocks noGrp="1" noChangeArrowheads="1"/>
          </p:cNvSpPr>
          <p:nvPr>
            <p:ph type="ctrTitle"/>
          </p:nvPr>
        </p:nvSpPr>
        <p:spPr/>
        <p:txBody>
          <a:bodyPr/>
          <a:lstStyle/>
          <a:p>
            <a:pPr eaLnBrk="1" hangingPunct="1"/>
            <a:r>
              <a:rPr lang="en-US" altLang="en-US" b="1"/>
              <a:t>Natural Language Processing</a:t>
            </a:r>
            <a:br>
              <a:rPr lang="en-US" altLang="en-US" b="1"/>
            </a:br>
            <a:r>
              <a:rPr lang="en-US" altLang="en-US" b="1"/>
              <a:t>Introduction</a:t>
            </a:r>
          </a:p>
        </p:txBody>
      </p:sp>
      <p:sp>
        <p:nvSpPr>
          <p:cNvPr id="13316" name="Rectangle 3">
            <a:extLst>
              <a:ext uri="{FF2B5EF4-FFF2-40B4-BE49-F238E27FC236}">
                <a16:creationId xmlns:a16="http://schemas.microsoft.com/office/drawing/2014/main" id="{8E791D93-F27C-1AE5-EC34-C7AFD9A001FB}"/>
              </a:ext>
            </a:extLst>
          </p:cNvPr>
          <p:cNvSpPr>
            <a:spLocks noGrp="1" noChangeArrowheads="1"/>
          </p:cNvSpPr>
          <p:nvPr>
            <p:ph type="subTitle" idx="1"/>
          </p:nvPr>
        </p:nvSpPr>
        <p:spPr>
          <a:xfrm>
            <a:off x="2847975" y="4849813"/>
            <a:ext cx="6400800" cy="1752600"/>
          </a:xfrm>
        </p:spPr>
        <p:txBody>
          <a:bodyPr/>
          <a:lstStyle/>
          <a:p>
            <a:pPr eaLnBrk="1" hangingPunct="1"/>
            <a:r>
              <a:rPr lang="en-US" altLang="en-US" dirty="0"/>
              <a:t>Unit-2</a:t>
            </a:r>
          </a:p>
          <a:p>
            <a:pPr eaLnBrk="1" hangingPunct="1"/>
            <a:endParaRPr lang="en-US" alt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954EE946-D4BE-D19D-1DF0-0A2978F4460E}"/>
              </a:ext>
            </a:extLst>
          </p:cNvPr>
          <p:cNvSpPr>
            <a:spLocks noGrp="1"/>
          </p:cNvSpPr>
          <p:nvPr>
            <p:ph type="title"/>
          </p:nvPr>
        </p:nvSpPr>
        <p:spPr/>
        <p:txBody>
          <a:bodyPr/>
          <a:lstStyle/>
          <a:p>
            <a:pPr eaLnBrk="1" hangingPunct="1"/>
            <a:r>
              <a:rPr lang="en-US" altLang="en-US"/>
              <a:t>Natural Language Processing</a:t>
            </a:r>
          </a:p>
        </p:txBody>
      </p:sp>
      <p:sp>
        <p:nvSpPr>
          <p:cNvPr id="14339" name="Content Placeholder 2">
            <a:extLst>
              <a:ext uri="{FF2B5EF4-FFF2-40B4-BE49-F238E27FC236}">
                <a16:creationId xmlns:a16="http://schemas.microsoft.com/office/drawing/2014/main" id="{ECCB40FB-8999-A019-FAB8-88246F6D5305}"/>
              </a:ext>
            </a:extLst>
          </p:cNvPr>
          <p:cNvSpPr>
            <a:spLocks noGrp="1"/>
          </p:cNvSpPr>
          <p:nvPr>
            <p:ph idx="1"/>
          </p:nvPr>
        </p:nvSpPr>
        <p:spPr/>
        <p:txBody>
          <a:bodyPr/>
          <a:lstStyle/>
          <a:p>
            <a:pPr eaLnBrk="1" hangingPunct="1"/>
            <a:r>
              <a:rPr lang="en-US" altLang="en-US"/>
              <a:t>NLP is the branch of computer science focused on developing systems that allow computers to communicate with people using everyday language.</a:t>
            </a:r>
          </a:p>
          <a:p>
            <a:pPr eaLnBrk="1" hangingPunct="1"/>
            <a:r>
              <a:rPr lang="en-US" altLang="en-US"/>
              <a:t>Also called </a:t>
            </a:r>
            <a:r>
              <a:rPr lang="en-US" altLang="en-US">
                <a:solidFill>
                  <a:srgbClr val="FF0000"/>
                </a:solidFill>
              </a:rPr>
              <a:t>Computational Linguistics</a:t>
            </a:r>
          </a:p>
          <a:p>
            <a:pPr lvl="1" eaLnBrk="1" hangingPunct="1"/>
            <a:r>
              <a:rPr lang="en-US" altLang="en-US">
                <a:solidFill>
                  <a:schemeClr val="tx1"/>
                </a:solidFill>
              </a:rPr>
              <a:t>Also concerns how computational methods can aid the understanding of human language</a:t>
            </a:r>
          </a:p>
          <a:p>
            <a:pPr lvl="1" eaLnBrk="1" hangingPunct="1"/>
            <a:endParaRPr lang="en-US" altLang="en-US"/>
          </a:p>
        </p:txBody>
      </p:sp>
      <p:sp>
        <p:nvSpPr>
          <p:cNvPr id="4" name="Slide Number Placeholder 3">
            <a:extLst>
              <a:ext uri="{FF2B5EF4-FFF2-40B4-BE49-F238E27FC236}">
                <a16:creationId xmlns:a16="http://schemas.microsoft.com/office/drawing/2014/main" id="{712FEF1A-7C0E-2829-15D4-90EE917FD5A7}"/>
              </a:ext>
            </a:extLst>
          </p:cNvPr>
          <p:cNvSpPr>
            <a:spLocks noGrp="1"/>
          </p:cNvSpPr>
          <p:nvPr>
            <p:ph type="sldNum" sz="quarter" idx="11"/>
          </p:nvPr>
        </p:nvSpPr>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740FFA73-D996-1A46-B1C9-B7575837CC12}" type="slidenum">
              <a:rPr lang="en-US" altLang="en-US" sz="1200">
                <a:latin typeface="Helvetica" pitchFamily="2" charset="0"/>
              </a:rPr>
              <a:pPr eaLnBrk="1" hangingPunct="1"/>
              <a:t>157</a:t>
            </a:fld>
            <a:endParaRPr lang="en-US" altLang="en-US" sz="12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A849487-E40B-075E-ACCF-37247F0BF3A4}"/>
              </a:ext>
            </a:extLst>
          </p:cNvPr>
          <p:cNvSpPr>
            <a:spLocks noGrp="1"/>
          </p:cNvSpPr>
          <p:nvPr>
            <p:ph type="title"/>
          </p:nvPr>
        </p:nvSpPr>
        <p:spPr/>
        <p:txBody>
          <a:bodyPr/>
          <a:lstStyle/>
          <a:p>
            <a:pPr eaLnBrk="1" hangingPunct="1"/>
            <a:r>
              <a:rPr lang="en-US" altLang="en-US"/>
              <a:t>Related Areas</a:t>
            </a:r>
          </a:p>
        </p:txBody>
      </p:sp>
      <p:sp>
        <p:nvSpPr>
          <p:cNvPr id="15363" name="Content Placeholder 2">
            <a:extLst>
              <a:ext uri="{FF2B5EF4-FFF2-40B4-BE49-F238E27FC236}">
                <a16:creationId xmlns:a16="http://schemas.microsoft.com/office/drawing/2014/main" id="{593E5C7A-20DD-8BCE-6461-B67D3ED58CD5}"/>
              </a:ext>
            </a:extLst>
          </p:cNvPr>
          <p:cNvSpPr>
            <a:spLocks noGrp="1"/>
          </p:cNvSpPr>
          <p:nvPr>
            <p:ph idx="1"/>
          </p:nvPr>
        </p:nvSpPr>
        <p:spPr/>
        <p:txBody>
          <a:bodyPr/>
          <a:lstStyle/>
          <a:p>
            <a:pPr eaLnBrk="1" hangingPunct="1"/>
            <a:r>
              <a:rPr lang="en-US" altLang="en-US"/>
              <a:t>Artificial Intelligence</a:t>
            </a:r>
          </a:p>
          <a:p>
            <a:pPr eaLnBrk="1" hangingPunct="1"/>
            <a:r>
              <a:rPr lang="en-US" altLang="en-US"/>
              <a:t>Formal Language (Automata) Theory</a:t>
            </a:r>
          </a:p>
          <a:p>
            <a:pPr eaLnBrk="1" hangingPunct="1"/>
            <a:r>
              <a:rPr lang="en-US" altLang="en-US"/>
              <a:t>Machine Learning</a:t>
            </a:r>
          </a:p>
          <a:p>
            <a:pPr eaLnBrk="1" hangingPunct="1"/>
            <a:r>
              <a:rPr lang="en-US" altLang="en-US"/>
              <a:t>Linguistics</a:t>
            </a:r>
          </a:p>
          <a:p>
            <a:pPr eaLnBrk="1" hangingPunct="1"/>
            <a:r>
              <a:rPr lang="en-US" altLang="en-US"/>
              <a:t>Psycholinguistics</a:t>
            </a:r>
          </a:p>
          <a:p>
            <a:pPr eaLnBrk="1" hangingPunct="1"/>
            <a:r>
              <a:rPr lang="en-US" altLang="en-US"/>
              <a:t>Cognitive Science</a:t>
            </a:r>
          </a:p>
          <a:p>
            <a:pPr eaLnBrk="1" hangingPunct="1"/>
            <a:r>
              <a:rPr lang="en-US" altLang="en-US"/>
              <a:t>Philosophy of Language</a:t>
            </a:r>
          </a:p>
        </p:txBody>
      </p:sp>
      <p:sp>
        <p:nvSpPr>
          <p:cNvPr id="4" name="Slide Number Placeholder 3">
            <a:extLst>
              <a:ext uri="{FF2B5EF4-FFF2-40B4-BE49-F238E27FC236}">
                <a16:creationId xmlns:a16="http://schemas.microsoft.com/office/drawing/2014/main" id="{22C39E5F-04CB-4E60-42D8-529FE1AFF7FF}"/>
              </a:ext>
            </a:extLst>
          </p:cNvPr>
          <p:cNvSpPr>
            <a:spLocks noGrp="1"/>
          </p:cNvSpPr>
          <p:nvPr>
            <p:ph type="sldNum" sz="quarter" idx="11"/>
          </p:nvPr>
        </p:nvSpPr>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AD6133D7-92E2-0D49-B45E-A0FA21DFC700}" type="slidenum">
              <a:rPr lang="en-US" altLang="en-US" sz="1200">
                <a:latin typeface="Helvetica" pitchFamily="2" charset="0"/>
              </a:rPr>
              <a:pPr eaLnBrk="1" hangingPunct="1"/>
              <a:t>158</a:t>
            </a:fld>
            <a:endParaRPr lang="en-US" altLang="en-US" sz="12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a:extLst>
              <a:ext uri="{FF2B5EF4-FFF2-40B4-BE49-F238E27FC236}">
                <a16:creationId xmlns:a16="http://schemas.microsoft.com/office/drawing/2014/main" id="{08190FAB-451B-963E-3417-A6B4705EDF3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C20470CC-F9E6-5449-9D35-548B9633CBA6}" type="slidenum">
              <a:rPr lang="en-US" altLang="en-US" sz="1200">
                <a:latin typeface="Helvetica" pitchFamily="2" charset="0"/>
              </a:rPr>
              <a:pPr eaLnBrk="1" hangingPunct="1"/>
              <a:t>159</a:t>
            </a:fld>
            <a:endParaRPr lang="en-US" altLang="en-US" sz="1200"/>
          </a:p>
        </p:txBody>
      </p:sp>
      <p:sp>
        <p:nvSpPr>
          <p:cNvPr id="16387" name="Rectangle 2">
            <a:extLst>
              <a:ext uri="{FF2B5EF4-FFF2-40B4-BE49-F238E27FC236}">
                <a16:creationId xmlns:a16="http://schemas.microsoft.com/office/drawing/2014/main" id="{47C497EA-C7FA-A3A6-2429-81C2921BF3A9}"/>
              </a:ext>
            </a:extLst>
          </p:cNvPr>
          <p:cNvSpPr>
            <a:spLocks noGrp="1" noChangeArrowheads="1"/>
          </p:cNvSpPr>
          <p:nvPr>
            <p:ph type="title"/>
          </p:nvPr>
        </p:nvSpPr>
        <p:spPr/>
        <p:txBody>
          <a:bodyPr/>
          <a:lstStyle/>
          <a:p>
            <a:pPr eaLnBrk="1" hangingPunct="1"/>
            <a:r>
              <a:rPr lang="en-US" altLang="en-US"/>
              <a:t>Communication</a:t>
            </a:r>
          </a:p>
        </p:txBody>
      </p:sp>
      <p:sp>
        <p:nvSpPr>
          <p:cNvPr id="16388" name="Rectangle 3">
            <a:extLst>
              <a:ext uri="{FF2B5EF4-FFF2-40B4-BE49-F238E27FC236}">
                <a16:creationId xmlns:a16="http://schemas.microsoft.com/office/drawing/2014/main" id="{1905B405-D813-0C93-8FED-689E7BC6957A}"/>
              </a:ext>
            </a:extLst>
          </p:cNvPr>
          <p:cNvSpPr>
            <a:spLocks noGrp="1" noChangeArrowheads="1"/>
          </p:cNvSpPr>
          <p:nvPr>
            <p:ph type="body" idx="1"/>
          </p:nvPr>
        </p:nvSpPr>
        <p:spPr/>
        <p:txBody>
          <a:bodyPr/>
          <a:lstStyle/>
          <a:p>
            <a:pPr eaLnBrk="1" hangingPunct="1">
              <a:lnSpc>
                <a:spcPct val="90000"/>
              </a:lnSpc>
            </a:pPr>
            <a:r>
              <a:rPr lang="en-US" altLang="en-US"/>
              <a:t>The goal in the production and comprehension of natural language is communication.</a:t>
            </a:r>
          </a:p>
          <a:p>
            <a:pPr eaLnBrk="1" hangingPunct="1">
              <a:lnSpc>
                <a:spcPct val="90000"/>
              </a:lnSpc>
            </a:pPr>
            <a:r>
              <a:rPr lang="en-US" altLang="en-US"/>
              <a:t>Communication for the speaker:</a:t>
            </a:r>
          </a:p>
          <a:p>
            <a:pPr lvl="1" eaLnBrk="1" hangingPunct="1">
              <a:lnSpc>
                <a:spcPct val="90000"/>
              </a:lnSpc>
            </a:pPr>
            <a:r>
              <a:rPr lang="en-US" altLang="en-US" b="1">
                <a:solidFill>
                  <a:srgbClr val="CC0000"/>
                </a:solidFill>
              </a:rPr>
              <a:t>Intention</a:t>
            </a:r>
            <a:r>
              <a:rPr lang="en-US" altLang="en-US"/>
              <a:t>: Decide when and what information should be transmitted (a.k.a. </a:t>
            </a:r>
            <a:r>
              <a:rPr lang="en-US" altLang="en-US" i="1">
                <a:solidFill>
                  <a:srgbClr val="FF0000"/>
                </a:solidFill>
              </a:rPr>
              <a:t>strategic generation</a:t>
            </a:r>
            <a:r>
              <a:rPr lang="en-US" altLang="en-US"/>
              <a:t>).  May require planning and reasoning about agents’ goals and beliefs.</a:t>
            </a:r>
          </a:p>
          <a:p>
            <a:pPr lvl="1" eaLnBrk="1" hangingPunct="1">
              <a:lnSpc>
                <a:spcPct val="90000"/>
              </a:lnSpc>
            </a:pPr>
            <a:r>
              <a:rPr lang="en-US" altLang="en-US" b="1">
                <a:solidFill>
                  <a:srgbClr val="CC0000"/>
                </a:solidFill>
              </a:rPr>
              <a:t>Generation</a:t>
            </a:r>
            <a:r>
              <a:rPr lang="en-US" altLang="en-US"/>
              <a:t>: Translate the information to be communicated (in internal logical representation or “language of thought”) into string of words in desired natural language (a.k.a. </a:t>
            </a:r>
            <a:r>
              <a:rPr lang="en-US" altLang="en-US" i="1">
                <a:solidFill>
                  <a:srgbClr val="FF0000"/>
                </a:solidFill>
              </a:rPr>
              <a:t>tactical generation</a:t>
            </a:r>
            <a:r>
              <a:rPr lang="en-US" altLang="en-US"/>
              <a:t>).</a:t>
            </a:r>
          </a:p>
          <a:p>
            <a:pPr lvl="1" eaLnBrk="1" hangingPunct="1">
              <a:lnSpc>
                <a:spcPct val="90000"/>
              </a:lnSpc>
            </a:pPr>
            <a:r>
              <a:rPr lang="en-US" altLang="en-US" b="1">
                <a:solidFill>
                  <a:srgbClr val="CC0000"/>
                </a:solidFill>
              </a:rPr>
              <a:t>Synthesis</a:t>
            </a:r>
            <a:r>
              <a:rPr lang="en-US" altLang="en-US"/>
              <a:t>: Output the string in desired modality, text or speech.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Agent</a:t>
            </a:r>
          </a:p>
        </p:txBody>
      </p:sp>
      <p:sp>
        <p:nvSpPr>
          <p:cNvPr id="3" name="Content Placeholder 2"/>
          <p:cNvSpPr>
            <a:spLocks noGrp="1"/>
          </p:cNvSpPr>
          <p:nvPr>
            <p:ph idx="1"/>
          </p:nvPr>
        </p:nvSpPr>
        <p:spPr>
          <a:xfrm>
            <a:off x="838200" y="1562100"/>
            <a:ext cx="10515600" cy="4614863"/>
          </a:xfrm>
        </p:spPr>
        <p:txBody>
          <a:bodyPr>
            <a:normAutofit/>
          </a:bodyPr>
          <a:lstStyle/>
          <a:p>
            <a:pPr marL="0" indent="0" fontAlgn="base">
              <a:lnSpc>
                <a:spcPct val="150000"/>
              </a:lnSpc>
              <a:buNone/>
            </a:pPr>
            <a:r>
              <a:rPr lang="en-US" dirty="0"/>
              <a:t>Agents can be grouped into five classes based on their degree of perceived intelligence and capability :</a:t>
            </a:r>
          </a:p>
          <a:p>
            <a:pPr lvl="1" fontAlgn="base">
              <a:lnSpc>
                <a:spcPct val="150000"/>
              </a:lnSpc>
            </a:pPr>
            <a:r>
              <a:rPr lang="en-US" dirty="0"/>
              <a:t>Simple Reflex Agents</a:t>
            </a:r>
          </a:p>
          <a:p>
            <a:pPr lvl="1" fontAlgn="base">
              <a:lnSpc>
                <a:spcPct val="150000"/>
              </a:lnSpc>
            </a:pPr>
            <a:r>
              <a:rPr lang="en-US" dirty="0"/>
              <a:t>Model-Based Reflex Agents</a:t>
            </a:r>
          </a:p>
          <a:p>
            <a:pPr lvl="1" fontAlgn="base">
              <a:lnSpc>
                <a:spcPct val="150000"/>
              </a:lnSpc>
            </a:pPr>
            <a:r>
              <a:rPr lang="en-US" dirty="0"/>
              <a:t>Goal-Based Agents</a:t>
            </a:r>
          </a:p>
          <a:p>
            <a:pPr lvl="1" fontAlgn="base">
              <a:lnSpc>
                <a:spcPct val="150000"/>
              </a:lnSpc>
            </a:pPr>
            <a:r>
              <a:rPr lang="en-US" dirty="0"/>
              <a:t>Utility-Based Agents</a:t>
            </a:r>
          </a:p>
          <a:p>
            <a:pPr lvl="1" fontAlgn="base">
              <a:lnSpc>
                <a:spcPct val="150000"/>
              </a:lnSpc>
            </a:pPr>
            <a:r>
              <a:rPr lang="en-US" dirty="0"/>
              <a:t>Learning Agent</a:t>
            </a:r>
          </a:p>
          <a:p>
            <a:pPr marL="0" indent="0">
              <a:buNone/>
            </a:pPr>
            <a:endParaRPr lang="en-US" dirty="0"/>
          </a:p>
        </p:txBody>
      </p:sp>
    </p:spTree>
    <p:extLst>
      <p:ext uri="{BB962C8B-B14F-4D97-AF65-F5344CB8AC3E}">
        <p14:creationId xmlns:p14="http://schemas.microsoft.com/office/powerpoint/2010/main" val="39004015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a:extLst>
              <a:ext uri="{FF2B5EF4-FFF2-40B4-BE49-F238E27FC236}">
                <a16:creationId xmlns:a16="http://schemas.microsoft.com/office/drawing/2014/main" id="{7E2E20C5-B67B-D840-EC9D-5CB42EEA6EA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F07E0331-5CA2-0948-91FD-9C3219DDF2BE}" type="slidenum">
              <a:rPr lang="en-US" altLang="en-US" sz="1200">
                <a:latin typeface="Helvetica" pitchFamily="2" charset="0"/>
              </a:rPr>
              <a:pPr eaLnBrk="1" hangingPunct="1"/>
              <a:t>160</a:t>
            </a:fld>
            <a:endParaRPr lang="en-US" altLang="en-US" sz="1200"/>
          </a:p>
        </p:txBody>
      </p:sp>
      <p:sp>
        <p:nvSpPr>
          <p:cNvPr id="17411" name="Rectangle 2">
            <a:extLst>
              <a:ext uri="{FF2B5EF4-FFF2-40B4-BE49-F238E27FC236}">
                <a16:creationId xmlns:a16="http://schemas.microsoft.com/office/drawing/2014/main" id="{80094E13-27C8-A7E8-43C9-EECA3F33C54A}"/>
              </a:ext>
            </a:extLst>
          </p:cNvPr>
          <p:cNvSpPr>
            <a:spLocks noGrp="1" noChangeArrowheads="1"/>
          </p:cNvSpPr>
          <p:nvPr>
            <p:ph type="title"/>
          </p:nvPr>
        </p:nvSpPr>
        <p:spPr/>
        <p:txBody>
          <a:bodyPr/>
          <a:lstStyle/>
          <a:p>
            <a:pPr eaLnBrk="1" hangingPunct="1"/>
            <a:r>
              <a:rPr lang="en-US" altLang="en-US"/>
              <a:t>Communication (cont)</a:t>
            </a:r>
          </a:p>
        </p:txBody>
      </p:sp>
      <p:sp>
        <p:nvSpPr>
          <p:cNvPr id="17412" name="Rectangle 3">
            <a:extLst>
              <a:ext uri="{FF2B5EF4-FFF2-40B4-BE49-F238E27FC236}">
                <a16:creationId xmlns:a16="http://schemas.microsoft.com/office/drawing/2014/main" id="{D12CEC72-B89E-B077-FF54-6D491D47FDBF}"/>
              </a:ext>
            </a:extLst>
          </p:cNvPr>
          <p:cNvSpPr>
            <a:spLocks noGrp="1" noChangeArrowheads="1"/>
          </p:cNvSpPr>
          <p:nvPr>
            <p:ph type="body" idx="1"/>
          </p:nvPr>
        </p:nvSpPr>
        <p:spPr/>
        <p:txBody>
          <a:bodyPr/>
          <a:lstStyle/>
          <a:p>
            <a:pPr eaLnBrk="1" hangingPunct="1">
              <a:lnSpc>
                <a:spcPct val="80000"/>
              </a:lnSpc>
            </a:pPr>
            <a:r>
              <a:rPr lang="en-US" altLang="en-US"/>
              <a:t>Communication for the hearer:</a:t>
            </a:r>
          </a:p>
          <a:p>
            <a:pPr lvl="1" eaLnBrk="1" hangingPunct="1">
              <a:lnSpc>
                <a:spcPct val="80000"/>
              </a:lnSpc>
            </a:pPr>
            <a:r>
              <a:rPr lang="en-US" altLang="en-US" b="1">
                <a:solidFill>
                  <a:srgbClr val="CC0000"/>
                </a:solidFill>
              </a:rPr>
              <a:t>Perception</a:t>
            </a:r>
            <a:r>
              <a:rPr lang="en-US" altLang="en-US"/>
              <a:t>: Map input modality to a string of words, e.g. </a:t>
            </a:r>
            <a:r>
              <a:rPr lang="en-US" altLang="en-US" i="1"/>
              <a:t>optical character recognition</a:t>
            </a:r>
            <a:r>
              <a:rPr lang="en-US" altLang="en-US"/>
              <a:t> (OCR) or </a:t>
            </a:r>
            <a:r>
              <a:rPr lang="en-US" altLang="en-US" i="1"/>
              <a:t>speech recognition</a:t>
            </a:r>
            <a:r>
              <a:rPr lang="en-US" altLang="en-US"/>
              <a:t>.</a:t>
            </a:r>
          </a:p>
          <a:p>
            <a:pPr lvl="1" eaLnBrk="1" hangingPunct="1">
              <a:lnSpc>
                <a:spcPct val="80000"/>
              </a:lnSpc>
            </a:pPr>
            <a:r>
              <a:rPr lang="en-US" altLang="en-US" b="1">
                <a:solidFill>
                  <a:srgbClr val="CC0000"/>
                </a:solidFill>
              </a:rPr>
              <a:t>Analysis</a:t>
            </a:r>
            <a:r>
              <a:rPr lang="en-US" altLang="en-US"/>
              <a:t>: Determine the information content of the string.</a:t>
            </a:r>
          </a:p>
          <a:p>
            <a:pPr lvl="2" eaLnBrk="1" hangingPunct="1">
              <a:lnSpc>
                <a:spcPct val="80000"/>
              </a:lnSpc>
            </a:pPr>
            <a:r>
              <a:rPr lang="en-US" altLang="en-US" b="1"/>
              <a:t>Syntactic interpretation (parsing):</a:t>
            </a:r>
            <a:r>
              <a:rPr lang="en-US" altLang="en-US"/>
              <a:t> Find the correct parse tree showing the phrase structure of the string.</a:t>
            </a:r>
          </a:p>
          <a:p>
            <a:pPr lvl="2" eaLnBrk="1" hangingPunct="1">
              <a:lnSpc>
                <a:spcPct val="80000"/>
              </a:lnSpc>
            </a:pPr>
            <a:r>
              <a:rPr lang="en-US" altLang="en-US" b="1"/>
              <a:t>Semantic Interpretation</a:t>
            </a:r>
            <a:r>
              <a:rPr lang="en-US" altLang="en-US"/>
              <a:t>: Extract the (literal) meaning of the string (</a:t>
            </a:r>
            <a:r>
              <a:rPr lang="en-US" altLang="en-US" i="1"/>
              <a:t>logical form</a:t>
            </a:r>
            <a:r>
              <a:rPr lang="en-US" altLang="en-US"/>
              <a:t>).</a:t>
            </a:r>
          </a:p>
          <a:p>
            <a:pPr lvl="2" eaLnBrk="1" hangingPunct="1">
              <a:lnSpc>
                <a:spcPct val="80000"/>
              </a:lnSpc>
            </a:pPr>
            <a:r>
              <a:rPr lang="en-US" altLang="en-US" b="1"/>
              <a:t>Pragmatic Interpretation</a:t>
            </a:r>
            <a:r>
              <a:rPr lang="en-US" altLang="en-US"/>
              <a:t>: Consider effect of the overall context on altering the literal meaning of a sentence.</a:t>
            </a:r>
          </a:p>
          <a:p>
            <a:pPr lvl="1" eaLnBrk="1" hangingPunct="1">
              <a:lnSpc>
                <a:spcPct val="80000"/>
              </a:lnSpc>
            </a:pPr>
            <a:r>
              <a:rPr lang="en-US" altLang="en-US" b="1">
                <a:solidFill>
                  <a:srgbClr val="CC0000"/>
                </a:solidFill>
              </a:rPr>
              <a:t>Incorporation</a:t>
            </a:r>
            <a:r>
              <a:rPr lang="en-US" altLang="en-US"/>
              <a:t>: Decide whether or not to believe the content of the string and add it to the KB.</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A5157286-C2BC-D28A-5431-15080CCB368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182F9469-3FB3-434F-9B78-982AF0F1C9E3}" type="slidenum">
              <a:rPr lang="en-US" altLang="en-US" sz="1200">
                <a:latin typeface="Helvetica" pitchFamily="2" charset="0"/>
              </a:rPr>
              <a:pPr eaLnBrk="1" hangingPunct="1"/>
              <a:t>161</a:t>
            </a:fld>
            <a:endParaRPr lang="en-US" altLang="en-US" sz="1200"/>
          </a:p>
        </p:txBody>
      </p:sp>
      <p:sp>
        <p:nvSpPr>
          <p:cNvPr id="18435" name="Rectangle 2">
            <a:extLst>
              <a:ext uri="{FF2B5EF4-FFF2-40B4-BE49-F238E27FC236}">
                <a16:creationId xmlns:a16="http://schemas.microsoft.com/office/drawing/2014/main" id="{7AE5E919-F32A-3ED2-FB4C-904D5D81EFE8}"/>
              </a:ext>
            </a:extLst>
          </p:cNvPr>
          <p:cNvSpPr>
            <a:spLocks noGrp="1" noChangeArrowheads="1"/>
          </p:cNvSpPr>
          <p:nvPr>
            <p:ph type="title"/>
          </p:nvPr>
        </p:nvSpPr>
        <p:spPr/>
        <p:txBody>
          <a:bodyPr/>
          <a:lstStyle/>
          <a:p>
            <a:pPr eaLnBrk="1" hangingPunct="1"/>
            <a:r>
              <a:rPr lang="en-US" altLang="en-US"/>
              <a:t>Communication (cont)</a:t>
            </a:r>
          </a:p>
        </p:txBody>
      </p:sp>
      <p:pic>
        <p:nvPicPr>
          <p:cNvPr id="18436" name="Picture 4" descr="fig22">
            <a:extLst>
              <a:ext uri="{FF2B5EF4-FFF2-40B4-BE49-F238E27FC236}">
                <a16:creationId xmlns:a16="http://schemas.microsoft.com/office/drawing/2014/main" id="{71FF55F5-C947-2B64-8949-B5DDA1E49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388" y="1751013"/>
            <a:ext cx="693420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a:extLst>
              <a:ext uri="{FF2B5EF4-FFF2-40B4-BE49-F238E27FC236}">
                <a16:creationId xmlns:a16="http://schemas.microsoft.com/office/drawing/2014/main" id="{B74037B4-5319-8FAF-2F43-45ECC58F9A6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1F4C8F36-47F0-374D-AA36-114843767663}" type="slidenum">
              <a:rPr lang="en-US" altLang="en-US" sz="1200">
                <a:latin typeface="Helvetica" pitchFamily="2" charset="0"/>
              </a:rPr>
              <a:pPr eaLnBrk="1" hangingPunct="1"/>
              <a:t>162</a:t>
            </a:fld>
            <a:endParaRPr lang="en-US" altLang="en-US" sz="1200"/>
          </a:p>
        </p:txBody>
      </p:sp>
      <p:sp>
        <p:nvSpPr>
          <p:cNvPr id="19459" name="Rectangle 2">
            <a:extLst>
              <a:ext uri="{FF2B5EF4-FFF2-40B4-BE49-F238E27FC236}">
                <a16:creationId xmlns:a16="http://schemas.microsoft.com/office/drawing/2014/main" id="{E9B2B2D6-1FD7-E5EB-6C85-96E0050A90E8}"/>
              </a:ext>
            </a:extLst>
          </p:cNvPr>
          <p:cNvSpPr>
            <a:spLocks noGrp="1" noChangeArrowheads="1"/>
          </p:cNvSpPr>
          <p:nvPr>
            <p:ph type="title"/>
          </p:nvPr>
        </p:nvSpPr>
        <p:spPr/>
        <p:txBody>
          <a:bodyPr/>
          <a:lstStyle/>
          <a:p>
            <a:pPr eaLnBrk="1" hangingPunct="1"/>
            <a:r>
              <a:rPr lang="en-US" altLang="en-US"/>
              <a:t>Syntax, Semantic, Pragmatics</a:t>
            </a:r>
          </a:p>
        </p:txBody>
      </p:sp>
      <p:sp>
        <p:nvSpPr>
          <p:cNvPr id="19460" name="Rectangle 3">
            <a:extLst>
              <a:ext uri="{FF2B5EF4-FFF2-40B4-BE49-F238E27FC236}">
                <a16:creationId xmlns:a16="http://schemas.microsoft.com/office/drawing/2014/main" id="{1B97F0BC-3F98-6CA3-E558-5C9C8A5AF154}"/>
              </a:ext>
            </a:extLst>
          </p:cNvPr>
          <p:cNvSpPr>
            <a:spLocks noGrp="1" noChangeArrowheads="1"/>
          </p:cNvSpPr>
          <p:nvPr>
            <p:ph type="body" idx="1"/>
          </p:nvPr>
        </p:nvSpPr>
        <p:spPr>
          <a:xfrm>
            <a:off x="2209800" y="1371601"/>
            <a:ext cx="7772400" cy="4932363"/>
          </a:xfrm>
        </p:spPr>
        <p:txBody>
          <a:bodyPr/>
          <a:lstStyle/>
          <a:p>
            <a:pPr eaLnBrk="1" hangingPunct="1">
              <a:lnSpc>
                <a:spcPct val="80000"/>
              </a:lnSpc>
            </a:pPr>
            <a:r>
              <a:rPr lang="en-US" altLang="en-US" sz="2400"/>
              <a:t>Syntax concerns the proper ordering of words and its affect on meaning.</a:t>
            </a:r>
          </a:p>
          <a:p>
            <a:pPr lvl="1" eaLnBrk="1" hangingPunct="1">
              <a:lnSpc>
                <a:spcPct val="80000"/>
              </a:lnSpc>
            </a:pPr>
            <a:r>
              <a:rPr lang="en-US" altLang="en-US" sz="2000"/>
              <a:t>The dog bit the boy.</a:t>
            </a:r>
          </a:p>
          <a:p>
            <a:pPr lvl="1" eaLnBrk="1" hangingPunct="1">
              <a:lnSpc>
                <a:spcPct val="80000"/>
              </a:lnSpc>
            </a:pPr>
            <a:r>
              <a:rPr lang="en-US" altLang="en-US" sz="2000"/>
              <a:t>The boy bit the dog.</a:t>
            </a:r>
          </a:p>
          <a:p>
            <a:pPr lvl="1" eaLnBrk="1" hangingPunct="1">
              <a:lnSpc>
                <a:spcPct val="80000"/>
              </a:lnSpc>
            </a:pPr>
            <a:r>
              <a:rPr lang="en-US" altLang="en-US" sz="2000"/>
              <a:t>* Bit boy dog the the.</a:t>
            </a:r>
          </a:p>
          <a:p>
            <a:pPr lvl="1" eaLnBrk="1" hangingPunct="1">
              <a:lnSpc>
                <a:spcPct val="80000"/>
              </a:lnSpc>
            </a:pPr>
            <a:r>
              <a:rPr lang="en-US" altLang="en-US" sz="2000"/>
              <a:t>Colorless green ideas sleep furiously.</a:t>
            </a:r>
          </a:p>
          <a:p>
            <a:pPr eaLnBrk="1" hangingPunct="1">
              <a:lnSpc>
                <a:spcPct val="80000"/>
              </a:lnSpc>
            </a:pPr>
            <a:r>
              <a:rPr lang="en-US" altLang="en-US" sz="2400"/>
              <a:t>Semantics concerns the (literal) meaning of words, phrases, and sentences.</a:t>
            </a:r>
          </a:p>
          <a:p>
            <a:pPr lvl="1" eaLnBrk="1" hangingPunct="1">
              <a:lnSpc>
                <a:spcPct val="80000"/>
              </a:lnSpc>
            </a:pPr>
            <a:r>
              <a:rPr lang="en-US" altLang="en-US" sz="2000"/>
              <a:t>“plant” as a photosynthetic organism</a:t>
            </a:r>
          </a:p>
          <a:p>
            <a:pPr lvl="1" eaLnBrk="1" hangingPunct="1">
              <a:lnSpc>
                <a:spcPct val="80000"/>
              </a:lnSpc>
            </a:pPr>
            <a:r>
              <a:rPr lang="en-US" altLang="en-US" sz="2000"/>
              <a:t>“plant” as a manufacturing facility</a:t>
            </a:r>
          </a:p>
          <a:p>
            <a:pPr lvl="1" eaLnBrk="1" hangingPunct="1">
              <a:lnSpc>
                <a:spcPct val="80000"/>
              </a:lnSpc>
            </a:pPr>
            <a:r>
              <a:rPr lang="en-US" altLang="en-US" sz="2000"/>
              <a:t>“plant” as the act of sowing</a:t>
            </a:r>
          </a:p>
          <a:p>
            <a:pPr eaLnBrk="1" hangingPunct="1">
              <a:lnSpc>
                <a:spcPct val="80000"/>
              </a:lnSpc>
            </a:pPr>
            <a:r>
              <a:rPr lang="en-US" altLang="en-US" sz="2400"/>
              <a:t>Pragmatics concerns the overall communicative and social context and its effect on interpretation.</a:t>
            </a:r>
          </a:p>
          <a:p>
            <a:pPr lvl="1" eaLnBrk="1" hangingPunct="1">
              <a:lnSpc>
                <a:spcPct val="80000"/>
              </a:lnSpc>
            </a:pPr>
            <a:r>
              <a:rPr lang="en-US" altLang="en-US" sz="2000"/>
              <a:t>The ham sandwich wants another beer. (co-reference, anaphora)</a:t>
            </a:r>
          </a:p>
          <a:p>
            <a:pPr lvl="1" eaLnBrk="1" hangingPunct="1">
              <a:lnSpc>
                <a:spcPct val="80000"/>
              </a:lnSpc>
            </a:pPr>
            <a:r>
              <a:rPr lang="en-US" altLang="en-US" sz="2000"/>
              <a:t>John thinks vanilla.  (ellipsis)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764645E2-0A00-3240-8EE5-451E6177359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FDA8972E-8492-7F40-A81E-80B7090B4587}" type="slidenum">
              <a:rPr lang="en-US" altLang="en-US" sz="1200">
                <a:latin typeface="Helvetica" pitchFamily="2" charset="0"/>
              </a:rPr>
              <a:pPr eaLnBrk="1" hangingPunct="1"/>
              <a:t>163</a:t>
            </a:fld>
            <a:endParaRPr lang="en-US" altLang="en-US" sz="1200"/>
          </a:p>
        </p:txBody>
      </p:sp>
      <p:sp>
        <p:nvSpPr>
          <p:cNvPr id="20483" name="Rectangle 2">
            <a:extLst>
              <a:ext uri="{FF2B5EF4-FFF2-40B4-BE49-F238E27FC236}">
                <a16:creationId xmlns:a16="http://schemas.microsoft.com/office/drawing/2014/main" id="{D6F7FD8D-60CE-0731-6E2F-83EB81981E04}"/>
              </a:ext>
            </a:extLst>
          </p:cNvPr>
          <p:cNvSpPr>
            <a:spLocks noGrp="1" noChangeArrowheads="1"/>
          </p:cNvSpPr>
          <p:nvPr>
            <p:ph type="title"/>
          </p:nvPr>
        </p:nvSpPr>
        <p:spPr/>
        <p:txBody>
          <a:bodyPr/>
          <a:lstStyle/>
          <a:p>
            <a:pPr eaLnBrk="1" hangingPunct="1"/>
            <a:r>
              <a:rPr lang="en-US" altLang="en-US"/>
              <a:t>Modular Comprehension</a:t>
            </a:r>
          </a:p>
        </p:txBody>
      </p:sp>
      <p:grpSp>
        <p:nvGrpSpPr>
          <p:cNvPr id="2" name="Group 8">
            <a:extLst>
              <a:ext uri="{FF2B5EF4-FFF2-40B4-BE49-F238E27FC236}">
                <a16:creationId xmlns:a16="http://schemas.microsoft.com/office/drawing/2014/main" id="{93F1F2E5-2D72-C376-DE17-84BAA983E2CB}"/>
              </a:ext>
            </a:extLst>
          </p:cNvPr>
          <p:cNvGrpSpPr>
            <a:grpSpLocks/>
          </p:cNvGrpSpPr>
          <p:nvPr/>
        </p:nvGrpSpPr>
        <p:grpSpPr bwMode="auto">
          <a:xfrm>
            <a:off x="2516189" y="3062290"/>
            <a:ext cx="1201737" cy="709613"/>
            <a:chOff x="1080" y="1223"/>
            <a:chExt cx="757" cy="447"/>
          </a:xfrm>
        </p:grpSpPr>
        <p:sp>
          <p:nvSpPr>
            <p:cNvPr id="20509" name="Rectangle 5">
              <a:extLst>
                <a:ext uri="{FF2B5EF4-FFF2-40B4-BE49-F238E27FC236}">
                  <a16:creationId xmlns:a16="http://schemas.microsoft.com/office/drawing/2014/main" id="{F2DAB77D-1B89-1587-E390-D7BA91D776CE}"/>
                </a:ext>
              </a:extLst>
            </p:cNvPr>
            <p:cNvSpPr>
              <a:spLocks noChangeArrowheads="1"/>
            </p:cNvSpPr>
            <p:nvPr/>
          </p:nvSpPr>
          <p:spPr bwMode="auto">
            <a:xfrm>
              <a:off x="1106" y="1336"/>
              <a:ext cx="698" cy="253"/>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20510" name="Text Box 7">
              <a:extLst>
                <a:ext uri="{FF2B5EF4-FFF2-40B4-BE49-F238E27FC236}">
                  <a16:creationId xmlns:a16="http://schemas.microsoft.com/office/drawing/2014/main" id="{FDC1F30A-190D-FC34-0722-1DB9EB5FACA2}"/>
                </a:ext>
              </a:extLst>
            </p:cNvPr>
            <p:cNvSpPr txBox="1">
              <a:spLocks noChangeArrowheads="1"/>
            </p:cNvSpPr>
            <p:nvPr/>
          </p:nvSpPr>
          <p:spPr bwMode="auto">
            <a:xfrm>
              <a:off x="1080" y="1223"/>
              <a:ext cx="75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Acoustic/</a:t>
              </a:r>
            </a:p>
            <a:p>
              <a:pPr eaLnBrk="1" hangingPunct="1"/>
              <a:r>
                <a:rPr lang="en-US" altLang="en-US" sz="2000"/>
                <a:t>Phonetic</a:t>
              </a:r>
            </a:p>
          </p:txBody>
        </p:sp>
      </p:grpSp>
      <p:grpSp>
        <p:nvGrpSpPr>
          <p:cNvPr id="3" name="Group 31">
            <a:extLst>
              <a:ext uri="{FF2B5EF4-FFF2-40B4-BE49-F238E27FC236}">
                <a16:creationId xmlns:a16="http://schemas.microsoft.com/office/drawing/2014/main" id="{4AFC11CC-A0B9-9FE8-97CB-156FBDD474A6}"/>
              </a:ext>
            </a:extLst>
          </p:cNvPr>
          <p:cNvGrpSpPr>
            <a:grpSpLocks/>
          </p:cNvGrpSpPr>
          <p:nvPr/>
        </p:nvGrpSpPr>
        <p:grpSpPr bwMode="auto">
          <a:xfrm>
            <a:off x="4502150" y="3203576"/>
            <a:ext cx="1233488" cy="434975"/>
            <a:chOff x="1797" y="1327"/>
            <a:chExt cx="777" cy="274"/>
          </a:xfrm>
        </p:grpSpPr>
        <p:sp>
          <p:nvSpPr>
            <p:cNvPr id="20507" name="Rectangle 10">
              <a:extLst>
                <a:ext uri="{FF2B5EF4-FFF2-40B4-BE49-F238E27FC236}">
                  <a16:creationId xmlns:a16="http://schemas.microsoft.com/office/drawing/2014/main" id="{2FA3A2AA-42F4-76CB-6E5E-C6A483D111D5}"/>
                </a:ext>
              </a:extLst>
            </p:cNvPr>
            <p:cNvSpPr>
              <a:spLocks noChangeArrowheads="1"/>
            </p:cNvSpPr>
            <p:nvPr/>
          </p:nvSpPr>
          <p:spPr bwMode="auto">
            <a:xfrm>
              <a:off x="1797" y="1348"/>
              <a:ext cx="698" cy="253"/>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20508" name="Text Box 11">
              <a:extLst>
                <a:ext uri="{FF2B5EF4-FFF2-40B4-BE49-F238E27FC236}">
                  <a16:creationId xmlns:a16="http://schemas.microsoft.com/office/drawing/2014/main" id="{464E1CFA-20DA-C368-688C-3269136CAE34}"/>
                </a:ext>
              </a:extLst>
            </p:cNvPr>
            <p:cNvSpPr txBox="1">
              <a:spLocks noChangeArrowheads="1"/>
            </p:cNvSpPr>
            <p:nvPr/>
          </p:nvSpPr>
          <p:spPr bwMode="auto">
            <a:xfrm>
              <a:off x="1817" y="1327"/>
              <a:ext cx="75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 Syntax</a:t>
              </a:r>
            </a:p>
          </p:txBody>
        </p:sp>
      </p:grpSp>
      <p:sp>
        <p:nvSpPr>
          <p:cNvPr id="266253" name="Rectangle 13">
            <a:extLst>
              <a:ext uri="{FF2B5EF4-FFF2-40B4-BE49-F238E27FC236}">
                <a16:creationId xmlns:a16="http://schemas.microsoft.com/office/drawing/2014/main" id="{6750BAEB-827F-86DB-40EC-029CC97DA84E}"/>
              </a:ext>
            </a:extLst>
          </p:cNvPr>
          <p:cNvSpPr>
            <a:spLocks noChangeArrowheads="1"/>
          </p:cNvSpPr>
          <p:nvPr/>
        </p:nvSpPr>
        <p:spPr bwMode="auto">
          <a:xfrm>
            <a:off x="6324601" y="3231030"/>
            <a:ext cx="1204913" cy="402291"/>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266254" name="Text Box 14">
            <a:extLst>
              <a:ext uri="{FF2B5EF4-FFF2-40B4-BE49-F238E27FC236}">
                <a16:creationId xmlns:a16="http://schemas.microsoft.com/office/drawing/2014/main" id="{016913E8-B984-5E74-E7B0-B1955E4D2D73}"/>
              </a:ext>
            </a:extLst>
          </p:cNvPr>
          <p:cNvSpPr txBox="1">
            <a:spLocks noChangeArrowheads="1"/>
          </p:cNvSpPr>
          <p:nvPr/>
        </p:nvSpPr>
        <p:spPr bwMode="auto">
          <a:xfrm>
            <a:off x="6283325" y="3209926"/>
            <a:ext cx="133508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 Semantics</a:t>
            </a:r>
          </a:p>
        </p:txBody>
      </p:sp>
      <p:grpSp>
        <p:nvGrpSpPr>
          <p:cNvPr id="4" name="Group 25">
            <a:extLst>
              <a:ext uri="{FF2B5EF4-FFF2-40B4-BE49-F238E27FC236}">
                <a16:creationId xmlns:a16="http://schemas.microsoft.com/office/drawing/2014/main" id="{7101DB6A-F9C0-F5EA-8665-697707395A10}"/>
              </a:ext>
            </a:extLst>
          </p:cNvPr>
          <p:cNvGrpSpPr>
            <a:grpSpLocks/>
          </p:cNvGrpSpPr>
          <p:nvPr/>
        </p:nvGrpSpPr>
        <p:grpSpPr bwMode="auto">
          <a:xfrm>
            <a:off x="8167689" y="2874964"/>
            <a:ext cx="1335087" cy="739775"/>
            <a:chOff x="4440" y="1120"/>
            <a:chExt cx="841" cy="466"/>
          </a:xfrm>
        </p:grpSpPr>
        <p:sp>
          <p:nvSpPr>
            <p:cNvPr id="20505" name="Rectangle 18">
              <a:extLst>
                <a:ext uri="{FF2B5EF4-FFF2-40B4-BE49-F238E27FC236}">
                  <a16:creationId xmlns:a16="http://schemas.microsoft.com/office/drawing/2014/main" id="{52E34C03-A1B3-F141-EDD9-E9E6882E550B}"/>
                </a:ext>
              </a:extLst>
            </p:cNvPr>
            <p:cNvSpPr>
              <a:spLocks noChangeArrowheads="1"/>
            </p:cNvSpPr>
            <p:nvPr/>
          </p:nvSpPr>
          <p:spPr bwMode="auto">
            <a:xfrm>
              <a:off x="4458" y="1333"/>
              <a:ext cx="759" cy="253"/>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20506" name="Text Box 19">
              <a:extLst>
                <a:ext uri="{FF2B5EF4-FFF2-40B4-BE49-F238E27FC236}">
                  <a16:creationId xmlns:a16="http://schemas.microsoft.com/office/drawing/2014/main" id="{B43CE64D-8EF2-7B5C-8F39-CB95D0C0D46F}"/>
                </a:ext>
              </a:extLst>
            </p:cNvPr>
            <p:cNvSpPr txBox="1">
              <a:spLocks noChangeArrowheads="1"/>
            </p:cNvSpPr>
            <p:nvPr/>
          </p:nvSpPr>
          <p:spPr bwMode="auto">
            <a:xfrm>
              <a:off x="4440" y="1120"/>
              <a:ext cx="841"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 Pragmatics</a:t>
              </a:r>
            </a:p>
          </p:txBody>
        </p:sp>
      </p:grpSp>
      <p:grpSp>
        <p:nvGrpSpPr>
          <p:cNvPr id="5" name="Group 30">
            <a:extLst>
              <a:ext uri="{FF2B5EF4-FFF2-40B4-BE49-F238E27FC236}">
                <a16:creationId xmlns:a16="http://schemas.microsoft.com/office/drawing/2014/main" id="{160ECA2E-F359-D98C-3351-14CAABADF36E}"/>
              </a:ext>
            </a:extLst>
          </p:cNvPr>
          <p:cNvGrpSpPr>
            <a:grpSpLocks/>
          </p:cNvGrpSpPr>
          <p:nvPr/>
        </p:nvGrpSpPr>
        <p:grpSpPr bwMode="auto">
          <a:xfrm>
            <a:off x="3656014" y="3475042"/>
            <a:ext cx="852487" cy="474663"/>
            <a:chOff x="1264" y="1498"/>
            <a:chExt cx="537" cy="299"/>
          </a:xfrm>
        </p:grpSpPr>
        <p:sp>
          <p:nvSpPr>
            <p:cNvPr id="20503" name="Text Box 20">
              <a:extLst>
                <a:ext uri="{FF2B5EF4-FFF2-40B4-BE49-F238E27FC236}">
                  <a16:creationId xmlns:a16="http://schemas.microsoft.com/office/drawing/2014/main" id="{924BE36D-4875-0561-591A-34137720BC9C}"/>
                </a:ext>
              </a:extLst>
            </p:cNvPr>
            <p:cNvSpPr txBox="1">
              <a:spLocks noChangeArrowheads="1"/>
            </p:cNvSpPr>
            <p:nvPr/>
          </p:nvSpPr>
          <p:spPr bwMode="auto">
            <a:xfrm>
              <a:off x="1276" y="1544"/>
              <a:ext cx="50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words</a:t>
              </a:r>
            </a:p>
          </p:txBody>
        </p:sp>
        <p:sp>
          <p:nvSpPr>
            <p:cNvPr id="20504" name="Line 21">
              <a:extLst>
                <a:ext uri="{FF2B5EF4-FFF2-40B4-BE49-F238E27FC236}">
                  <a16:creationId xmlns:a16="http://schemas.microsoft.com/office/drawing/2014/main" id="{C3D732BC-68F5-B7B6-80B0-2CB9709253FF}"/>
                </a:ext>
              </a:extLst>
            </p:cNvPr>
            <p:cNvSpPr>
              <a:spLocks noChangeShapeType="1"/>
            </p:cNvSpPr>
            <p:nvPr/>
          </p:nvSpPr>
          <p:spPr bwMode="auto">
            <a:xfrm flipV="1">
              <a:off x="1264" y="1498"/>
              <a:ext cx="537" cy="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grpSp>
        <p:nvGrpSpPr>
          <p:cNvPr id="6" name="Group 32">
            <a:extLst>
              <a:ext uri="{FF2B5EF4-FFF2-40B4-BE49-F238E27FC236}">
                <a16:creationId xmlns:a16="http://schemas.microsoft.com/office/drawing/2014/main" id="{71DF1473-F686-DCF6-9E18-E1FEE3988E28}"/>
              </a:ext>
            </a:extLst>
          </p:cNvPr>
          <p:cNvGrpSpPr>
            <a:grpSpLocks/>
          </p:cNvGrpSpPr>
          <p:nvPr/>
        </p:nvGrpSpPr>
        <p:grpSpPr bwMode="auto">
          <a:xfrm>
            <a:off x="5600701" y="3392488"/>
            <a:ext cx="746125" cy="819149"/>
            <a:chOff x="2489" y="1446"/>
            <a:chExt cx="470" cy="516"/>
          </a:xfrm>
        </p:grpSpPr>
        <p:sp>
          <p:nvSpPr>
            <p:cNvPr id="20501" name="Text Box 23">
              <a:extLst>
                <a:ext uri="{FF2B5EF4-FFF2-40B4-BE49-F238E27FC236}">
                  <a16:creationId xmlns:a16="http://schemas.microsoft.com/office/drawing/2014/main" id="{E05127D3-B043-5343-1736-37868B6C76BA}"/>
                </a:ext>
              </a:extLst>
            </p:cNvPr>
            <p:cNvSpPr txBox="1">
              <a:spLocks noChangeArrowheads="1"/>
            </p:cNvSpPr>
            <p:nvPr/>
          </p:nvSpPr>
          <p:spPr bwMode="auto">
            <a:xfrm>
              <a:off x="2504" y="1515"/>
              <a:ext cx="45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parse</a:t>
              </a:r>
            </a:p>
            <a:p>
              <a:pPr eaLnBrk="1" hangingPunct="1"/>
              <a:r>
                <a:rPr lang="en-US" altLang="en-US" sz="2000"/>
                <a:t>trees</a:t>
              </a:r>
            </a:p>
          </p:txBody>
        </p:sp>
        <p:sp>
          <p:nvSpPr>
            <p:cNvPr id="20502" name="Line 22">
              <a:extLst>
                <a:ext uri="{FF2B5EF4-FFF2-40B4-BE49-F238E27FC236}">
                  <a16:creationId xmlns:a16="http://schemas.microsoft.com/office/drawing/2014/main" id="{2135864E-34FA-8C31-BF5A-7CD5421620D8}"/>
                </a:ext>
              </a:extLst>
            </p:cNvPr>
            <p:cNvSpPr>
              <a:spLocks noChangeShapeType="1"/>
            </p:cNvSpPr>
            <p:nvPr/>
          </p:nvSpPr>
          <p:spPr bwMode="auto">
            <a:xfrm flipV="1">
              <a:off x="2489" y="1446"/>
              <a:ext cx="460" cy="1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grpSp>
      <p:grpSp>
        <p:nvGrpSpPr>
          <p:cNvPr id="7" name="Group 33">
            <a:extLst>
              <a:ext uri="{FF2B5EF4-FFF2-40B4-BE49-F238E27FC236}">
                <a16:creationId xmlns:a16="http://schemas.microsoft.com/office/drawing/2014/main" id="{C73DDD88-DC85-C460-06C1-27A459462524}"/>
              </a:ext>
            </a:extLst>
          </p:cNvPr>
          <p:cNvGrpSpPr>
            <a:grpSpLocks/>
          </p:cNvGrpSpPr>
          <p:nvPr/>
        </p:nvGrpSpPr>
        <p:grpSpPr bwMode="auto">
          <a:xfrm>
            <a:off x="7454901" y="3386140"/>
            <a:ext cx="1063625" cy="836613"/>
            <a:chOff x="3657" y="1442"/>
            <a:chExt cx="670" cy="527"/>
          </a:xfrm>
        </p:grpSpPr>
        <p:sp>
          <p:nvSpPr>
            <p:cNvPr id="20499" name="Text Box 24">
              <a:extLst>
                <a:ext uri="{FF2B5EF4-FFF2-40B4-BE49-F238E27FC236}">
                  <a16:creationId xmlns:a16="http://schemas.microsoft.com/office/drawing/2014/main" id="{0741EE3C-AFB7-6435-E0AB-938044BB4AA2}"/>
                </a:ext>
              </a:extLst>
            </p:cNvPr>
            <p:cNvSpPr txBox="1">
              <a:spLocks noChangeArrowheads="1"/>
            </p:cNvSpPr>
            <p:nvPr/>
          </p:nvSpPr>
          <p:spPr bwMode="auto">
            <a:xfrm>
              <a:off x="3657" y="1522"/>
              <a:ext cx="670"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literal</a:t>
              </a:r>
            </a:p>
            <a:p>
              <a:pPr eaLnBrk="1" hangingPunct="1"/>
              <a:r>
                <a:rPr lang="en-US" altLang="en-US" sz="2000"/>
                <a:t>meaning</a:t>
              </a:r>
            </a:p>
          </p:txBody>
        </p:sp>
        <p:sp>
          <p:nvSpPr>
            <p:cNvPr id="20500" name="Line 26">
              <a:extLst>
                <a:ext uri="{FF2B5EF4-FFF2-40B4-BE49-F238E27FC236}">
                  <a16:creationId xmlns:a16="http://schemas.microsoft.com/office/drawing/2014/main" id="{6EBC289F-48BC-7AED-8E18-26B25FAAC9F7}"/>
                </a:ext>
              </a:extLst>
            </p:cNvPr>
            <p:cNvSpPr>
              <a:spLocks noChangeShapeType="1"/>
            </p:cNvSpPr>
            <p:nvPr/>
          </p:nvSpPr>
          <p:spPr bwMode="auto">
            <a:xfrm flipV="1">
              <a:off x="3699" y="1442"/>
              <a:ext cx="430" cy="1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grpSp>
      <p:grpSp>
        <p:nvGrpSpPr>
          <p:cNvPr id="8" name="Group 34">
            <a:extLst>
              <a:ext uri="{FF2B5EF4-FFF2-40B4-BE49-F238E27FC236}">
                <a16:creationId xmlns:a16="http://schemas.microsoft.com/office/drawing/2014/main" id="{F8FE1791-5AC5-DD3B-46E4-B100275182AF}"/>
              </a:ext>
            </a:extLst>
          </p:cNvPr>
          <p:cNvGrpSpPr>
            <a:grpSpLocks/>
          </p:cNvGrpSpPr>
          <p:nvPr/>
        </p:nvGrpSpPr>
        <p:grpSpPr bwMode="auto">
          <a:xfrm>
            <a:off x="8966201" y="3368677"/>
            <a:ext cx="1827213" cy="831851"/>
            <a:chOff x="4609" y="1431"/>
            <a:chExt cx="1151" cy="524"/>
          </a:xfrm>
        </p:grpSpPr>
        <p:sp>
          <p:nvSpPr>
            <p:cNvPr id="20497" name="Line 27">
              <a:extLst>
                <a:ext uri="{FF2B5EF4-FFF2-40B4-BE49-F238E27FC236}">
                  <a16:creationId xmlns:a16="http://schemas.microsoft.com/office/drawing/2014/main" id="{6983F113-E119-DC5C-6502-F6E6DDB5F74E}"/>
                </a:ext>
              </a:extLst>
            </p:cNvPr>
            <p:cNvSpPr>
              <a:spLocks noChangeShapeType="1"/>
            </p:cNvSpPr>
            <p:nvPr/>
          </p:nvSpPr>
          <p:spPr bwMode="auto">
            <a:xfrm flipV="1">
              <a:off x="4893" y="1431"/>
              <a:ext cx="430" cy="1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20498" name="Text Box 28">
              <a:extLst>
                <a:ext uri="{FF2B5EF4-FFF2-40B4-BE49-F238E27FC236}">
                  <a16:creationId xmlns:a16="http://schemas.microsoft.com/office/drawing/2014/main" id="{E6928358-2015-DE5E-7D61-8C43E9994F90}"/>
                </a:ext>
              </a:extLst>
            </p:cNvPr>
            <p:cNvSpPr txBox="1">
              <a:spLocks noChangeArrowheads="1"/>
            </p:cNvSpPr>
            <p:nvPr/>
          </p:nvSpPr>
          <p:spPr bwMode="auto">
            <a:xfrm>
              <a:off x="4609" y="1508"/>
              <a:ext cx="1151"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eaLnBrk="1" hangingPunct="1"/>
              <a:r>
                <a:rPr lang="en-US" altLang="en-US" sz="2000"/>
                <a:t>meaning</a:t>
              </a:r>
            </a:p>
            <a:p>
              <a:pPr algn="ctr" eaLnBrk="1" hangingPunct="1"/>
              <a:r>
                <a:rPr lang="en-US" altLang="en-US" sz="2000"/>
                <a:t>(contextualized)</a:t>
              </a:r>
            </a:p>
          </p:txBody>
        </p:sp>
      </p:grpSp>
      <p:sp>
        <p:nvSpPr>
          <p:cNvPr id="266269" name="Line 29">
            <a:extLst>
              <a:ext uri="{FF2B5EF4-FFF2-40B4-BE49-F238E27FC236}">
                <a16:creationId xmlns:a16="http://schemas.microsoft.com/office/drawing/2014/main" id="{ED943790-D6A4-F357-E04D-5C772FABA8B7}"/>
              </a:ext>
            </a:extLst>
          </p:cNvPr>
          <p:cNvSpPr>
            <a:spLocks noChangeShapeType="1"/>
          </p:cNvSpPr>
          <p:nvPr/>
        </p:nvSpPr>
        <p:spPr bwMode="auto">
          <a:xfrm flipV="1">
            <a:off x="1649413" y="3444875"/>
            <a:ext cx="889000"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grpSp>
        <p:nvGrpSpPr>
          <p:cNvPr id="20494" name="Group 37">
            <a:extLst>
              <a:ext uri="{FF2B5EF4-FFF2-40B4-BE49-F238E27FC236}">
                <a16:creationId xmlns:a16="http://schemas.microsoft.com/office/drawing/2014/main" id="{D45AD6A4-86CC-AFED-AE04-CFC7300E4116}"/>
              </a:ext>
            </a:extLst>
          </p:cNvPr>
          <p:cNvGrpSpPr>
            <a:grpSpLocks/>
          </p:cNvGrpSpPr>
          <p:nvPr/>
        </p:nvGrpSpPr>
        <p:grpSpPr bwMode="auto">
          <a:xfrm>
            <a:off x="1649413" y="3489326"/>
            <a:ext cx="1420812" cy="1679575"/>
            <a:chOff x="79" y="2198"/>
            <a:chExt cx="895" cy="1058"/>
          </a:xfrm>
        </p:grpSpPr>
        <p:sp>
          <p:nvSpPr>
            <p:cNvPr id="20495" name="Text Box 4">
              <a:extLst>
                <a:ext uri="{FF2B5EF4-FFF2-40B4-BE49-F238E27FC236}">
                  <a16:creationId xmlns:a16="http://schemas.microsoft.com/office/drawing/2014/main" id="{B8BF6744-6B1E-3804-F756-43306E07BDDA}"/>
                </a:ext>
              </a:extLst>
            </p:cNvPr>
            <p:cNvSpPr txBox="1">
              <a:spLocks noChangeArrowheads="1"/>
            </p:cNvSpPr>
            <p:nvPr/>
          </p:nvSpPr>
          <p:spPr bwMode="auto">
            <a:xfrm>
              <a:off x="79" y="2198"/>
              <a:ext cx="541"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sound </a:t>
              </a:r>
            </a:p>
            <a:p>
              <a:pPr eaLnBrk="1" hangingPunct="1"/>
              <a:r>
                <a:rPr lang="en-US" altLang="en-US" sz="2000"/>
                <a:t>waves</a:t>
              </a:r>
            </a:p>
          </p:txBody>
        </p:sp>
        <p:pic>
          <p:nvPicPr>
            <p:cNvPr id="20496" name="Picture 36">
              <a:extLst>
                <a:ext uri="{FF2B5EF4-FFF2-40B4-BE49-F238E27FC236}">
                  <a16:creationId xmlns:a16="http://schemas.microsoft.com/office/drawing/2014/main" id="{D1E98FB2-005B-3CA9-27C5-3DC20EE9C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 y="2614"/>
              <a:ext cx="858"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62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625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3" grpId="0" animBg="1"/>
      <p:bldP spid="266254"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a:extLst>
              <a:ext uri="{FF2B5EF4-FFF2-40B4-BE49-F238E27FC236}">
                <a16:creationId xmlns:a16="http://schemas.microsoft.com/office/drawing/2014/main" id="{7AFF677A-212C-5D0F-2097-C0381F0D154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53473C95-EC8C-A341-90EC-554BDAC477D3}" type="slidenum">
              <a:rPr lang="en-US" altLang="en-US" sz="1200">
                <a:latin typeface="Helvetica" pitchFamily="2" charset="0"/>
              </a:rPr>
              <a:pPr eaLnBrk="1" hangingPunct="1"/>
              <a:t>164</a:t>
            </a:fld>
            <a:endParaRPr lang="en-US" altLang="en-US" sz="1200"/>
          </a:p>
        </p:txBody>
      </p:sp>
      <p:sp>
        <p:nvSpPr>
          <p:cNvPr id="21507" name="Rectangle 2">
            <a:extLst>
              <a:ext uri="{FF2B5EF4-FFF2-40B4-BE49-F238E27FC236}">
                <a16:creationId xmlns:a16="http://schemas.microsoft.com/office/drawing/2014/main" id="{C0F908AF-57CB-7C18-FBB4-7DBC66C06758}"/>
              </a:ext>
            </a:extLst>
          </p:cNvPr>
          <p:cNvSpPr>
            <a:spLocks noGrp="1" noChangeArrowheads="1"/>
          </p:cNvSpPr>
          <p:nvPr>
            <p:ph type="title"/>
          </p:nvPr>
        </p:nvSpPr>
        <p:spPr/>
        <p:txBody>
          <a:bodyPr/>
          <a:lstStyle/>
          <a:p>
            <a:pPr eaLnBrk="1" hangingPunct="1"/>
            <a:r>
              <a:rPr lang="en-US" altLang="en-US"/>
              <a:t>Ambiguity</a:t>
            </a:r>
          </a:p>
        </p:txBody>
      </p:sp>
      <p:sp>
        <p:nvSpPr>
          <p:cNvPr id="21508" name="Rectangle 3">
            <a:extLst>
              <a:ext uri="{FF2B5EF4-FFF2-40B4-BE49-F238E27FC236}">
                <a16:creationId xmlns:a16="http://schemas.microsoft.com/office/drawing/2014/main" id="{9C145944-B673-ECAB-80F8-246D00D981F3}"/>
              </a:ext>
            </a:extLst>
          </p:cNvPr>
          <p:cNvSpPr>
            <a:spLocks noGrp="1" noChangeArrowheads="1"/>
          </p:cNvSpPr>
          <p:nvPr>
            <p:ph type="body" idx="1"/>
          </p:nvPr>
        </p:nvSpPr>
        <p:spPr>
          <a:xfrm>
            <a:off x="2003425" y="1371600"/>
            <a:ext cx="5759450" cy="4687888"/>
          </a:xfrm>
        </p:spPr>
        <p:txBody>
          <a:bodyPr/>
          <a:lstStyle/>
          <a:p>
            <a:pPr eaLnBrk="1" hangingPunct="1"/>
            <a:r>
              <a:rPr lang="en-US" altLang="en-US"/>
              <a:t>Natural language is highly ambiguous and must be </a:t>
            </a:r>
            <a:r>
              <a:rPr lang="en-US" altLang="en-US" i="1"/>
              <a:t>disambiguated</a:t>
            </a:r>
            <a:r>
              <a:rPr lang="en-US" altLang="en-US"/>
              <a:t>.</a:t>
            </a:r>
          </a:p>
          <a:p>
            <a:pPr lvl="1" eaLnBrk="1" hangingPunct="1"/>
            <a:r>
              <a:rPr lang="en-US" altLang="en-US"/>
              <a:t>I saw the man on the hill with a telescope.</a:t>
            </a:r>
          </a:p>
          <a:p>
            <a:pPr lvl="1" eaLnBrk="1" hangingPunct="1"/>
            <a:r>
              <a:rPr lang="en-US" altLang="en-US"/>
              <a:t>I saw the Grand Canyon flying to LA.</a:t>
            </a:r>
          </a:p>
          <a:p>
            <a:pPr lvl="1" eaLnBrk="1" hangingPunct="1"/>
            <a:r>
              <a:rPr lang="en-US" altLang="en-US"/>
              <a:t>Time flies like an arrow.</a:t>
            </a:r>
          </a:p>
          <a:p>
            <a:pPr lvl="1" eaLnBrk="1" hangingPunct="1"/>
            <a:r>
              <a:rPr lang="en-US" altLang="en-US"/>
              <a:t>Horse flies like a sugar cube.</a:t>
            </a:r>
          </a:p>
          <a:p>
            <a:pPr lvl="1" eaLnBrk="1" hangingPunct="1"/>
            <a:r>
              <a:rPr lang="en-US" altLang="en-US"/>
              <a:t>Time runners like a coach.</a:t>
            </a:r>
          </a:p>
          <a:p>
            <a:pPr lvl="1" eaLnBrk="1" hangingPunct="1"/>
            <a:r>
              <a:rPr lang="en-US" altLang="en-US"/>
              <a:t>Time cars like a Porsche.</a:t>
            </a:r>
          </a:p>
        </p:txBody>
      </p:sp>
      <p:pic>
        <p:nvPicPr>
          <p:cNvPr id="21509" name="Picture 4" descr="telescope-fig">
            <a:extLst>
              <a:ext uri="{FF2B5EF4-FFF2-40B4-BE49-F238E27FC236}">
                <a16:creationId xmlns:a16="http://schemas.microsoft.com/office/drawing/2014/main" id="{62B2C8B1-6A35-4569-5C0B-3EACD8CA0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351" y="1562101"/>
            <a:ext cx="2752725" cy="423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a:extLst>
              <a:ext uri="{FF2B5EF4-FFF2-40B4-BE49-F238E27FC236}">
                <a16:creationId xmlns:a16="http://schemas.microsoft.com/office/drawing/2014/main" id="{F77791F3-FE32-B759-DDE9-7097EB95B59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7A0B1DE3-FEA3-AD4F-A401-F91EBD5DE658}" type="slidenum">
              <a:rPr lang="en-US" altLang="en-US" sz="1200">
                <a:latin typeface="Helvetica" pitchFamily="2" charset="0"/>
              </a:rPr>
              <a:pPr eaLnBrk="1" hangingPunct="1"/>
              <a:t>165</a:t>
            </a:fld>
            <a:endParaRPr lang="en-US" altLang="en-US" sz="1200"/>
          </a:p>
        </p:txBody>
      </p:sp>
      <p:sp>
        <p:nvSpPr>
          <p:cNvPr id="22531" name="Rectangle 2">
            <a:extLst>
              <a:ext uri="{FF2B5EF4-FFF2-40B4-BE49-F238E27FC236}">
                <a16:creationId xmlns:a16="http://schemas.microsoft.com/office/drawing/2014/main" id="{D5D15CCA-5257-9E07-E3E9-174D28007EC3}"/>
              </a:ext>
            </a:extLst>
          </p:cNvPr>
          <p:cNvSpPr>
            <a:spLocks noGrp="1" noChangeArrowheads="1"/>
          </p:cNvSpPr>
          <p:nvPr>
            <p:ph type="title"/>
          </p:nvPr>
        </p:nvSpPr>
        <p:spPr/>
        <p:txBody>
          <a:bodyPr/>
          <a:lstStyle/>
          <a:p>
            <a:pPr eaLnBrk="1" hangingPunct="1"/>
            <a:r>
              <a:rPr lang="en-US" altLang="en-US"/>
              <a:t>Ambiguity is Ubiquitous</a:t>
            </a:r>
          </a:p>
        </p:txBody>
      </p:sp>
      <p:sp>
        <p:nvSpPr>
          <p:cNvPr id="22532" name="Rectangle 3">
            <a:extLst>
              <a:ext uri="{FF2B5EF4-FFF2-40B4-BE49-F238E27FC236}">
                <a16:creationId xmlns:a16="http://schemas.microsoft.com/office/drawing/2014/main" id="{2A4BD8EE-769F-EE85-BED6-DB596F480D48}"/>
              </a:ext>
            </a:extLst>
          </p:cNvPr>
          <p:cNvSpPr>
            <a:spLocks noGrp="1" noChangeArrowheads="1"/>
          </p:cNvSpPr>
          <p:nvPr>
            <p:ph type="body" idx="1"/>
          </p:nvPr>
        </p:nvSpPr>
        <p:spPr>
          <a:xfrm>
            <a:off x="2209801" y="1371600"/>
            <a:ext cx="7967663" cy="4687888"/>
          </a:xfrm>
        </p:spPr>
        <p:txBody>
          <a:bodyPr>
            <a:normAutofit lnSpcReduction="10000"/>
          </a:bodyPr>
          <a:lstStyle/>
          <a:p>
            <a:pPr eaLnBrk="1" hangingPunct="1">
              <a:lnSpc>
                <a:spcPct val="80000"/>
              </a:lnSpc>
            </a:pPr>
            <a:r>
              <a:rPr lang="en-US" altLang="en-US" sz="2400"/>
              <a:t>Speech Recognition</a:t>
            </a:r>
          </a:p>
          <a:p>
            <a:pPr lvl="1" eaLnBrk="1" hangingPunct="1">
              <a:lnSpc>
                <a:spcPct val="80000"/>
              </a:lnSpc>
            </a:pPr>
            <a:r>
              <a:rPr lang="en-US" altLang="en-US" sz="2000"/>
              <a:t>“recognize speech” vs. “wreck a nice beach”</a:t>
            </a:r>
          </a:p>
          <a:p>
            <a:pPr lvl="1" eaLnBrk="1" hangingPunct="1">
              <a:lnSpc>
                <a:spcPct val="80000"/>
              </a:lnSpc>
            </a:pPr>
            <a:r>
              <a:rPr lang="en-US" altLang="en-US" sz="2000"/>
              <a:t>“youth in Asia” vs. “euthanasia”</a:t>
            </a:r>
          </a:p>
          <a:p>
            <a:pPr eaLnBrk="1" hangingPunct="1">
              <a:lnSpc>
                <a:spcPct val="80000"/>
              </a:lnSpc>
            </a:pPr>
            <a:r>
              <a:rPr lang="en-US" altLang="en-US" sz="2400"/>
              <a:t>Syntactic Analysis</a:t>
            </a:r>
          </a:p>
          <a:p>
            <a:pPr lvl="1" eaLnBrk="1" hangingPunct="1">
              <a:lnSpc>
                <a:spcPct val="80000"/>
              </a:lnSpc>
            </a:pPr>
            <a:r>
              <a:rPr lang="en-US" altLang="en-US" sz="2000"/>
              <a:t>“I ate spaghetti </a:t>
            </a:r>
            <a:r>
              <a:rPr lang="en-US" altLang="en-US" sz="2000">
                <a:solidFill>
                  <a:srgbClr val="FF0000"/>
                </a:solidFill>
              </a:rPr>
              <a:t>with</a:t>
            </a:r>
            <a:r>
              <a:rPr lang="en-US" altLang="en-US" sz="2000"/>
              <a:t> chopsticks” vs. “I ate spaghetti </a:t>
            </a:r>
            <a:r>
              <a:rPr lang="en-US" altLang="en-US" sz="2000">
                <a:solidFill>
                  <a:srgbClr val="FF0000"/>
                </a:solidFill>
              </a:rPr>
              <a:t>with</a:t>
            </a:r>
            <a:r>
              <a:rPr lang="en-US" altLang="en-US" sz="2000"/>
              <a:t> meatballs.”</a:t>
            </a:r>
          </a:p>
          <a:p>
            <a:pPr eaLnBrk="1" hangingPunct="1">
              <a:lnSpc>
                <a:spcPct val="80000"/>
              </a:lnSpc>
            </a:pPr>
            <a:r>
              <a:rPr lang="en-US" altLang="en-US" sz="2400"/>
              <a:t>Semantic Analysis</a:t>
            </a:r>
          </a:p>
          <a:p>
            <a:pPr lvl="1" eaLnBrk="1" hangingPunct="1">
              <a:lnSpc>
                <a:spcPct val="80000"/>
              </a:lnSpc>
            </a:pPr>
            <a:r>
              <a:rPr lang="en-US" altLang="en-US" sz="2000"/>
              <a:t>“The dog is in the </a:t>
            </a:r>
            <a:r>
              <a:rPr lang="en-US" altLang="en-US" sz="2000">
                <a:solidFill>
                  <a:srgbClr val="FF0000"/>
                </a:solidFill>
              </a:rPr>
              <a:t>pen</a:t>
            </a:r>
            <a:r>
              <a:rPr lang="en-US" altLang="en-US" sz="2000"/>
              <a:t>.” vs. “The ink is in the </a:t>
            </a:r>
            <a:r>
              <a:rPr lang="en-US" altLang="en-US" sz="2000">
                <a:solidFill>
                  <a:srgbClr val="FF0000"/>
                </a:solidFill>
              </a:rPr>
              <a:t>pen</a:t>
            </a:r>
            <a:r>
              <a:rPr lang="en-US" altLang="en-US" sz="2000"/>
              <a:t>.”</a:t>
            </a:r>
          </a:p>
          <a:p>
            <a:pPr lvl="1" eaLnBrk="1" hangingPunct="1">
              <a:lnSpc>
                <a:spcPct val="80000"/>
              </a:lnSpc>
            </a:pPr>
            <a:r>
              <a:rPr lang="en-US" altLang="en-US" sz="2000"/>
              <a:t>“I put the </a:t>
            </a:r>
            <a:r>
              <a:rPr lang="en-US" altLang="en-US" sz="2000">
                <a:solidFill>
                  <a:srgbClr val="FF0000"/>
                </a:solidFill>
              </a:rPr>
              <a:t>plant</a:t>
            </a:r>
            <a:r>
              <a:rPr lang="en-US" altLang="en-US" sz="2000"/>
              <a:t> in the window” vs. “Ford put the </a:t>
            </a:r>
            <a:r>
              <a:rPr lang="en-US" altLang="en-US" sz="2000">
                <a:solidFill>
                  <a:srgbClr val="FF0000"/>
                </a:solidFill>
              </a:rPr>
              <a:t>plant</a:t>
            </a:r>
            <a:r>
              <a:rPr lang="en-US" altLang="en-US" sz="2000"/>
              <a:t> in Mexico”</a:t>
            </a:r>
          </a:p>
          <a:p>
            <a:pPr eaLnBrk="1" hangingPunct="1">
              <a:lnSpc>
                <a:spcPct val="80000"/>
              </a:lnSpc>
            </a:pPr>
            <a:r>
              <a:rPr lang="en-US" altLang="en-US" sz="2400"/>
              <a:t>Pragmatic Analysis</a:t>
            </a:r>
          </a:p>
          <a:p>
            <a:pPr lvl="1" eaLnBrk="1" hangingPunct="1">
              <a:lnSpc>
                <a:spcPct val="80000"/>
              </a:lnSpc>
            </a:pPr>
            <a:r>
              <a:rPr lang="en-US" altLang="en-US" sz="2000" b="1">
                <a:hlinkClick r:id="rId3"/>
              </a:rPr>
              <a:t>From “The Pink Panther Strikes Again”:</a:t>
            </a:r>
          </a:p>
          <a:p>
            <a:pPr lvl="1" eaLnBrk="1" hangingPunct="1">
              <a:lnSpc>
                <a:spcPct val="80000"/>
              </a:lnSpc>
            </a:pPr>
            <a:r>
              <a:rPr lang="en-US" altLang="en-US" sz="2000" b="1">
                <a:hlinkClick r:id="rId3"/>
              </a:rPr>
              <a:t>Clouseau</a:t>
            </a:r>
            <a:r>
              <a:rPr lang="en-US" altLang="en-US" sz="2000"/>
              <a:t>: Does your dog bite? </a:t>
            </a:r>
            <a:br>
              <a:rPr lang="en-US" altLang="en-US" sz="2000"/>
            </a:br>
            <a:r>
              <a:rPr lang="en-US" altLang="en-US" sz="2000" b="1">
                <a:hlinkClick r:id="rId4"/>
              </a:rPr>
              <a:t>Hotel Clerk</a:t>
            </a:r>
            <a:r>
              <a:rPr lang="en-US" altLang="en-US" sz="2000"/>
              <a:t>: No. </a:t>
            </a:r>
            <a:br>
              <a:rPr lang="en-US" altLang="en-US" sz="2000"/>
            </a:br>
            <a:r>
              <a:rPr lang="en-US" altLang="en-US" sz="2000" b="1">
                <a:hlinkClick r:id="rId3"/>
              </a:rPr>
              <a:t>Clouseau</a:t>
            </a:r>
            <a:r>
              <a:rPr lang="en-US" altLang="en-US" sz="2000"/>
              <a:t>: [</a:t>
            </a:r>
            <a:r>
              <a:rPr lang="en-US" altLang="en-US" sz="2000" i="1"/>
              <a:t>bowing down to pet the dog</a:t>
            </a:r>
            <a:r>
              <a:rPr lang="en-US" altLang="en-US" sz="2000"/>
              <a:t>] Nice doggie. </a:t>
            </a:r>
            <a:br>
              <a:rPr lang="en-US" altLang="en-US" sz="2000"/>
            </a:br>
            <a:r>
              <a:rPr lang="en-US" altLang="en-US" sz="2000"/>
              <a:t>[</a:t>
            </a:r>
            <a:r>
              <a:rPr lang="en-US" altLang="en-US" sz="2000" i="1"/>
              <a:t>Dog barks and bites Clouseau in the hand</a:t>
            </a:r>
            <a:r>
              <a:rPr lang="en-US" altLang="en-US" sz="2000"/>
              <a:t>] </a:t>
            </a:r>
            <a:br>
              <a:rPr lang="en-US" altLang="en-US" sz="2000"/>
            </a:br>
            <a:r>
              <a:rPr lang="en-US" altLang="en-US" sz="2000" b="1">
                <a:hlinkClick r:id="rId3"/>
              </a:rPr>
              <a:t>Clouseau</a:t>
            </a:r>
            <a:r>
              <a:rPr lang="en-US" altLang="en-US" sz="2000"/>
              <a:t>: I thought you said your dog did not bite! </a:t>
            </a:r>
            <a:br>
              <a:rPr lang="en-US" altLang="en-US" sz="2000"/>
            </a:br>
            <a:r>
              <a:rPr lang="en-US" altLang="en-US" sz="2000" b="1">
                <a:hlinkClick r:id="rId4"/>
              </a:rPr>
              <a:t>Hotel Clerk</a:t>
            </a:r>
            <a:r>
              <a:rPr lang="en-US" altLang="en-US" sz="2000"/>
              <a:t>: That is not my dog. </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a:extLst>
              <a:ext uri="{FF2B5EF4-FFF2-40B4-BE49-F238E27FC236}">
                <a16:creationId xmlns:a16="http://schemas.microsoft.com/office/drawing/2014/main" id="{FB2369A2-7896-DBCA-2B5E-226F415D66DC}"/>
              </a:ext>
            </a:extLst>
          </p:cNvPr>
          <p:cNvSpPr txBox="1">
            <a:spLocks noGrp="1"/>
          </p:cNvSpPr>
          <p:nvPr/>
        </p:nvSpPr>
        <p:spPr bwMode="auto">
          <a:xfrm>
            <a:off x="84582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r" eaLnBrk="1" hangingPunct="1"/>
            <a:fld id="{B6211430-3419-2A40-8BB9-173761445954}" type="slidenum">
              <a:rPr lang="en-US" altLang="en-US" sz="1200">
                <a:latin typeface="Helvetica" pitchFamily="2" charset="0"/>
              </a:rPr>
              <a:pPr algn="r" eaLnBrk="1" hangingPunct="1"/>
              <a:t>166</a:t>
            </a:fld>
            <a:endParaRPr lang="en-US" altLang="en-US" sz="1200"/>
          </a:p>
        </p:txBody>
      </p:sp>
      <p:sp>
        <p:nvSpPr>
          <p:cNvPr id="23555" name="Rectangle 2">
            <a:extLst>
              <a:ext uri="{FF2B5EF4-FFF2-40B4-BE49-F238E27FC236}">
                <a16:creationId xmlns:a16="http://schemas.microsoft.com/office/drawing/2014/main" id="{D18B8343-3573-E22F-4886-E0D0E44D5D03}"/>
              </a:ext>
            </a:extLst>
          </p:cNvPr>
          <p:cNvSpPr>
            <a:spLocks noGrp="1" noChangeArrowheads="1"/>
          </p:cNvSpPr>
          <p:nvPr>
            <p:ph type="title" idx="4294967295"/>
          </p:nvPr>
        </p:nvSpPr>
        <p:spPr/>
        <p:txBody>
          <a:bodyPr/>
          <a:lstStyle/>
          <a:p>
            <a:r>
              <a:rPr lang="en-US" altLang="en-US"/>
              <a:t>Ambiguity is Explosive</a:t>
            </a:r>
          </a:p>
        </p:txBody>
      </p:sp>
      <p:sp>
        <p:nvSpPr>
          <p:cNvPr id="98308" name="Rectangle 3">
            <a:extLst>
              <a:ext uri="{FF2B5EF4-FFF2-40B4-BE49-F238E27FC236}">
                <a16:creationId xmlns:a16="http://schemas.microsoft.com/office/drawing/2014/main" id="{14D666E6-2B4C-1A35-C85A-3158BA1A1F09}"/>
              </a:ext>
            </a:extLst>
          </p:cNvPr>
          <p:cNvSpPr>
            <a:spLocks noGrp="1" noChangeArrowheads="1"/>
          </p:cNvSpPr>
          <p:nvPr>
            <p:ph type="body" idx="4294967295"/>
          </p:nvPr>
        </p:nvSpPr>
        <p:spPr>
          <a:xfrm>
            <a:off x="1981200" y="1371601"/>
            <a:ext cx="8229600" cy="5281613"/>
          </a:xfrm>
        </p:spPr>
        <p:txBody>
          <a:bodyPr/>
          <a:lstStyle/>
          <a:p>
            <a:pPr>
              <a:lnSpc>
                <a:spcPct val="90000"/>
              </a:lnSpc>
            </a:pPr>
            <a:r>
              <a:rPr lang="en-US" altLang="en-US"/>
              <a:t>Ambiguities compound to generate enormous numbers of possible interpretations.</a:t>
            </a:r>
          </a:p>
          <a:p>
            <a:pPr>
              <a:lnSpc>
                <a:spcPct val="90000"/>
              </a:lnSpc>
            </a:pPr>
            <a:r>
              <a:rPr lang="en-US" altLang="en-US"/>
              <a:t>In English, a sentence ending in </a:t>
            </a:r>
            <a:r>
              <a:rPr lang="en-US" altLang="en-US" i="1"/>
              <a:t>n</a:t>
            </a:r>
            <a:r>
              <a:rPr lang="en-US" altLang="en-US"/>
              <a:t> prepositional phrases has </a:t>
            </a:r>
            <a:r>
              <a:rPr lang="en-US" altLang="en-US" i="1"/>
              <a:t>over</a:t>
            </a:r>
            <a:r>
              <a:rPr lang="en-US" altLang="en-US"/>
              <a:t> 2</a:t>
            </a:r>
            <a:r>
              <a:rPr lang="en-US" altLang="en-US" i="1" baseline="30000"/>
              <a:t>n </a:t>
            </a:r>
            <a:r>
              <a:rPr lang="en-US" altLang="en-US"/>
              <a:t>syntactic interpretations (cf. Catalan numbers).</a:t>
            </a:r>
          </a:p>
          <a:p>
            <a:pPr lvl="1">
              <a:lnSpc>
                <a:spcPct val="90000"/>
              </a:lnSpc>
            </a:pPr>
            <a:r>
              <a:rPr lang="en-US" altLang="en-US" i="1" baseline="30000"/>
              <a:t>“</a:t>
            </a:r>
            <a:r>
              <a:rPr lang="en-US" altLang="en-US"/>
              <a:t>I saw the man with the telescope”: </a:t>
            </a:r>
            <a:r>
              <a:rPr lang="en-US" altLang="en-US">
                <a:solidFill>
                  <a:srgbClr val="FF0000"/>
                </a:solidFill>
              </a:rPr>
              <a:t>2 parses</a:t>
            </a:r>
          </a:p>
          <a:p>
            <a:pPr lvl="1">
              <a:lnSpc>
                <a:spcPct val="90000"/>
              </a:lnSpc>
            </a:pPr>
            <a:r>
              <a:rPr lang="en-US" altLang="en-US"/>
              <a:t>“I saw the man on the hill with the telescope.”: </a:t>
            </a:r>
            <a:r>
              <a:rPr lang="en-US" altLang="en-US">
                <a:solidFill>
                  <a:srgbClr val="FF0000"/>
                </a:solidFill>
              </a:rPr>
              <a:t>5 parses</a:t>
            </a:r>
          </a:p>
          <a:p>
            <a:pPr lvl="1">
              <a:lnSpc>
                <a:spcPct val="90000"/>
              </a:lnSpc>
            </a:pPr>
            <a:r>
              <a:rPr lang="en-US" altLang="en-US"/>
              <a:t>“I saw the man on the hill in Texas with the telescope”:     </a:t>
            </a:r>
            <a:r>
              <a:rPr lang="en-US" altLang="en-US">
                <a:solidFill>
                  <a:srgbClr val="FF0000"/>
                </a:solidFill>
              </a:rPr>
              <a:t>14 parses</a:t>
            </a:r>
          </a:p>
          <a:p>
            <a:pPr lvl="1">
              <a:lnSpc>
                <a:spcPct val="90000"/>
              </a:lnSpc>
            </a:pPr>
            <a:r>
              <a:rPr lang="en-US" altLang="en-US"/>
              <a:t>“I saw the man on the hill in Texas with the telescope at noon.”: </a:t>
            </a:r>
            <a:r>
              <a:rPr lang="en-US" altLang="en-US">
                <a:solidFill>
                  <a:srgbClr val="FF0000"/>
                </a:solidFill>
              </a:rPr>
              <a:t>42 parses</a:t>
            </a:r>
          </a:p>
          <a:p>
            <a:pPr lvl="1">
              <a:lnSpc>
                <a:spcPct val="90000"/>
              </a:lnSpc>
            </a:pPr>
            <a:r>
              <a:rPr lang="en-US" altLang="en-US"/>
              <a:t>“I saw the man on the hill in Texas with the telescope at noon on Monday”  </a:t>
            </a:r>
            <a:r>
              <a:rPr lang="en-US" altLang="en-US">
                <a:solidFill>
                  <a:srgbClr val="FF0000"/>
                </a:solidFill>
              </a:rPr>
              <a:t>132 parses</a:t>
            </a:r>
          </a:p>
          <a:p>
            <a:pPr lvl="1">
              <a:lnSpc>
                <a:spcPct val="90000"/>
              </a:lnSpc>
            </a:pPr>
            <a:endParaRPr lang="en-US" altLang="en-US" i="1" baseline="300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830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308">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830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4">
            <a:extLst>
              <a:ext uri="{FF2B5EF4-FFF2-40B4-BE49-F238E27FC236}">
                <a16:creationId xmlns:a16="http://schemas.microsoft.com/office/drawing/2014/main" id="{77BA06E5-D0DF-756F-8A3C-EF2517281A9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7FBD624F-BC25-4B44-9D17-FF5C14B5BB67}" type="slidenum">
              <a:rPr lang="en-US" altLang="en-US" sz="1200">
                <a:latin typeface="Helvetica" pitchFamily="2" charset="0"/>
              </a:rPr>
              <a:pPr eaLnBrk="1" hangingPunct="1"/>
              <a:t>167</a:t>
            </a:fld>
            <a:endParaRPr lang="en-US" altLang="en-US" sz="1200"/>
          </a:p>
        </p:txBody>
      </p:sp>
      <p:sp>
        <p:nvSpPr>
          <p:cNvPr id="24579" name="Rectangle 2">
            <a:extLst>
              <a:ext uri="{FF2B5EF4-FFF2-40B4-BE49-F238E27FC236}">
                <a16:creationId xmlns:a16="http://schemas.microsoft.com/office/drawing/2014/main" id="{DB59F68F-9510-550E-19E6-179173926083}"/>
              </a:ext>
            </a:extLst>
          </p:cNvPr>
          <p:cNvSpPr>
            <a:spLocks noGrp="1" noChangeArrowheads="1"/>
          </p:cNvSpPr>
          <p:nvPr>
            <p:ph type="title"/>
          </p:nvPr>
        </p:nvSpPr>
        <p:spPr/>
        <p:txBody>
          <a:bodyPr/>
          <a:lstStyle/>
          <a:p>
            <a:pPr eaLnBrk="1" hangingPunct="1"/>
            <a:r>
              <a:rPr lang="en-US" altLang="en-US"/>
              <a:t>Humor and Ambiguity</a:t>
            </a:r>
          </a:p>
        </p:txBody>
      </p:sp>
      <p:sp>
        <p:nvSpPr>
          <p:cNvPr id="24580" name="Rectangle 3">
            <a:extLst>
              <a:ext uri="{FF2B5EF4-FFF2-40B4-BE49-F238E27FC236}">
                <a16:creationId xmlns:a16="http://schemas.microsoft.com/office/drawing/2014/main" id="{69648B36-154F-0F85-F9A9-6B0D9976F1D5}"/>
              </a:ext>
            </a:extLst>
          </p:cNvPr>
          <p:cNvSpPr>
            <a:spLocks noGrp="1" noChangeArrowheads="1"/>
          </p:cNvSpPr>
          <p:nvPr>
            <p:ph type="body" idx="1"/>
          </p:nvPr>
        </p:nvSpPr>
        <p:spPr/>
        <p:txBody>
          <a:bodyPr/>
          <a:lstStyle/>
          <a:p>
            <a:pPr eaLnBrk="1" hangingPunct="1"/>
            <a:r>
              <a:rPr lang="en-US" altLang="en-US"/>
              <a:t>Many jokes rely on the ambiguity of language:</a:t>
            </a:r>
          </a:p>
          <a:p>
            <a:pPr lvl="1" eaLnBrk="1" hangingPunct="1"/>
            <a:r>
              <a:rPr lang="en-US" altLang="en-US"/>
              <a:t>Groucho Marx: One morning I shot an elephant in my pajamas.  How he got into my pajamas, I’ll never know.</a:t>
            </a:r>
          </a:p>
          <a:p>
            <a:pPr lvl="1" eaLnBrk="1" hangingPunct="1"/>
            <a:r>
              <a:rPr lang="en-US" altLang="en-US"/>
              <a:t>She criticized my apartment, so I knocked her flat.</a:t>
            </a:r>
          </a:p>
          <a:p>
            <a:pPr lvl="1" eaLnBrk="1" hangingPunct="1"/>
            <a:r>
              <a:rPr lang="en-US" altLang="en-US"/>
              <a:t>Noah took all of the animals on the ark in pairs. Except the worms, they came in apples.</a:t>
            </a:r>
          </a:p>
          <a:p>
            <a:pPr lvl="1" eaLnBrk="1" hangingPunct="1"/>
            <a:r>
              <a:rPr lang="en-US" altLang="en-US"/>
              <a:t>Policeman to little boy: “We are looking for a thief with a bicycle.” Little boy: “Wouldn’t you be better using your eyes.”</a:t>
            </a:r>
          </a:p>
          <a:p>
            <a:pPr lvl="1" eaLnBrk="1" hangingPunct="1"/>
            <a:r>
              <a:rPr lang="en-US" altLang="en-US"/>
              <a:t>Why is the teacher wearing sun-glasses. Because the class is so bright.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0F586685-B647-D258-4943-C3E6FC366B0F}"/>
              </a:ext>
            </a:extLst>
          </p:cNvPr>
          <p:cNvSpPr>
            <a:spLocks noGrp="1"/>
          </p:cNvSpPr>
          <p:nvPr>
            <p:ph type="title"/>
          </p:nvPr>
        </p:nvSpPr>
        <p:spPr/>
        <p:txBody>
          <a:bodyPr/>
          <a:lstStyle/>
          <a:p>
            <a:r>
              <a:rPr lang="en-US" altLang="en-US"/>
              <a:t>Why is Language Ambiguous?</a:t>
            </a:r>
          </a:p>
        </p:txBody>
      </p:sp>
      <p:sp>
        <p:nvSpPr>
          <p:cNvPr id="25603" name="Content Placeholder 2">
            <a:extLst>
              <a:ext uri="{FF2B5EF4-FFF2-40B4-BE49-F238E27FC236}">
                <a16:creationId xmlns:a16="http://schemas.microsoft.com/office/drawing/2014/main" id="{742BC783-C29A-9CE8-E7F8-0330578251F8}"/>
              </a:ext>
            </a:extLst>
          </p:cNvPr>
          <p:cNvSpPr>
            <a:spLocks noGrp="1"/>
          </p:cNvSpPr>
          <p:nvPr>
            <p:ph idx="1"/>
          </p:nvPr>
        </p:nvSpPr>
        <p:spPr/>
        <p:txBody>
          <a:bodyPr/>
          <a:lstStyle/>
          <a:p>
            <a:r>
              <a:rPr lang="en-US" altLang="en-US"/>
              <a:t>Having a unique linguistic expression for every possible conceptualization that could be conveyed would make language overly complex and linguistic expressions unnecessarily long.</a:t>
            </a:r>
          </a:p>
          <a:p>
            <a:r>
              <a:rPr lang="en-US" altLang="en-US"/>
              <a:t>Allowing resolvable ambiguity permits shorter linguistic expressions, i.e. data compression.</a:t>
            </a:r>
          </a:p>
          <a:p>
            <a:r>
              <a:rPr lang="en-US" altLang="en-US"/>
              <a:t>Language relies on people’s ability to use their knowledge and inference abilities to properly resolve ambiguities.</a:t>
            </a:r>
          </a:p>
          <a:p>
            <a:r>
              <a:rPr lang="en-US" altLang="en-US"/>
              <a:t>Infrequently, disambiguation fails, i.e. the compression is lossy.</a:t>
            </a:r>
          </a:p>
        </p:txBody>
      </p:sp>
      <p:sp>
        <p:nvSpPr>
          <p:cNvPr id="4" name="Slide Number Placeholder 3">
            <a:extLst>
              <a:ext uri="{FF2B5EF4-FFF2-40B4-BE49-F238E27FC236}">
                <a16:creationId xmlns:a16="http://schemas.microsoft.com/office/drawing/2014/main" id="{F3FA28F4-B11B-740B-CB46-16120DE8EF7F}"/>
              </a:ext>
            </a:extLst>
          </p:cNvPr>
          <p:cNvSpPr>
            <a:spLocks noGrp="1"/>
          </p:cNvSpPr>
          <p:nvPr>
            <p:ph type="sldNum" sz="quarter" idx="11"/>
          </p:nvPr>
        </p:nvSpPr>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247D21E0-BB45-6E4F-AD6C-4CA714E7D52B}" type="slidenum">
              <a:rPr lang="en-US" altLang="en-US" sz="1200">
                <a:latin typeface="Helvetica" pitchFamily="2" charset="0"/>
              </a:rPr>
              <a:pPr eaLnBrk="1" hangingPunct="1"/>
              <a:t>168</a:t>
            </a:fld>
            <a:endParaRPr lang="en-US" altLang="en-US" sz="12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F40F8621-85DC-54E7-ED6C-E5B75AFAFBFB}"/>
              </a:ext>
            </a:extLst>
          </p:cNvPr>
          <p:cNvSpPr>
            <a:spLocks noGrp="1"/>
          </p:cNvSpPr>
          <p:nvPr>
            <p:ph type="title"/>
          </p:nvPr>
        </p:nvSpPr>
        <p:spPr/>
        <p:txBody>
          <a:bodyPr/>
          <a:lstStyle/>
          <a:p>
            <a:r>
              <a:rPr lang="en-US" altLang="en-US" sz="3200"/>
              <a:t>Natural Languages vs. Computer Languages</a:t>
            </a:r>
          </a:p>
        </p:txBody>
      </p:sp>
      <p:sp>
        <p:nvSpPr>
          <p:cNvPr id="26627" name="Content Placeholder 2">
            <a:extLst>
              <a:ext uri="{FF2B5EF4-FFF2-40B4-BE49-F238E27FC236}">
                <a16:creationId xmlns:a16="http://schemas.microsoft.com/office/drawing/2014/main" id="{8A0054E8-2A60-572E-1B76-EC4E39C5DD01}"/>
              </a:ext>
            </a:extLst>
          </p:cNvPr>
          <p:cNvSpPr>
            <a:spLocks noGrp="1"/>
          </p:cNvSpPr>
          <p:nvPr>
            <p:ph idx="1"/>
          </p:nvPr>
        </p:nvSpPr>
        <p:spPr/>
        <p:txBody>
          <a:bodyPr/>
          <a:lstStyle/>
          <a:p>
            <a:r>
              <a:rPr lang="en-US" altLang="en-US"/>
              <a:t>Ambiguity is the primary difference between natural and computer languages.</a:t>
            </a:r>
          </a:p>
          <a:p>
            <a:r>
              <a:rPr lang="en-US" altLang="en-US"/>
              <a:t>Formal programming languages are designed to be unambiguous, i.e. they can be defined by a grammar that produces a unique parse for each sentence in the language.</a:t>
            </a:r>
          </a:p>
          <a:p>
            <a:r>
              <a:rPr lang="en-US" altLang="en-US"/>
              <a:t>Programming languages are also designed for efficient (deterministic) parsing, i.e. they are deterministic context-free languages (DCLFs).</a:t>
            </a:r>
          </a:p>
          <a:p>
            <a:pPr lvl="1"/>
            <a:r>
              <a:rPr lang="en-US" altLang="en-US"/>
              <a:t>A sentence in a DCFL can be parsed in O(</a:t>
            </a:r>
            <a:r>
              <a:rPr lang="en-US" altLang="en-US" i="1"/>
              <a:t>n</a:t>
            </a:r>
            <a:r>
              <a:rPr lang="en-US" altLang="en-US"/>
              <a:t>) time where </a:t>
            </a:r>
            <a:r>
              <a:rPr lang="en-US" altLang="en-US" i="1"/>
              <a:t>n</a:t>
            </a:r>
            <a:r>
              <a:rPr lang="en-US" altLang="en-US"/>
              <a:t> is the length of the string.</a:t>
            </a:r>
          </a:p>
          <a:p>
            <a:endParaRPr lang="en-US" altLang="en-US"/>
          </a:p>
          <a:p>
            <a:endParaRPr lang="en-US" altLang="en-US"/>
          </a:p>
        </p:txBody>
      </p:sp>
      <p:sp>
        <p:nvSpPr>
          <p:cNvPr id="4" name="Slide Number Placeholder 3">
            <a:extLst>
              <a:ext uri="{FF2B5EF4-FFF2-40B4-BE49-F238E27FC236}">
                <a16:creationId xmlns:a16="http://schemas.microsoft.com/office/drawing/2014/main" id="{977DA7E1-58D5-3756-4FF8-430EBC94A55C}"/>
              </a:ext>
            </a:extLst>
          </p:cNvPr>
          <p:cNvSpPr>
            <a:spLocks noGrp="1"/>
          </p:cNvSpPr>
          <p:nvPr>
            <p:ph type="sldNum" sz="quarter" idx="11"/>
          </p:nvPr>
        </p:nvSpPr>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94DF1698-2813-2F4D-8302-6234CA58EF21}" type="slidenum">
              <a:rPr lang="en-US" altLang="en-US" sz="1200">
                <a:latin typeface="Helvetica" pitchFamily="2" charset="0"/>
              </a:rPr>
              <a:pPr eaLnBrk="1" hangingPunct="1"/>
              <a:t>169</a:t>
            </a:fld>
            <a:endParaRPr lang="en-US" altLang="en-US"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3875"/>
          </a:xfrm>
        </p:spPr>
        <p:txBody>
          <a:bodyPr>
            <a:normAutofit fontScale="90000"/>
          </a:bodyPr>
          <a:lstStyle/>
          <a:p>
            <a:br>
              <a:rPr lang="en-US" b="1" dirty="0"/>
            </a:br>
            <a:r>
              <a:rPr lang="en-US" b="1" dirty="0"/>
              <a:t>Simple reflex agents</a:t>
            </a:r>
            <a:br>
              <a:rPr lang="en-US" b="1" dirty="0"/>
            </a:br>
            <a:endParaRPr lang="en-US" dirty="0"/>
          </a:p>
        </p:txBody>
      </p:sp>
      <p:sp>
        <p:nvSpPr>
          <p:cNvPr id="3" name="Content Placeholder 2"/>
          <p:cNvSpPr>
            <a:spLocks noGrp="1"/>
          </p:cNvSpPr>
          <p:nvPr>
            <p:ph idx="1"/>
          </p:nvPr>
        </p:nvSpPr>
        <p:spPr>
          <a:xfrm>
            <a:off x="838200" y="1270000"/>
            <a:ext cx="10515600" cy="4906963"/>
          </a:xfrm>
        </p:spPr>
        <p:txBody>
          <a:bodyPr>
            <a:normAutofit lnSpcReduction="10000"/>
          </a:bodyPr>
          <a:lstStyle/>
          <a:p>
            <a:pPr marL="0" indent="0" algn="just">
              <a:lnSpc>
                <a:spcPct val="150000"/>
              </a:lnSpc>
              <a:buNone/>
            </a:pPr>
            <a:r>
              <a:rPr lang="en-US" sz="2400" dirty="0"/>
              <a:t>Simple reflex agents ignore the rest of the percept history and act only on the basis of the current percept. Percept history is the history of all that an agent has perceived to date. The agent function is based on the condition-action rule. A condition-action rule is a rule that maps a state </a:t>
            </a:r>
            <a:r>
              <a:rPr lang="en-US" sz="2400" dirty="0" err="1"/>
              <a:t>i.e</a:t>
            </a:r>
            <a:r>
              <a:rPr lang="en-US" sz="2400" dirty="0"/>
              <a:t>, condition to an action. If the condition is true, then the action is taken, else not. This agent function only succeeds when the environment is fully observable. For simple reflex agents operating in partially observable environments, infinite loops are often unavoidable. It may be possible to escape from infinite loops if the agent can randomize its actions. </a:t>
            </a:r>
          </a:p>
        </p:txBody>
      </p:sp>
    </p:spTree>
    <p:extLst>
      <p:ext uri="{BB962C8B-B14F-4D97-AF65-F5344CB8AC3E}">
        <p14:creationId xmlns:p14="http://schemas.microsoft.com/office/powerpoint/2010/main" val="41794144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CEAAC5E8-CC18-83DF-BDA8-4A7FAFADAD7E}"/>
              </a:ext>
            </a:extLst>
          </p:cNvPr>
          <p:cNvSpPr>
            <a:spLocks noGrp="1"/>
          </p:cNvSpPr>
          <p:nvPr>
            <p:ph type="title"/>
          </p:nvPr>
        </p:nvSpPr>
        <p:spPr/>
        <p:txBody>
          <a:bodyPr/>
          <a:lstStyle/>
          <a:p>
            <a:r>
              <a:rPr lang="en-US" altLang="en-US"/>
              <a:t>Natural Language Tasks</a:t>
            </a:r>
          </a:p>
        </p:txBody>
      </p:sp>
      <p:sp>
        <p:nvSpPr>
          <p:cNvPr id="27651" name="Rectangle 6">
            <a:extLst>
              <a:ext uri="{FF2B5EF4-FFF2-40B4-BE49-F238E27FC236}">
                <a16:creationId xmlns:a16="http://schemas.microsoft.com/office/drawing/2014/main" id="{5EBCC666-E6F0-EB0A-7349-8DC1D1CFFE66}"/>
              </a:ext>
            </a:extLst>
          </p:cNvPr>
          <p:cNvSpPr>
            <a:spLocks noGrp="1" noChangeArrowheads="1"/>
          </p:cNvSpPr>
          <p:nvPr>
            <p:ph type="body" idx="4294967295"/>
          </p:nvPr>
        </p:nvSpPr>
        <p:spPr/>
        <p:txBody>
          <a:bodyPr/>
          <a:lstStyle/>
          <a:p>
            <a:r>
              <a:rPr lang="en-US" altLang="en-US"/>
              <a:t>Processing natural language text involves many various syntactic, semantic and pragmatic tasks in addition to other problems.</a:t>
            </a:r>
          </a:p>
        </p:txBody>
      </p:sp>
      <p:sp>
        <p:nvSpPr>
          <p:cNvPr id="4" name="Slide Number Placeholder 3">
            <a:extLst>
              <a:ext uri="{FF2B5EF4-FFF2-40B4-BE49-F238E27FC236}">
                <a16:creationId xmlns:a16="http://schemas.microsoft.com/office/drawing/2014/main" id="{7DC9B09F-0961-EA76-6582-BC437B7A7A3F}"/>
              </a:ext>
            </a:extLst>
          </p:cNvPr>
          <p:cNvSpPr>
            <a:spLocks noGrp="1"/>
          </p:cNvSpPr>
          <p:nvPr>
            <p:ph type="sldNum" sz="quarter" idx="11"/>
          </p:nvPr>
        </p:nvSpPr>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38DAE89A-EA4C-9C45-B6D6-3E3D968F4CF5}" type="slidenum">
              <a:rPr lang="en-US" altLang="en-US" sz="1200">
                <a:latin typeface="Helvetica" pitchFamily="2" charset="0"/>
              </a:rPr>
              <a:pPr eaLnBrk="1" hangingPunct="1"/>
              <a:t>170</a:t>
            </a:fld>
            <a:endParaRPr lang="en-US" altLang="en-US" sz="12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a:extLst>
              <a:ext uri="{FF2B5EF4-FFF2-40B4-BE49-F238E27FC236}">
                <a16:creationId xmlns:a16="http://schemas.microsoft.com/office/drawing/2014/main" id="{3A1AD426-7A19-9ACB-3967-0D440D77BF38}"/>
              </a:ext>
            </a:extLst>
          </p:cNvPr>
          <p:cNvSpPr>
            <a:spLocks noGrp="1" noChangeArrowheads="1"/>
          </p:cNvSpPr>
          <p:nvPr>
            <p:ph type="ctrTitle" idx="4294967295"/>
          </p:nvPr>
        </p:nvSpPr>
        <p:spPr>
          <a:xfrm>
            <a:off x="2209800" y="2130426"/>
            <a:ext cx="7772400" cy="1470025"/>
          </a:xfrm>
        </p:spPr>
        <p:txBody>
          <a:bodyPr/>
          <a:lstStyle/>
          <a:p>
            <a:r>
              <a:rPr lang="en-US" altLang="en-US"/>
              <a:t>Syntactic Tasks</a:t>
            </a:r>
          </a:p>
        </p:txBody>
      </p:sp>
      <p:sp>
        <p:nvSpPr>
          <p:cNvPr id="28675" name="Rectangle 5">
            <a:extLst>
              <a:ext uri="{FF2B5EF4-FFF2-40B4-BE49-F238E27FC236}">
                <a16:creationId xmlns:a16="http://schemas.microsoft.com/office/drawing/2014/main" id="{05A469D5-73A7-2A72-00D7-3615CC23B950}"/>
              </a:ext>
            </a:extLst>
          </p:cNvPr>
          <p:cNvSpPr>
            <a:spLocks noGrp="1" noChangeArrowheads="1"/>
          </p:cNvSpPr>
          <p:nvPr>
            <p:ph type="subTitle" idx="4294967295"/>
          </p:nvPr>
        </p:nvSpPr>
        <p:spPr>
          <a:xfrm>
            <a:off x="2895600" y="3886200"/>
            <a:ext cx="6400800" cy="1752600"/>
          </a:xfrm>
        </p:spPr>
        <p:txBody>
          <a:bodyPr/>
          <a:lstStyle/>
          <a:p>
            <a:pPr marL="0" indent="0" algn="ctr">
              <a:buNone/>
            </a:pPr>
            <a:endParaRPr lang="en-US"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F100DF9-6D21-B498-F039-F0DB2F045365}"/>
              </a:ext>
            </a:extLst>
          </p:cNvPr>
          <p:cNvSpPr>
            <a:spLocks noGrp="1" noChangeArrowheads="1"/>
          </p:cNvSpPr>
          <p:nvPr>
            <p:ph type="title" idx="4294967295"/>
          </p:nvPr>
        </p:nvSpPr>
        <p:spPr/>
        <p:txBody>
          <a:bodyPr/>
          <a:lstStyle/>
          <a:p>
            <a:r>
              <a:rPr lang="en-US" altLang="en-US"/>
              <a:t>Word Segmentation</a:t>
            </a:r>
          </a:p>
        </p:txBody>
      </p:sp>
      <p:sp>
        <p:nvSpPr>
          <p:cNvPr id="29699" name="Rectangle 3">
            <a:extLst>
              <a:ext uri="{FF2B5EF4-FFF2-40B4-BE49-F238E27FC236}">
                <a16:creationId xmlns:a16="http://schemas.microsoft.com/office/drawing/2014/main" id="{A8BB50D5-F93B-F72E-15C3-D8EC59217626}"/>
              </a:ext>
            </a:extLst>
          </p:cNvPr>
          <p:cNvSpPr>
            <a:spLocks noGrp="1" noChangeArrowheads="1"/>
          </p:cNvSpPr>
          <p:nvPr>
            <p:ph type="body" idx="4294967295"/>
          </p:nvPr>
        </p:nvSpPr>
        <p:spPr/>
        <p:txBody>
          <a:bodyPr/>
          <a:lstStyle/>
          <a:p>
            <a:pPr>
              <a:lnSpc>
                <a:spcPct val="90000"/>
              </a:lnSpc>
            </a:pPr>
            <a:r>
              <a:rPr lang="en-US" altLang="en-US"/>
              <a:t>Breaking a string of characters (graphemes) into a sequence of words.</a:t>
            </a:r>
          </a:p>
          <a:p>
            <a:pPr>
              <a:lnSpc>
                <a:spcPct val="90000"/>
              </a:lnSpc>
            </a:pPr>
            <a:r>
              <a:rPr lang="en-US" altLang="en-US"/>
              <a:t>In some written languages (e.g. Chinese) words are not separated by spaces.</a:t>
            </a:r>
          </a:p>
          <a:p>
            <a:pPr>
              <a:lnSpc>
                <a:spcPct val="90000"/>
              </a:lnSpc>
            </a:pPr>
            <a:r>
              <a:rPr lang="en-US" altLang="en-US"/>
              <a:t>Even in English, characters other than white-space can be used to separate words [e.g. </a:t>
            </a:r>
            <a:r>
              <a:rPr lang="en-US" altLang="en-US" b="1">
                <a:solidFill>
                  <a:srgbClr val="FF3F3F"/>
                </a:solidFill>
              </a:rPr>
              <a:t>, ; . - : ( )</a:t>
            </a:r>
            <a:r>
              <a:rPr lang="en-US" altLang="en-US"/>
              <a:t> ]</a:t>
            </a:r>
          </a:p>
          <a:p>
            <a:pPr>
              <a:lnSpc>
                <a:spcPct val="90000"/>
              </a:lnSpc>
            </a:pPr>
            <a:r>
              <a:rPr lang="en-US" altLang="en-US"/>
              <a:t>Examples from English URLs:</a:t>
            </a:r>
            <a:endParaRPr lang="en-US" altLang="en-US">
              <a:sym typeface="Symbol" pitchFamily="2" charset="2"/>
            </a:endParaRPr>
          </a:p>
          <a:p>
            <a:pPr lvl="1">
              <a:lnSpc>
                <a:spcPct val="90000"/>
              </a:lnSpc>
            </a:pPr>
            <a:r>
              <a:rPr lang="en-US" altLang="en-US"/>
              <a:t>jumptheshark.com </a:t>
            </a:r>
            <a:r>
              <a:rPr lang="en-US" altLang="en-US">
                <a:sym typeface="Symbol" pitchFamily="2" charset="2"/>
              </a:rPr>
              <a:t></a:t>
            </a:r>
            <a:r>
              <a:rPr lang="en-US" altLang="en-US">
                <a:cs typeface="Times New Roman" panose="02020603050405020304" pitchFamily="18" charset="0"/>
              </a:rPr>
              <a:t> jump the shark .com</a:t>
            </a:r>
          </a:p>
          <a:p>
            <a:pPr lvl="1">
              <a:lnSpc>
                <a:spcPct val="90000"/>
              </a:lnSpc>
            </a:pPr>
            <a:r>
              <a:rPr lang="en-US" altLang="en-US">
                <a:cs typeface="Times New Roman" panose="02020603050405020304" pitchFamily="18" charset="0"/>
              </a:rPr>
              <a:t>myspace.com/pluckerswingbar  </a:t>
            </a:r>
          </a:p>
          <a:p>
            <a:pPr lvl="1">
              <a:lnSpc>
                <a:spcPct val="90000"/>
              </a:lnSpc>
              <a:buFontTx/>
              <a:buNone/>
            </a:pPr>
            <a:r>
              <a:rPr lang="en-US" altLang="en-US">
                <a:cs typeface="Times New Roman" panose="02020603050405020304" pitchFamily="18" charset="0"/>
              </a:rPr>
              <a:t>    </a:t>
            </a:r>
            <a:r>
              <a:rPr lang="en-US" altLang="en-US">
                <a:sym typeface="Symbol" pitchFamily="2" charset="2"/>
              </a:rPr>
              <a:t></a:t>
            </a:r>
            <a:r>
              <a:rPr lang="en-US" altLang="en-US">
                <a:cs typeface="Times New Roman" panose="02020603050405020304" pitchFamily="18" charset="0"/>
              </a:rPr>
              <a:t> myspace .com pluckers wing bar</a:t>
            </a:r>
          </a:p>
          <a:p>
            <a:pPr lvl="1">
              <a:lnSpc>
                <a:spcPct val="90000"/>
              </a:lnSpc>
              <a:buFontTx/>
              <a:buNone/>
            </a:pPr>
            <a:r>
              <a:rPr lang="en-US" altLang="en-US">
                <a:cs typeface="Times New Roman" panose="02020603050405020304" pitchFamily="18" charset="0"/>
              </a:rPr>
              <a:t>    </a:t>
            </a:r>
            <a:r>
              <a:rPr lang="en-US" altLang="en-US">
                <a:sym typeface="Symbol" pitchFamily="2" charset="2"/>
              </a:rPr>
              <a:t></a:t>
            </a:r>
            <a:r>
              <a:rPr lang="en-US" altLang="en-US">
                <a:cs typeface="Times New Roman" panose="02020603050405020304" pitchFamily="18" charset="0"/>
              </a:rPr>
              <a:t> myspace .com plucker swing bar</a:t>
            </a:r>
          </a:p>
        </p:txBody>
      </p:sp>
      <p:sp>
        <p:nvSpPr>
          <p:cNvPr id="29700" name="Text Box 5">
            <a:extLst>
              <a:ext uri="{FF2B5EF4-FFF2-40B4-BE49-F238E27FC236}">
                <a16:creationId xmlns:a16="http://schemas.microsoft.com/office/drawing/2014/main" id="{0625EF7C-33CF-4E28-EF74-23D26D726C78}"/>
              </a:ext>
            </a:extLst>
          </p:cNvPr>
          <p:cNvSpPr txBox="1">
            <a:spLocks noChangeArrowheads="1"/>
          </p:cNvSpPr>
          <p:nvPr/>
        </p:nvSpPr>
        <p:spPr bwMode="auto">
          <a:xfrm>
            <a:off x="2946400" y="5580063"/>
            <a:ext cx="419002"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400" b="1">
                <a:sym typeface="Symbol" pitchFamily="2" charset="2"/>
              </a:rPr>
              <a:t></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AF9704D-74C9-D98A-5899-C174E268B465}"/>
              </a:ext>
            </a:extLst>
          </p:cNvPr>
          <p:cNvSpPr>
            <a:spLocks noGrp="1" noChangeArrowheads="1"/>
          </p:cNvSpPr>
          <p:nvPr>
            <p:ph type="title" idx="4294967295"/>
          </p:nvPr>
        </p:nvSpPr>
        <p:spPr/>
        <p:txBody>
          <a:bodyPr/>
          <a:lstStyle/>
          <a:p>
            <a:r>
              <a:rPr lang="en-US" altLang="en-US"/>
              <a:t>Morphological Analysis</a:t>
            </a:r>
          </a:p>
        </p:txBody>
      </p:sp>
      <p:sp>
        <p:nvSpPr>
          <p:cNvPr id="30723" name="Rectangle 3">
            <a:extLst>
              <a:ext uri="{FF2B5EF4-FFF2-40B4-BE49-F238E27FC236}">
                <a16:creationId xmlns:a16="http://schemas.microsoft.com/office/drawing/2014/main" id="{ACA4F870-B8E9-1FC2-95FE-C2BE72C2927E}"/>
              </a:ext>
            </a:extLst>
          </p:cNvPr>
          <p:cNvSpPr>
            <a:spLocks noGrp="1" noChangeArrowheads="1"/>
          </p:cNvSpPr>
          <p:nvPr>
            <p:ph type="body" idx="4294967295"/>
          </p:nvPr>
        </p:nvSpPr>
        <p:spPr>
          <a:xfrm>
            <a:off x="2209800" y="1371600"/>
            <a:ext cx="7772400" cy="4992688"/>
          </a:xfrm>
        </p:spPr>
        <p:txBody>
          <a:bodyPr/>
          <a:lstStyle/>
          <a:p>
            <a:r>
              <a:rPr lang="en-US" altLang="en-US" sz="2400" b="1" i="1"/>
              <a:t>Morphology</a:t>
            </a:r>
            <a:r>
              <a:rPr lang="en-US" altLang="en-US" sz="2400"/>
              <a:t> is the field of linguistics that studies the internal structure of words. (Wikipedia)</a:t>
            </a:r>
          </a:p>
          <a:p>
            <a:r>
              <a:rPr lang="en-US" altLang="en-US" sz="2400"/>
              <a:t>A </a:t>
            </a:r>
            <a:r>
              <a:rPr lang="en-US" altLang="en-US" sz="2400" b="1" i="1"/>
              <a:t>morpheme</a:t>
            </a:r>
            <a:r>
              <a:rPr lang="en-US" altLang="en-US" sz="2400"/>
              <a:t> is the smallest linguistic unit that has semantic meaning (Wikipedia)</a:t>
            </a:r>
          </a:p>
          <a:p>
            <a:pPr lvl="1"/>
            <a:r>
              <a:rPr lang="en-US" altLang="en-US" sz="2000"/>
              <a:t> e.g. “carry”, “pre”, “ed”, “ly”, “s”</a:t>
            </a:r>
          </a:p>
          <a:p>
            <a:r>
              <a:rPr lang="en-US" altLang="en-US" sz="2400"/>
              <a:t>Morphological analysis is the task of segmenting a word into its morphemes:</a:t>
            </a:r>
          </a:p>
          <a:p>
            <a:pPr lvl="1"/>
            <a:r>
              <a:rPr lang="en-US" altLang="en-US" sz="2000"/>
              <a:t>carried </a:t>
            </a:r>
            <a:r>
              <a:rPr lang="en-US" altLang="en-US">
                <a:sym typeface="Symbol" pitchFamily="2" charset="2"/>
              </a:rPr>
              <a:t></a:t>
            </a:r>
            <a:r>
              <a:rPr lang="en-US" altLang="en-US" sz="2000"/>
              <a:t> </a:t>
            </a:r>
            <a:r>
              <a:rPr lang="en-US" altLang="en-US" sz="2000">
                <a:cs typeface="Times New Roman" panose="02020603050405020304" pitchFamily="18" charset="0"/>
              </a:rPr>
              <a:t> carry + ed (past tense)</a:t>
            </a:r>
          </a:p>
          <a:p>
            <a:pPr lvl="1"/>
            <a:r>
              <a:rPr lang="en-US" altLang="en-US" sz="2000">
                <a:cs typeface="Times New Roman" panose="02020603050405020304" pitchFamily="18" charset="0"/>
              </a:rPr>
              <a:t>independently </a:t>
            </a:r>
            <a:r>
              <a:rPr lang="en-US" altLang="en-US">
                <a:sym typeface="Symbol" pitchFamily="2" charset="2"/>
              </a:rPr>
              <a:t></a:t>
            </a:r>
            <a:r>
              <a:rPr lang="en-US" altLang="en-US" sz="2000">
                <a:cs typeface="Times New Roman" panose="02020603050405020304" pitchFamily="18" charset="0"/>
              </a:rPr>
              <a:t>  in + (depend + ent) + ly </a:t>
            </a:r>
          </a:p>
          <a:p>
            <a:pPr lvl="1"/>
            <a:r>
              <a:rPr lang="en-US" altLang="en-US" sz="2000">
                <a:cs typeface="Times New Roman" panose="02020603050405020304" pitchFamily="18" charset="0"/>
              </a:rPr>
              <a:t>Googlers </a:t>
            </a:r>
            <a:r>
              <a:rPr lang="en-US" altLang="en-US">
                <a:sym typeface="Symbol" pitchFamily="2" charset="2"/>
              </a:rPr>
              <a:t></a:t>
            </a:r>
            <a:r>
              <a:rPr lang="en-US" altLang="en-US" sz="2000">
                <a:cs typeface="Times New Roman" panose="02020603050405020304" pitchFamily="18" charset="0"/>
              </a:rPr>
              <a:t>  (Google + er) + s (plural)</a:t>
            </a:r>
          </a:p>
          <a:p>
            <a:pPr lvl="1"/>
            <a:r>
              <a:rPr lang="en-US" altLang="en-US" sz="2000">
                <a:cs typeface="Times New Roman" panose="02020603050405020304" pitchFamily="18" charset="0"/>
              </a:rPr>
              <a:t>unlockable </a:t>
            </a:r>
            <a:r>
              <a:rPr lang="en-US" altLang="en-US">
                <a:sym typeface="Symbol" pitchFamily="2" charset="2"/>
              </a:rPr>
              <a:t></a:t>
            </a:r>
            <a:r>
              <a:rPr lang="en-US" altLang="en-US" sz="2000">
                <a:cs typeface="Times New Roman" panose="02020603050405020304" pitchFamily="18" charset="0"/>
              </a:rPr>
              <a:t>  un + (lock + able)  ?</a:t>
            </a:r>
          </a:p>
          <a:p>
            <a:pPr lvl="1">
              <a:buFontTx/>
              <a:buNone/>
            </a:pPr>
            <a:r>
              <a:rPr lang="en-US" altLang="en-US" sz="2000">
                <a:cs typeface="Times New Roman" panose="02020603050405020304" pitchFamily="18" charset="0"/>
              </a:rPr>
              <a:t>                       </a:t>
            </a:r>
            <a:r>
              <a:rPr lang="en-US" altLang="en-US">
                <a:sym typeface="Symbol" pitchFamily="2" charset="2"/>
              </a:rPr>
              <a:t></a:t>
            </a:r>
            <a:r>
              <a:rPr lang="en-US" altLang="en-US" sz="2000">
                <a:cs typeface="Times New Roman" panose="02020603050405020304" pitchFamily="18" charset="0"/>
              </a:rPr>
              <a:t>  (un + lock) + able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24CC1BB-6667-EAA5-E446-8346C3D9BD30}"/>
              </a:ext>
            </a:extLst>
          </p:cNvPr>
          <p:cNvSpPr>
            <a:spLocks noGrp="1" noChangeArrowheads="1"/>
          </p:cNvSpPr>
          <p:nvPr>
            <p:ph type="title" idx="4294967295"/>
          </p:nvPr>
        </p:nvSpPr>
        <p:spPr/>
        <p:txBody>
          <a:bodyPr/>
          <a:lstStyle/>
          <a:p>
            <a:r>
              <a:rPr lang="en-US" altLang="en-US"/>
              <a:t>Part Of Speech (POS) Tagging</a:t>
            </a:r>
          </a:p>
        </p:txBody>
      </p:sp>
      <p:sp>
        <p:nvSpPr>
          <p:cNvPr id="31747" name="Rectangle 3">
            <a:extLst>
              <a:ext uri="{FF2B5EF4-FFF2-40B4-BE49-F238E27FC236}">
                <a16:creationId xmlns:a16="http://schemas.microsoft.com/office/drawing/2014/main" id="{FED14AC8-C616-A58A-666C-503DC777E183}"/>
              </a:ext>
            </a:extLst>
          </p:cNvPr>
          <p:cNvSpPr>
            <a:spLocks noGrp="1" noChangeArrowheads="1"/>
          </p:cNvSpPr>
          <p:nvPr>
            <p:ph type="body" idx="4294967295"/>
          </p:nvPr>
        </p:nvSpPr>
        <p:spPr>
          <a:xfrm>
            <a:off x="2209800" y="1371601"/>
            <a:ext cx="7772400" cy="5140325"/>
          </a:xfrm>
        </p:spPr>
        <p:txBody>
          <a:bodyPr/>
          <a:lstStyle/>
          <a:p>
            <a:r>
              <a:rPr lang="en-US" altLang="en-US" dirty="0"/>
              <a:t>Annotate each word in a sentence with a part-of-speech.</a:t>
            </a:r>
          </a:p>
          <a:p>
            <a:endParaRPr lang="en-US" altLang="en-US" dirty="0"/>
          </a:p>
          <a:p>
            <a:endParaRPr lang="en-US" altLang="en-US" dirty="0"/>
          </a:p>
          <a:p>
            <a:endParaRPr lang="en-US" altLang="en-US" dirty="0"/>
          </a:p>
          <a:p>
            <a:r>
              <a:rPr lang="en-US" altLang="en-US" dirty="0"/>
              <a:t>Useful for subsequent syntactic parsing and word sense disambiguation.</a:t>
            </a:r>
          </a:p>
        </p:txBody>
      </p:sp>
      <p:sp>
        <p:nvSpPr>
          <p:cNvPr id="31748" name="Text Box 4">
            <a:extLst>
              <a:ext uri="{FF2B5EF4-FFF2-40B4-BE49-F238E27FC236}">
                <a16:creationId xmlns:a16="http://schemas.microsoft.com/office/drawing/2014/main" id="{022A5609-A5D5-25F1-8597-CD8FD919D40D}"/>
              </a:ext>
            </a:extLst>
          </p:cNvPr>
          <p:cNvSpPr txBox="1">
            <a:spLocks noChangeArrowheads="1"/>
          </p:cNvSpPr>
          <p:nvPr/>
        </p:nvSpPr>
        <p:spPr bwMode="auto">
          <a:xfrm>
            <a:off x="2452689" y="2393950"/>
            <a:ext cx="7170813"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400" dirty="0">
                <a:solidFill>
                  <a:srgbClr val="3333CC"/>
                </a:solidFill>
              </a:rPr>
              <a:t>I     ate   the  spaghetti  with   meatballs.  </a:t>
            </a:r>
          </a:p>
          <a:p>
            <a:pPr eaLnBrk="1" hangingPunct="1"/>
            <a:r>
              <a:rPr lang="en-US" altLang="en-US" sz="2400" dirty="0">
                <a:solidFill>
                  <a:srgbClr val="CC0099"/>
                </a:solidFill>
              </a:rPr>
              <a:t>Pro  V   Det        N       Prep        N</a:t>
            </a:r>
          </a:p>
        </p:txBody>
      </p:sp>
      <p:sp>
        <p:nvSpPr>
          <p:cNvPr id="31749" name="Text Box 5">
            <a:extLst>
              <a:ext uri="{FF2B5EF4-FFF2-40B4-BE49-F238E27FC236}">
                <a16:creationId xmlns:a16="http://schemas.microsoft.com/office/drawing/2014/main" id="{357766D2-C398-518C-D768-084C4756BE63}"/>
              </a:ext>
            </a:extLst>
          </p:cNvPr>
          <p:cNvSpPr txBox="1">
            <a:spLocks noChangeArrowheads="1"/>
          </p:cNvSpPr>
          <p:nvPr/>
        </p:nvSpPr>
        <p:spPr bwMode="auto">
          <a:xfrm>
            <a:off x="2452689" y="3108585"/>
            <a:ext cx="7781595"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400" dirty="0">
                <a:solidFill>
                  <a:srgbClr val="3333CC"/>
                </a:solidFill>
              </a:rPr>
              <a:t>John  </a:t>
            </a:r>
            <a:r>
              <a:rPr lang="en-US" altLang="en-US" sz="2400" dirty="0">
                <a:solidFill>
                  <a:srgbClr val="CC0000"/>
                </a:solidFill>
              </a:rPr>
              <a:t>saw</a:t>
            </a:r>
            <a:r>
              <a:rPr lang="en-US" altLang="en-US" sz="2400" dirty="0">
                <a:solidFill>
                  <a:srgbClr val="3333CC"/>
                </a:solidFill>
              </a:rPr>
              <a:t>  the  </a:t>
            </a:r>
            <a:r>
              <a:rPr lang="en-US" altLang="en-US" sz="2400" dirty="0">
                <a:solidFill>
                  <a:srgbClr val="CC0000"/>
                </a:solidFill>
              </a:rPr>
              <a:t>saw</a:t>
            </a:r>
            <a:r>
              <a:rPr lang="en-US" altLang="en-US" sz="2400" dirty="0">
                <a:solidFill>
                  <a:srgbClr val="3333CC"/>
                </a:solidFill>
              </a:rPr>
              <a:t>  and  decided  </a:t>
            </a:r>
            <a:r>
              <a:rPr lang="en-US" altLang="en-US" sz="2400" dirty="0">
                <a:solidFill>
                  <a:srgbClr val="CC0000"/>
                </a:solidFill>
              </a:rPr>
              <a:t>to</a:t>
            </a:r>
            <a:r>
              <a:rPr lang="en-US" altLang="en-US" sz="2400" dirty="0">
                <a:solidFill>
                  <a:srgbClr val="3333CC"/>
                </a:solidFill>
              </a:rPr>
              <a:t>  take  it     </a:t>
            </a:r>
            <a:r>
              <a:rPr lang="en-US" altLang="en-US" sz="2400" dirty="0">
                <a:solidFill>
                  <a:srgbClr val="CC0000"/>
                </a:solidFill>
              </a:rPr>
              <a:t>to</a:t>
            </a:r>
            <a:r>
              <a:rPr lang="en-US" altLang="en-US" sz="2400" dirty="0">
                <a:solidFill>
                  <a:srgbClr val="3333CC"/>
                </a:solidFill>
              </a:rPr>
              <a:t>   the   table.</a:t>
            </a:r>
          </a:p>
          <a:p>
            <a:pPr eaLnBrk="1" hangingPunct="1"/>
            <a:r>
              <a:rPr lang="en-US" altLang="en-US" sz="2400" dirty="0">
                <a:solidFill>
                  <a:srgbClr val="CC0099"/>
                </a:solidFill>
              </a:rPr>
              <a:t>PN      V   Det    N   Con      V     Part  V   Pro Prep Det    N</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4DD66FC3-C261-8B22-7852-D85B80C4F3AE}"/>
              </a:ext>
            </a:extLst>
          </p:cNvPr>
          <p:cNvSpPr>
            <a:spLocks noGrp="1" noChangeArrowheads="1"/>
          </p:cNvSpPr>
          <p:nvPr>
            <p:ph type="title" idx="4294967295"/>
          </p:nvPr>
        </p:nvSpPr>
        <p:spPr/>
        <p:txBody>
          <a:bodyPr/>
          <a:lstStyle/>
          <a:p>
            <a:r>
              <a:rPr lang="en-US" altLang="en-US"/>
              <a:t>Phrase Chunking</a:t>
            </a:r>
          </a:p>
        </p:txBody>
      </p:sp>
      <p:sp>
        <p:nvSpPr>
          <p:cNvPr id="32771" name="Rectangle 3">
            <a:extLst>
              <a:ext uri="{FF2B5EF4-FFF2-40B4-BE49-F238E27FC236}">
                <a16:creationId xmlns:a16="http://schemas.microsoft.com/office/drawing/2014/main" id="{B334599D-899B-6CFF-704E-2800424B2357}"/>
              </a:ext>
            </a:extLst>
          </p:cNvPr>
          <p:cNvSpPr>
            <a:spLocks noGrp="1" noChangeArrowheads="1"/>
          </p:cNvSpPr>
          <p:nvPr>
            <p:ph type="body" idx="4294967295"/>
          </p:nvPr>
        </p:nvSpPr>
        <p:spPr/>
        <p:txBody>
          <a:bodyPr/>
          <a:lstStyle/>
          <a:p>
            <a:r>
              <a:rPr lang="en-US" altLang="en-US"/>
              <a:t>Find all non-recursive noun phrases (NPs) and verb phrases (VPs) in a sentence.</a:t>
            </a:r>
          </a:p>
          <a:p>
            <a:pPr lvl="1"/>
            <a:r>
              <a:rPr lang="en-US" altLang="en-US">
                <a:solidFill>
                  <a:schemeClr val="tx1"/>
                </a:solidFill>
              </a:rPr>
              <a:t>[NP </a:t>
            </a:r>
            <a:r>
              <a:rPr lang="en-US" altLang="en-US">
                <a:solidFill>
                  <a:srgbClr val="CC0000"/>
                </a:solidFill>
              </a:rPr>
              <a:t>I</a:t>
            </a:r>
            <a:r>
              <a:rPr lang="en-US" altLang="en-US">
                <a:solidFill>
                  <a:schemeClr val="tx1"/>
                </a:solidFill>
              </a:rPr>
              <a:t>]  [VP </a:t>
            </a:r>
            <a:r>
              <a:rPr lang="en-US" altLang="en-US">
                <a:solidFill>
                  <a:srgbClr val="008000"/>
                </a:solidFill>
              </a:rPr>
              <a:t>ate</a:t>
            </a:r>
            <a:r>
              <a:rPr lang="en-US" altLang="en-US">
                <a:solidFill>
                  <a:schemeClr val="tx1"/>
                </a:solidFill>
              </a:rPr>
              <a:t>]  [NP </a:t>
            </a:r>
            <a:r>
              <a:rPr lang="en-US" altLang="en-US">
                <a:solidFill>
                  <a:srgbClr val="CC0000"/>
                </a:solidFill>
              </a:rPr>
              <a:t>the  spaghetti</a:t>
            </a:r>
            <a:r>
              <a:rPr lang="en-US" altLang="en-US">
                <a:solidFill>
                  <a:schemeClr val="tx1"/>
                </a:solidFill>
              </a:rPr>
              <a:t>]  [PP </a:t>
            </a:r>
            <a:r>
              <a:rPr lang="en-US" altLang="en-US">
                <a:solidFill>
                  <a:schemeClr val="tx2"/>
                </a:solidFill>
              </a:rPr>
              <a:t>with</a:t>
            </a:r>
            <a:r>
              <a:rPr lang="en-US" altLang="en-US">
                <a:solidFill>
                  <a:schemeClr val="tx1"/>
                </a:solidFill>
              </a:rPr>
              <a:t>]   [NP </a:t>
            </a:r>
            <a:r>
              <a:rPr lang="en-US" altLang="en-US">
                <a:solidFill>
                  <a:srgbClr val="CC0000"/>
                </a:solidFill>
              </a:rPr>
              <a:t>meatball</a:t>
            </a:r>
            <a:r>
              <a:rPr lang="en-US" altLang="en-US">
                <a:solidFill>
                  <a:schemeClr val="tx1"/>
                </a:solidFill>
              </a:rPr>
              <a:t>s].</a:t>
            </a:r>
          </a:p>
          <a:p>
            <a:pPr lvl="1"/>
            <a:r>
              <a:rPr lang="en-US" altLang="en-US">
                <a:solidFill>
                  <a:srgbClr val="000000"/>
                </a:solidFill>
              </a:rPr>
              <a:t>[NP</a:t>
            </a:r>
            <a:r>
              <a:rPr lang="en-US" altLang="en-US">
                <a:solidFill>
                  <a:srgbClr val="FF0000"/>
                </a:solidFill>
              </a:rPr>
              <a:t> He </a:t>
            </a:r>
            <a:r>
              <a:rPr lang="en-US" altLang="en-US">
                <a:solidFill>
                  <a:srgbClr val="000000"/>
                </a:solidFill>
              </a:rPr>
              <a:t>] [VP</a:t>
            </a:r>
            <a:r>
              <a:rPr lang="en-US" altLang="en-US">
                <a:solidFill>
                  <a:srgbClr val="00FF00"/>
                </a:solidFill>
              </a:rPr>
              <a:t> </a:t>
            </a:r>
            <a:r>
              <a:rPr lang="en-US" altLang="en-US">
                <a:solidFill>
                  <a:srgbClr val="008000"/>
                </a:solidFill>
              </a:rPr>
              <a:t>reckons</a:t>
            </a:r>
            <a:r>
              <a:rPr lang="en-US" altLang="en-US">
                <a:solidFill>
                  <a:srgbClr val="00FF00"/>
                </a:solidFill>
              </a:rPr>
              <a:t> </a:t>
            </a:r>
            <a:r>
              <a:rPr lang="en-US" altLang="en-US">
                <a:solidFill>
                  <a:srgbClr val="000000"/>
                </a:solidFill>
              </a:rPr>
              <a:t>] [NP</a:t>
            </a:r>
            <a:r>
              <a:rPr lang="en-US" altLang="en-US">
                <a:solidFill>
                  <a:srgbClr val="FF0000"/>
                </a:solidFill>
              </a:rPr>
              <a:t> the current account deficit </a:t>
            </a:r>
            <a:r>
              <a:rPr lang="en-US" altLang="en-US">
                <a:solidFill>
                  <a:srgbClr val="000000"/>
                </a:solidFill>
              </a:rPr>
              <a:t>] [VP</a:t>
            </a:r>
            <a:r>
              <a:rPr lang="en-US" altLang="en-US">
                <a:solidFill>
                  <a:srgbClr val="00FF00"/>
                </a:solidFill>
              </a:rPr>
              <a:t> </a:t>
            </a:r>
            <a:r>
              <a:rPr lang="en-US" altLang="en-US">
                <a:solidFill>
                  <a:srgbClr val="008000"/>
                </a:solidFill>
              </a:rPr>
              <a:t>will narrow</a:t>
            </a:r>
            <a:r>
              <a:rPr lang="en-US" altLang="en-US">
                <a:solidFill>
                  <a:srgbClr val="00FF00"/>
                </a:solidFill>
              </a:rPr>
              <a:t> </a:t>
            </a:r>
            <a:r>
              <a:rPr lang="en-US" altLang="en-US">
                <a:solidFill>
                  <a:srgbClr val="000000"/>
                </a:solidFill>
              </a:rPr>
              <a:t>] [PP</a:t>
            </a:r>
            <a:r>
              <a:rPr lang="en-US" altLang="en-US">
                <a:solidFill>
                  <a:srgbClr val="0000FF"/>
                </a:solidFill>
              </a:rPr>
              <a:t> to </a:t>
            </a:r>
            <a:r>
              <a:rPr lang="en-US" altLang="en-US">
                <a:solidFill>
                  <a:srgbClr val="000000"/>
                </a:solidFill>
              </a:rPr>
              <a:t>] [NP</a:t>
            </a:r>
            <a:r>
              <a:rPr lang="en-US" altLang="en-US">
                <a:solidFill>
                  <a:srgbClr val="FF0000"/>
                </a:solidFill>
              </a:rPr>
              <a:t> only # 1.8 billion </a:t>
            </a:r>
            <a:r>
              <a:rPr lang="en-US" altLang="en-US">
                <a:solidFill>
                  <a:srgbClr val="000000"/>
                </a:solidFill>
              </a:rPr>
              <a:t>] [PP</a:t>
            </a:r>
            <a:r>
              <a:rPr lang="en-US" altLang="en-US">
                <a:solidFill>
                  <a:srgbClr val="0000FF"/>
                </a:solidFill>
              </a:rPr>
              <a:t> in </a:t>
            </a:r>
            <a:r>
              <a:rPr lang="en-US" altLang="en-US">
                <a:solidFill>
                  <a:srgbClr val="000000"/>
                </a:solidFill>
              </a:rPr>
              <a:t>] [NP</a:t>
            </a:r>
            <a:r>
              <a:rPr lang="en-US" altLang="en-US">
                <a:solidFill>
                  <a:srgbClr val="FF0000"/>
                </a:solidFill>
              </a:rPr>
              <a:t> September </a:t>
            </a:r>
            <a:r>
              <a:rPr lang="en-US" altLang="en-US">
                <a:solidFill>
                  <a:srgbClr val="000000"/>
                </a:solidFill>
              </a:rPr>
              <a:t>]</a:t>
            </a:r>
            <a:r>
              <a:rPr lang="en-US" altLang="en-US">
                <a:solidFill>
                  <a:srgbClr val="3333CC"/>
                </a:solidFill>
              </a:rPr>
              <a:t>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915696D-8CDC-51E7-93A0-BF1106D88C56}"/>
              </a:ext>
            </a:extLst>
          </p:cNvPr>
          <p:cNvSpPr>
            <a:spLocks noGrp="1" noChangeArrowheads="1"/>
          </p:cNvSpPr>
          <p:nvPr>
            <p:ph type="title" idx="4294967295"/>
          </p:nvPr>
        </p:nvSpPr>
        <p:spPr/>
        <p:txBody>
          <a:bodyPr/>
          <a:lstStyle/>
          <a:p>
            <a:r>
              <a:rPr lang="en-US" altLang="en-US"/>
              <a:t>Syntactic Parsing</a:t>
            </a:r>
          </a:p>
        </p:txBody>
      </p:sp>
      <p:sp>
        <p:nvSpPr>
          <p:cNvPr id="33795" name="Rectangle 3">
            <a:extLst>
              <a:ext uri="{FF2B5EF4-FFF2-40B4-BE49-F238E27FC236}">
                <a16:creationId xmlns:a16="http://schemas.microsoft.com/office/drawing/2014/main" id="{2D3EB483-4077-BF35-E878-494977E70B2B}"/>
              </a:ext>
            </a:extLst>
          </p:cNvPr>
          <p:cNvSpPr>
            <a:spLocks noGrp="1" noChangeArrowheads="1"/>
          </p:cNvSpPr>
          <p:nvPr>
            <p:ph type="body" idx="4294967295"/>
          </p:nvPr>
        </p:nvSpPr>
        <p:spPr/>
        <p:txBody>
          <a:bodyPr/>
          <a:lstStyle/>
          <a:p>
            <a:r>
              <a:rPr lang="en-US" altLang="en-US"/>
              <a:t>Produce the correct syntactic parse tree for a sentence.</a:t>
            </a:r>
          </a:p>
        </p:txBody>
      </p:sp>
      <p:pic>
        <p:nvPicPr>
          <p:cNvPr id="33796" name="Picture 4">
            <a:extLst>
              <a:ext uri="{FF2B5EF4-FFF2-40B4-BE49-F238E27FC236}">
                <a16:creationId xmlns:a16="http://schemas.microsoft.com/office/drawing/2014/main" id="{6CB07A91-C648-87BF-28BF-C51995BA9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264" y="2565400"/>
            <a:ext cx="8821737"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a:extLst>
              <a:ext uri="{FF2B5EF4-FFF2-40B4-BE49-F238E27FC236}">
                <a16:creationId xmlns:a16="http://schemas.microsoft.com/office/drawing/2014/main" id="{D1F1512F-6FB2-5D96-3047-123CFDF64437}"/>
              </a:ext>
            </a:extLst>
          </p:cNvPr>
          <p:cNvSpPr>
            <a:spLocks noGrp="1" noChangeArrowheads="1"/>
          </p:cNvSpPr>
          <p:nvPr>
            <p:ph type="ctrTitle" idx="4294967295"/>
          </p:nvPr>
        </p:nvSpPr>
        <p:spPr>
          <a:xfrm>
            <a:off x="2209800" y="2130426"/>
            <a:ext cx="7772400" cy="1470025"/>
          </a:xfrm>
        </p:spPr>
        <p:txBody>
          <a:bodyPr/>
          <a:lstStyle/>
          <a:p>
            <a:r>
              <a:rPr lang="en-US" altLang="en-US"/>
              <a:t>Semantic Tasks</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a:extLst>
              <a:ext uri="{FF2B5EF4-FFF2-40B4-BE49-F238E27FC236}">
                <a16:creationId xmlns:a16="http://schemas.microsoft.com/office/drawing/2014/main" id="{1C4C754C-6ACE-22BC-50C2-0C03CF09CF0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E237BDE0-9020-7C49-8AC9-692393DCC969}" type="slidenum">
              <a:rPr lang="en-US" altLang="en-US" sz="1200">
                <a:latin typeface="Helvetica" pitchFamily="2" charset="0"/>
              </a:rPr>
              <a:pPr eaLnBrk="1" hangingPunct="1"/>
              <a:t>178</a:t>
            </a:fld>
            <a:endParaRPr lang="en-US" altLang="en-US" sz="1200"/>
          </a:p>
        </p:txBody>
      </p:sp>
      <p:sp>
        <p:nvSpPr>
          <p:cNvPr id="35843" name="Rectangle 2">
            <a:extLst>
              <a:ext uri="{FF2B5EF4-FFF2-40B4-BE49-F238E27FC236}">
                <a16:creationId xmlns:a16="http://schemas.microsoft.com/office/drawing/2014/main" id="{C7454754-892B-675E-910D-BFE27DB1C1F5}"/>
              </a:ext>
            </a:extLst>
          </p:cNvPr>
          <p:cNvSpPr>
            <a:spLocks noGrp="1" noChangeArrowheads="1"/>
          </p:cNvSpPr>
          <p:nvPr>
            <p:ph type="title"/>
          </p:nvPr>
        </p:nvSpPr>
        <p:spPr/>
        <p:txBody>
          <a:bodyPr/>
          <a:lstStyle/>
          <a:p>
            <a:r>
              <a:rPr lang="en-US" altLang="en-US"/>
              <a:t>Word Sense Disambiguation (WSD)</a:t>
            </a:r>
          </a:p>
        </p:txBody>
      </p:sp>
      <p:sp>
        <p:nvSpPr>
          <p:cNvPr id="35844" name="Rectangle 3">
            <a:extLst>
              <a:ext uri="{FF2B5EF4-FFF2-40B4-BE49-F238E27FC236}">
                <a16:creationId xmlns:a16="http://schemas.microsoft.com/office/drawing/2014/main" id="{A1DB48B2-E9A7-1C6E-1EAC-3F89AA033087}"/>
              </a:ext>
            </a:extLst>
          </p:cNvPr>
          <p:cNvSpPr>
            <a:spLocks noGrp="1" noChangeArrowheads="1"/>
          </p:cNvSpPr>
          <p:nvPr>
            <p:ph type="body" idx="1"/>
          </p:nvPr>
        </p:nvSpPr>
        <p:spPr/>
        <p:txBody>
          <a:bodyPr/>
          <a:lstStyle/>
          <a:p>
            <a:pPr>
              <a:lnSpc>
                <a:spcPct val="90000"/>
              </a:lnSpc>
            </a:pPr>
            <a:r>
              <a:rPr lang="en-US" altLang="en-US"/>
              <a:t>Words in natural language usually have a fair number of different possible meanings.</a:t>
            </a:r>
          </a:p>
          <a:p>
            <a:pPr lvl="1">
              <a:lnSpc>
                <a:spcPct val="90000"/>
              </a:lnSpc>
            </a:pPr>
            <a:r>
              <a:rPr lang="en-US" altLang="en-US"/>
              <a:t>Ellen has a strong </a:t>
            </a:r>
            <a:r>
              <a:rPr lang="en-US" altLang="en-US">
                <a:solidFill>
                  <a:srgbClr val="FF0000"/>
                </a:solidFill>
              </a:rPr>
              <a:t>interest</a:t>
            </a:r>
            <a:r>
              <a:rPr lang="en-US" altLang="en-US"/>
              <a:t> in computational linguistics.</a:t>
            </a:r>
          </a:p>
          <a:p>
            <a:pPr lvl="1">
              <a:lnSpc>
                <a:spcPct val="90000"/>
              </a:lnSpc>
            </a:pPr>
            <a:r>
              <a:rPr lang="en-US" altLang="en-US"/>
              <a:t>Ellen pays a large amount of </a:t>
            </a:r>
            <a:r>
              <a:rPr lang="en-US" altLang="en-US">
                <a:solidFill>
                  <a:srgbClr val="FF0000"/>
                </a:solidFill>
              </a:rPr>
              <a:t>interest</a:t>
            </a:r>
            <a:r>
              <a:rPr lang="en-US" altLang="en-US"/>
              <a:t> on her credit card.</a:t>
            </a:r>
          </a:p>
          <a:p>
            <a:pPr>
              <a:lnSpc>
                <a:spcPct val="90000"/>
              </a:lnSpc>
            </a:pPr>
            <a:r>
              <a:rPr lang="en-US" altLang="en-US"/>
              <a:t>For many tasks (question answering, translation), the proper sense of each ambiguous word in a sentence must be determined.</a:t>
            </a:r>
          </a:p>
          <a:p>
            <a:pPr lvl="1">
              <a:lnSpc>
                <a:spcPct val="90000"/>
              </a:lnSpc>
            </a:pPr>
            <a:endParaRPr lang="en-US"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a:extLst>
              <a:ext uri="{FF2B5EF4-FFF2-40B4-BE49-F238E27FC236}">
                <a16:creationId xmlns:a16="http://schemas.microsoft.com/office/drawing/2014/main" id="{D6CD2089-36F4-FC84-34CD-CC8AB477BD6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B3D22680-8572-BF40-BADB-094A73FE4C3C}" type="slidenum">
              <a:rPr lang="en-US" altLang="en-US" sz="1200">
                <a:latin typeface="Helvetica" pitchFamily="2" charset="0"/>
              </a:rPr>
              <a:pPr eaLnBrk="1" hangingPunct="1"/>
              <a:t>179</a:t>
            </a:fld>
            <a:endParaRPr lang="en-US" altLang="en-US" sz="1200"/>
          </a:p>
        </p:txBody>
      </p:sp>
      <p:sp>
        <p:nvSpPr>
          <p:cNvPr id="36867" name="Rectangle 2">
            <a:extLst>
              <a:ext uri="{FF2B5EF4-FFF2-40B4-BE49-F238E27FC236}">
                <a16:creationId xmlns:a16="http://schemas.microsoft.com/office/drawing/2014/main" id="{39898246-1450-C0E6-A0A6-D2EA577D0BD3}"/>
              </a:ext>
            </a:extLst>
          </p:cNvPr>
          <p:cNvSpPr>
            <a:spLocks noGrp="1" noChangeArrowheads="1"/>
          </p:cNvSpPr>
          <p:nvPr>
            <p:ph type="title"/>
          </p:nvPr>
        </p:nvSpPr>
        <p:spPr/>
        <p:txBody>
          <a:bodyPr/>
          <a:lstStyle/>
          <a:p>
            <a:r>
              <a:rPr lang="en-US" altLang="en-US"/>
              <a:t>Semantic Role Labeling (SRL)</a:t>
            </a:r>
          </a:p>
        </p:txBody>
      </p:sp>
      <p:sp>
        <p:nvSpPr>
          <p:cNvPr id="36868" name="Rectangle 3">
            <a:extLst>
              <a:ext uri="{FF2B5EF4-FFF2-40B4-BE49-F238E27FC236}">
                <a16:creationId xmlns:a16="http://schemas.microsoft.com/office/drawing/2014/main" id="{E1E0B2C1-64D4-68BF-F60E-6E3D7F2DD1F5}"/>
              </a:ext>
            </a:extLst>
          </p:cNvPr>
          <p:cNvSpPr>
            <a:spLocks noGrp="1" noChangeArrowheads="1"/>
          </p:cNvSpPr>
          <p:nvPr>
            <p:ph type="body" idx="1"/>
          </p:nvPr>
        </p:nvSpPr>
        <p:spPr/>
        <p:txBody>
          <a:bodyPr/>
          <a:lstStyle/>
          <a:p>
            <a:pPr>
              <a:lnSpc>
                <a:spcPct val="90000"/>
              </a:lnSpc>
            </a:pPr>
            <a:r>
              <a:rPr lang="en-US" altLang="en-US"/>
              <a:t>For each clause, determine the semantic role played by each noun phrase that is an argument to the verb.</a:t>
            </a:r>
          </a:p>
          <a:p>
            <a:pPr lvl="1">
              <a:lnSpc>
                <a:spcPct val="90000"/>
              </a:lnSpc>
              <a:buFontTx/>
              <a:buNone/>
            </a:pPr>
            <a:r>
              <a:rPr lang="en-US" altLang="en-US">
                <a:solidFill>
                  <a:srgbClr val="FF3300"/>
                </a:solidFill>
              </a:rPr>
              <a:t>agent </a:t>
            </a:r>
            <a:r>
              <a:rPr lang="en-US" altLang="en-US"/>
              <a:t>  </a:t>
            </a:r>
            <a:r>
              <a:rPr lang="en-US" altLang="en-US">
                <a:solidFill>
                  <a:srgbClr val="FF9900"/>
                </a:solidFill>
              </a:rPr>
              <a:t>patient</a:t>
            </a:r>
            <a:r>
              <a:rPr lang="en-US" altLang="en-US"/>
              <a:t>   </a:t>
            </a:r>
            <a:r>
              <a:rPr lang="en-US" altLang="en-US">
                <a:solidFill>
                  <a:srgbClr val="00CC00"/>
                </a:solidFill>
              </a:rPr>
              <a:t>source</a:t>
            </a:r>
            <a:r>
              <a:rPr lang="en-US" altLang="en-US"/>
              <a:t>   </a:t>
            </a:r>
            <a:r>
              <a:rPr lang="en-US" altLang="en-US">
                <a:solidFill>
                  <a:srgbClr val="3399FF"/>
                </a:solidFill>
              </a:rPr>
              <a:t>destination</a:t>
            </a:r>
            <a:r>
              <a:rPr lang="en-US" altLang="en-US"/>
              <a:t>   </a:t>
            </a:r>
            <a:r>
              <a:rPr lang="en-US" altLang="en-US">
                <a:solidFill>
                  <a:srgbClr val="CC3399"/>
                </a:solidFill>
              </a:rPr>
              <a:t>instrument</a:t>
            </a:r>
          </a:p>
          <a:p>
            <a:pPr lvl="1">
              <a:lnSpc>
                <a:spcPct val="90000"/>
              </a:lnSpc>
            </a:pPr>
            <a:r>
              <a:rPr lang="en-US" altLang="en-US">
                <a:solidFill>
                  <a:srgbClr val="FF3300"/>
                </a:solidFill>
              </a:rPr>
              <a:t>John</a:t>
            </a:r>
            <a:r>
              <a:rPr lang="en-US" altLang="en-US"/>
              <a:t> drove </a:t>
            </a:r>
            <a:r>
              <a:rPr lang="en-US" altLang="en-US">
                <a:solidFill>
                  <a:srgbClr val="E97C05"/>
                </a:solidFill>
              </a:rPr>
              <a:t>Mary</a:t>
            </a:r>
            <a:r>
              <a:rPr lang="en-US" altLang="en-US"/>
              <a:t> from </a:t>
            </a:r>
            <a:r>
              <a:rPr lang="en-US" altLang="en-US">
                <a:solidFill>
                  <a:srgbClr val="00CC00"/>
                </a:solidFill>
              </a:rPr>
              <a:t>Austin</a:t>
            </a:r>
            <a:r>
              <a:rPr lang="en-US" altLang="en-US"/>
              <a:t> to </a:t>
            </a:r>
            <a:r>
              <a:rPr lang="en-US" altLang="en-US">
                <a:solidFill>
                  <a:srgbClr val="3399FF"/>
                </a:solidFill>
              </a:rPr>
              <a:t>Dallas</a:t>
            </a:r>
            <a:r>
              <a:rPr lang="en-US" altLang="en-US"/>
              <a:t> in </a:t>
            </a:r>
            <a:r>
              <a:rPr lang="en-US" altLang="en-US">
                <a:solidFill>
                  <a:srgbClr val="CC3399"/>
                </a:solidFill>
              </a:rPr>
              <a:t>his Toyota Prius</a:t>
            </a:r>
            <a:r>
              <a:rPr lang="en-US" altLang="en-US"/>
              <a:t>.</a:t>
            </a:r>
          </a:p>
          <a:p>
            <a:pPr lvl="1">
              <a:lnSpc>
                <a:spcPct val="90000"/>
              </a:lnSpc>
            </a:pPr>
            <a:r>
              <a:rPr lang="en-US" altLang="en-US">
                <a:solidFill>
                  <a:srgbClr val="CC3399"/>
                </a:solidFill>
              </a:rPr>
              <a:t>The hammer</a:t>
            </a:r>
            <a:r>
              <a:rPr lang="en-US" altLang="en-US"/>
              <a:t> broke </a:t>
            </a:r>
            <a:r>
              <a:rPr lang="en-US" altLang="en-US">
                <a:solidFill>
                  <a:srgbClr val="E97C05"/>
                </a:solidFill>
              </a:rPr>
              <a:t>the window</a:t>
            </a:r>
            <a:r>
              <a:rPr lang="en-US" altLang="en-US"/>
              <a:t>.</a:t>
            </a:r>
          </a:p>
          <a:p>
            <a:pPr>
              <a:lnSpc>
                <a:spcPct val="90000"/>
              </a:lnSpc>
            </a:pPr>
            <a:r>
              <a:rPr lang="en-US" altLang="en-US"/>
              <a:t>Also referred to a “case role analysis,” “thematic analysis,” and “shallow semantic parsing”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381001"/>
            <a:ext cx="11455400" cy="5795962"/>
          </a:xfrm>
        </p:spPr>
        <p:txBody>
          <a:bodyPr/>
          <a:lstStyle/>
          <a:p>
            <a:pPr marL="0" indent="0" fontAlgn="base">
              <a:buNone/>
            </a:pPr>
            <a:endParaRPr lang="en-US" sz="2400" dirty="0"/>
          </a:p>
          <a:p>
            <a:pPr marL="0" indent="0" fontAlgn="base">
              <a:buNone/>
            </a:pPr>
            <a:r>
              <a:rPr lang="en-US" sz="2400" dirty="0"/>
              <a:t>Problems with Simple reflex agents are : </a:t>
            </a:r>
          </a:p>
          <a:p>
            <a:pPr lvl="1" fontAlgn="base"/>
            <a:r>
              <a:rPr lang="en-US" sz="2000" dirty="0"/>
              <a:t>Very limited intelligence.</a:t>
            </a:r>
          </a:p>
          <a:p>
            <a:pPr lvl="1" fontAlgn="base"/>
            <a:r>
              <a:rPr lang="en-US" sz="2000" dirty="0"/>
              <a:t>No knowledge of non-perceptual parts of the state.</a:t>
            </a:r>
          </a:p>
          <a:p>
            <a:pPr lvl="1" fontAlgn="base"/>
            <a:r>
              <a:rPr lang="en-US" sz="2000" dirty="0"/>
              <a:t>Usually too big to generate and store.</a:t>
            </a:r>
          </a:p>
          <a:p>
            <a:pPr lvl="1" fontAlgn="base"/>
            <a:r>
              <a:rPr lang="en-US" sz="2000" dirty="0"/>
              <a:t>If there occurs any change in the environment, then the collection of rules need to be updated.</a:t>
            </a:r>
          </a:p>
          <a:p>
            <a:pPr marL="0" indent="0" fontAlgn="base">
              <a:buNone/>
            </a:pPr>
            <a:endParaRPr lang="en-US" sz="2400"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905" y="2537905"/>
            <a:ext cx="7087589" cy="3639058"/>
          </a:xfrm>
          <a:prstGeom prst="rect">
            <a:avLst/>
          </a:prstGeom>
        </p:spPr>
      </p:pic>
    </p:spTree>
    <p:extLst>
      <p:ext uri="{BB962C8B-B14F-4D97-AF65-F5344CB8AC3E}">
        <p14:creationId xmlns:p14="http://schemas.microsoft.com/office/powerpoint/2010/main" val="2082732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a:extLst>
              <a:ext uri="{FF2B5EF4-FFF2-40B4-BE49-F238E27FC236}">
                <a16:creationId xmlns:a16="http://schemas.microsoft.com/office/drawing/2014/main" id="{DEE7696D-DDBF-F9DB-22AC-CB8DBB1A03D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3C2EADE3-8D96-7548-8E1C-E3B199A76948}" type="slidenum">
              <a:rPr lang="en-US" altLang="en-US" sz="1200">
                <a:latin typeface="Helvetica" pitchFamily="2" charset="0"/>
              </a:rPr>
              <a:pPr eaLnBrk="1" hangingPunct="1"/>
              <a:t>180</a:t>
            </a:fld>
            <a:endParaRPr lang="en-US" altLang="en-US" sz="1200"/>
          </a:p>
        </p:txBody>
      </p:sp>
      <p:sp>
        <p:nvSpPr>
          <p:cNvPr id="37891" name="Rectangle 2">
            <a:extLst>
              <a:ext uri="{FF2B5EF4-FFF2-40B4-BE49-F238E27FC236}">
                <a16:creationId xmlns:a16="http://schemas.microsoft.com/office/drawing/2014/main" id="{97FA0349-72AF-58CA-3066-B2F38FC1A197}"/>
              </a:ext>
            </a:extLst>
          </p:cNvPr>
          <p:cNvSpPr>
            <a:spLocks noGrp="1" noChangeArrowheads="1"/>
          </p:cNvSpPr>
          <p:nvPr>
            <p:ph type="title"/>
          </p:nvPr>
        </p:nvSpPr>
        <p:spPr/>
        <p:txBody>
          <a:bodyPr/>
          <a:lstStyle/>
          <a:p>
            <a:r>
              <a:rPr lang="en-US" altLang="en-US"/>
              <a:t>Semantic Parsing</a:t>
            </a:r>
          </a:p>
        </p:txBody>
      </p:sp>
      <p:sp>
        <p:nvSpPr>
          <p:cNvPr id="37892" name="Rectangle 3">
            <a:extLst>
              <a:ext uri="{FF2B5EF4-FFF2-40B4-BE49-F238E27FC236}">
                <a16:creationId xmlns:a16="http://schemas.microsoft.com/office/drawing/2014/main" id="{F875CB7B-0B26-37CA-0ADA-A0224213ADD0}"/>
              </a:ext>
            </a:extLst>
          </p:cNvPr>
          <p:cNvSpPr>
            <a:spLocks noGrp="1" noChangeArrowheads="1"/>
          </p:cNvSpPr>
          <p:nvPr>
            <p:ph type="body" idx="1"/>
          </p:nvPr>
        </p:nvSpPr>
        <p:spPr/>
        <p:txBody>
          <a:bodyPr/>
          <a:lstStyle/>
          <a:p>
            <a:pPr>
              <a:lnSpc>
                <a:spcPct val="90000"/>
              </a:lnSpc>
            </a:pPr>
            <a:r>
              <a:rPr lang="en-US" altLang="en-US" dirty="0"/>
              <a:t>A </a:t>
            </a:r>
            <a:r>
              <a:rPr lang="en-US" altLang="en-US" b="1" i="1" dirty="0">
                <a:solidFill>
                  <a:srgbClr val="FF0000"/>
                </a:solidFill>
              </a:rPr>
              <a:t>semantic parser</a:t>
            </a:r>
            <a:r>
              <a:rPr lang="en-US" altLang="en-US" dirty="0"/>
              <a:t> maps a natural-language sentence to a complete, detailed semantic representation (</a:t>
            </a:r>
            <a:r>
              <a:rPr lang="en-US" altLang="en-US" b="1" i="1" dirty="0">
                <a:solidFill>
                  <a:srgbClr val="FF0000"/>
                </a:solidFill>
              </a:rPr>
              <a:t>logical form</a:t>
            </a:r>
            <a:r>
              <a:rPr lang="en-US" altLang="en-US" dirty="0"/>
              <a:t>).</a:t>
            </a:r>
          </a:p>
          <a:p>
            <a:pPr>
              <a:lnSpc>
                <a:spcPct val="90000"/>
              </a:lnSpc>
            </a:pPr>
            <a:r>
              <a:rPr lang="en-US" altLang="en-US" dirty="0"/>
              <a:t>For many applications, the desired output is immediately executable by another program.</a:t>
            </a:r>
          </a:p>
          <a:p>
            <a:pPr>
              <a:lnSpc>
                <a:spcPct val="90000"/>
              </a:lnSpc>
            </a:pPr>
            <a:r>
              <a:rPr lang="en-US" altLang="en-US" dirty="0"/>
              <a:t>Example: Mapping an English database query to Prolog:</a:t>
            </a:r>
          </a:p>
          <a:p>
            <a:pPr lvl="1">
              <a:lnSpc>
                <a:spcPct val="90000"/>
              </a:lnSpc>
              <a:buFontTx/>
              <a:buNone/>
            </a:pPr>
            <a:r>
              <a:rPr lang="en-US" altLang="en-US" dirty="0"/>
              <a:t>   How many cities are there in the US?</a:t>
            </a:r>
          </a:p>
          <a:p>
            <a:pPr lvl="1">
              <a:lnSpc>
                <a:spcPct val="90000"/>
              </a:lnSpc>
              <a:buFontTx/>
              <a:buNone/>
            </a:pPr>
            <a:r>
              <a:rPr lang="en-US" altLang="en-US" dirty="0"/>
              <a:t>   answer(A, count(B, (city(B), loc(B, C), </a:t>
            </a:r>
          </a:p>
          <a:p>
            <a:pPr lvl="1">
              <a:lnSpc>
                <a:spcPct val="90000"/>
              </a:lnSpc>
              <a:buFontTx/>
              <a:buNone/>
            </a:pPr>
            <a:r>
              <a:rPr lang="en-US" altLang="en-US" dirty="0"/>
              <a:t>                                    const(C, </a:t>
            </a:r>
            <a:r>
              <a:rPr lang="en-US" altLang="en-US" dirty="0" err="1"/>
              <a:t>countryid</a:t>
            </a:r>
            <a:r>
              <a:rPr lang="en-US" altLang="en-US" dirty="0"/>
              <a:t>(USA))),</a:t>
            </a:r>
          </a:p>
          <a:p>
            <a:pPr lvl="1">
              <a:lnSpc>
                <a:spcPct val="90000"/>
              </a:lnSpc>
              <a:buFontTx/>
              <a:buNone/>
            </a:pPr>
            <a:r>
              <a:rPr lang="en-US" altLang="en-US" dirty="0"/>
              <a:t>                                A))</a:t>
            </a:r>
          </a:p>
          <a:p>
            <a:pPr lvl="1">
              <a:lnSpc>
                <a:spcPct val="90000"/>
              </a:lnSpc>
            </a:pPr>
            <a:endParaRPr lang="en-US" altLang="en-US" dirty="0"/>
          </a:p>
          <a:p>
            <a:pPr>
              <a:lnSpc>
                <a:spcPct val="90000"/>
              </a:lnSpc>
            </a:pPr>
            <a:endParaRPr lang="en-US" alt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BF0C2B3-E63D-8361-F80A-C96CD57225BC}"/>
              </a:ext>
            </a:extLst>
          </p:cNvPr>
          <p:cNvSpPr>
            <a:spLocks noGrp="1" noChangeArrowheads="1"/>
          </p:cNvSpPr>
          <p:nvPr>
            <p:ph type="title" idx="4294967295"/>
          </p:nvPr>
        </p:nvSpPr>
        <p:spPr/>
        <p:txBody>
          <a:bodyPr/>
          <a:lstStyle/>
          <a:p>
            <a:r>
              <a:rPr lang="en-US" altLang="en-US"/>
              <a:t>Textual Entailment</a:t>
            </a:r>
          </a:p>
        </p:txBody>
      </p:sp>
      <p:sp>
        <p:nvSpPr>
          <p:cNvPr id="38915" name="Rectangle 3">
            <a:extLst>
              <a:ext uri="{FF2B5EF4-FFF2-40B4-BE49-F238E27FC236}">
                <a16:creationId xmlns:a16="http://schemas.microsoft.com/office/drawing/2014/main" id="{534C26FE-E259-B442-F1BB-E10208E9226D}"/>
              </a:ext>
            </a:extLst>
          </p:cNvPr>
          <p:cNvSpPr>
            <a:spLocks noGrp="1" noChangeArrowheads="1"/>
          </p:cNvSpPr>
          <p:nvPr>
            <p:ph type="body" idx="4294967295"/>
          </p:nvPr>
        </p:nvSpPr>
        <p:spPr/>
        <p:txBody>
          <a:bodyPr/>
          <a:lstStyle/>
          <a:p>
            <a:r>
              <a:rPr lang="en-US" altLang="en-US"/>
              <a:t>Determine whether one natural language sentence entails (implies) another under an ordinary interpretation.</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8">
            <a:extLst>
              <a:ext uri="{FF2B5EF4-FFF2-40B4-BE49-F238E27FC236}">
                <a16:creationId xmlns:a16="http://schemas.microsoft.com/office/drawing/2014/main" id="{EB164B2B-E320-8F45-B2DA-EE792576B349}"/>
              </a:ext>
            </a:extLst>
          </p:cNvPr>
          <p:cNvSpPr>
            <a:spLocks noGrp="1" noChangeArrowheads="1"/>
          </p:cNvSpPr>
          <p:nvPr>
            <p:ph type="title" idx="4294967295"/>
          </p:nvPr>
        </p:nvSpPr>
        <p:spPr/>
        <p:txBody>
          <a:bodyPr/>
          <a:lstStyle/>
          <a:p>
            <a:r>
              <a:rPr lang="en-US" altLang="en-US" sz="3200"/>
              <a:t>Textual Entailment Problems </a:t>
            </a:r>
            <a:br>
              <a:rPr lang="en-US" altLang="en-US" sz="3200"/>
            </a:br>
            <a:r>
              <a:rPr lang="en-US" altLang="en-US" sz="3200"/>
              <a:t>from PASCAL Challenge</a:t>
            </a:r>
          </a:p>
        </p:txBody>
      </p:sp>
      <p:graphicFrame>
        <p:nvGraphicFramePr>
          <p:cNvPr id="106561" name="Group 65">
            <a:extLst>
              <a:ext uri="{FF2B5EF4-FFF2-40B4-BE49-F238E27FC236}">
                <a16:creationId xmlns:a16="http://schemas.microsoft.com/office/drawing/2014/main" id="{C5F0814A-EAEC-7512-827A-4CDB8773B1A9}"/>
              </a:ext>
            </a:extLst>
          </p:cNvPr>
          <p:cNvGraphicFramePr>
            <a:graphicFrameLocks noGrp="1"/>
          </p:cNvGraphicFramePr>
          <p:nvPr/>
        </p:nvGraphicFramePr>
        <p:xfrm>
          <a:off x="1854200" y="1325564"/>
          <a:ext cx="8364538" cy="4918080"/>
        </p:xfrm>
        <a:graphic>
          <a:graphicData uri="http://schemas.openxmlformats.org/drawingml/2006/table">
            <a:tbl>
              <a:tblPr/>
              <a:tblGrid>
                <a:gridCol w="4448175">
                  <a:extLst>
                    <a:ext uri="{9D8B030D-6E8A-4147-A177-3AD203B41FA5}">
                      <a16:colId xmlns:a16="http://schemas.microsoft.com/office/drawing/2014/main" val="20000"/>
                    </a:ext>
                  </a:extLst>
                </a:gridCol>
                <a:gridCol w="2979738">
                  <a:extLst>
                    <a:ext uri="{9D8B030D-6E8A-4147-A177-3AD203B41FA5}">
                      <a16:colId xmlns:a16="http://schemas.microsoft.com/office/drawing/2014/main" val="20001"/>
                    </a:ext>
                  </a:extLst>
                </a:gridCol>
                <a:gridCol w="936625">
                  <a:extLst>
                    <a:ext uri="{9D8B030D-6E8A-4147-A177-3AD203B41FA5}">
                      <a16:colId xmlns:a16="http://schemas.microsoft.com/office/drawing/2014/main" val="20002"/>
                    </a:ext>
                  </a:extLst>
                </a:gridCol>
              </a:tblGrid>
              <a:tr h="42888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rPr>
                        <a:t>TEXT</a:t>
                      </a:r>
                      <a:endParaRPr kumimoji="0" lang="en-US" sz="1800" b="0" i="0" u="none" strike="noStrike" cap="none" normalizeH="0" baseline="0">
                        <a:ln>
                          <a:noFill/>
                        </a:ln>
                        <a:solidFill>
                          <a:schemeClr val="tx1"/>
                        </a:solidFill>
                        <a:effectLst/>
                        <a:latin typeface="Times New Roman" pitchFamily="18" charset="0"/>
                      </a:endParaRPr>
                    </a:p>
                  </a:txBody>
                  <a:tcPr marL="90000" marR="90000" marT="46800" marB="46800" anchor="ctr" horzOverflow="overflow">
                    <a:lnL cap="flat">
                      <a:noFill/>
                    </a:lnL>
                    <a:lnR>
                      <a:noFill/>
                    </a:lnR>
                    <a:lnT cap="fla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rPr>
                        <a:t>HYPOTHESIS</a:t>
                      </a:r>
                      <a:endParaRPr kumimoji="0" lang="en-US" sz="1800" b="0" i="0" u="none" strike="noStrike" cap="none" normalizeH="0" baseline="0">
                        <a:ln>
                          <a:noFill/>
                        </a:ln>
                        <a:solidFill>
                          <a:schemeClr val="tx1"/>
                        </a:solidFill>
                        <a:effectLst/>
                        <a:latin typeface="Times New Roman" pitchFamily="18" charset="0"/>
                      </a:endParaRPr>
                    </a:p>
                  </a:txBody>
                  <a:tcPr marL="90000" marR="90000" marT="46800" marB="46800" anchor="ctr" horzOverflow="overflow">
                    <a:lnL>
                      <a:noFill/>
                    </a:lnL>
                    <a:lnR>
                      <a:noFill/>
                    </a:lnR>
                    <a:lnT cap="flat">
                      <a:noFill/>
                    </a:lnT>
                    <a:lnB>
                      <a:noFill/>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pitchFamily="18" charset="0"/>
                        </a:rPr>
                        <a:t>ENTAIL</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pitchFamily="18" charset="0"/>
                        </a:rPr>
                        <a:t>MENT</a:t>
                      </a:r>
                    </a:p>
                  </a:txBody>
                  <a:tcPr marL="90000" marR="90000" marT="46800" marB="46800"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91655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rPr>
                        <a:t>Eyeing the huge market potential, currently led by Google, Yahoo took over search company Overture Services Inc last year.</a:t>
                      </a:r>
                      <a:endParaRPr kumimoji="0" lang="en-US" sz="1800" b="0" i="0" u="none" strike="noStrike" cap="none" normalizeH="0" baseline="0">
                        <a:ln>
                          <a:noFill/>
                        </a:ln>
                        <a:solidFill>
                          <a:schemeClr val="tx1"/>
                        </a:solidFill>
                        <a:effectLst/>
                        <a:latin typeface="Times New Roman" pitchFamily="18" charset="0"/>
                      </a:endParaRPr>
                    </a:p>
                  </a:txBody>
                  <a:tcPr marL="90000" marR="90000" marT="46800" marB="46800" anchor="ct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rPr>
                        <a:t>Yahoo bought Overture.</a:t>
                      </a:r>
                      <a:endParaRPr kumimoji="0" lang="en-US" sz="1800" b="0" i="0" u="none" strike="noStrike" cap="none" normalizeH="0" baseline="0">
                        <a:ln>
                          <a:noFill/>
                        </a:ln>
                        <a:solidFill>
                          <a:schemeClr val="tx1"/>
                        </a:solidFill>
                        <a:effectLst/>
                        <a:latin typeface="Times New Roman" pitchFamily="18" charset="0"/>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TRUE</a:t>
                      </a: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146519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rPr>
                        <a:t>Microsoft's rival Sun Microsystems Inc. bought Star Office last month and plans to boost its development as a Web-based device running over the Net on personal computers and Internet appliances.</a:t>
                      </a:r>
                      <a:endParaRPr kumimoji="0" lang="en-US" sz="1800" b="0" i="0" u="none" strike="noStrike" cap="none" normalizeH="0" baseline="0">
                        <a:ln>
                          <a:noFill/>
                        </a:ln>
                        <a:solidFill>
                          <a:schemeClr val="tx1"/>
                        </a:solidFill>
                        <a:effectLst/>
                        <a:latin typeface="Times New Roman" pitchFamily="18" charset="0"/>
                      </a:endParaRPr>
                    </a:p>
                  </a:txBody>
                  <a:tcPr marL="90000" marR="90000" marT="46800" marB="46800" anchor="ct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rPr>
                        <a:t>Microsoft bought Star Office.</a:t>
                      </a:r>
                      <a:endParaRPr kumimoji="0" lang="en-US" sz="1800" b="0" i="0" u="none" strike="noStrike" cap="none" normalizeH="0" baseline="0">
                        <a:ln>
                          <a:noFill/>
                        </a:ln>
                        <a:solidFill>
                          <a:schemeClr val="tx1"/>
                        </a:solidFill>
                        <a:effectLst/>
                        <a:latin typeface="Times New Roman" pitchFamily="18" charset="0"/>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FALSE</a:t>
                      </a: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119087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rPr>
                        <a:t>The National Institute for Psychobiology in Israel was established in May 1971 as the Israel Center for Psychobiology by Prof. Joel.</a:t>
                      </a:r>
                      <a:endParaRPr kumimoji="0" lang="en-US" sz="1800" b="0" i="0" u="none" strike="noStrike" cap="none" normalizeH="0" baseline="0">
                        <a:ln>
                          <a:noFill/>
                        </a:ln>
                        <a:solidFill>
                          <a:schemeClr val="tx1"/>
                        </a:solidFill>
                        <a:effectLst/>
                        <a:latin typeface="Times New Roman" pitchFamily="18" charset="0"/>
                      </a:endParaRPr>
                    </a:p>
                  </a:txBody>
                  <a:tcPr marL="90000" marR="90000" marT="46800" marB="46800" anchor="ct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rPr>
                        <a:t>Israel was established in May 1971.</a:t>
                      </a:r>
                      <a:endParaRPr kumimoji="0" lang="en-US" sz="1800" b="0" i="0" u="none" strike="noStrike" cap="none" normalizeH="0" baseline="0">
                        <a:ln>
                          <a:noFill/>
                        </a:ln>
                        <a:solidFill>
                          <a:schemeClr val="tx1"/>
                        </a:solidFill>
                        <a:effectLst/>
                        <a:latin typeface="Times New Roman" pitchFamily="18" charset="0"/>
                      </a:endParaRPr>
                    </a:p>
                  </a:txBody>
                  <a:tcPr marL="90000" marR="90000" marT="46800" marB="46800" anchor="ctr" horzOverflow="overflow">
                    <a:lnL>
                      <a:noFill/>
                    </a:lnL>
                    <a:lnR>
                      <a:noFill/>
                    </a:lnR>
                    <a:lnT>
                      <a:noFill/>
                    </a:lnT>
                    <a:lnB>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FALSE</a:t>
                      </a: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916559">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rPr>
                        <a:t>Since its formation in 1948, Israel fought many wars with neighboring Arab countries.</a:t>
                      </a:r>
                      <a:endParaRPr kumimoji="0" lang="en-US" sz="1800" b="0" i="0" u="none" strike="noStrike" cap="none" normalizeH="0" baseline="0">
                        <a:ln>
                          <a:noFill/>
                        </a:ln>
                        <a:solidFill>
                          <a:schemeClr val="tx1"/>
                        </a:solidFill>
                        <a:effectLst/>
                        <a:latin typeface="Times New Roman" pitchFamily="18" charset="0"/>
                      </a:endParaRPr>
                    </a:p>
                  </a:txBody>
                  <a:tcPr marL="90000" marR="90000" marT="46800" marB="46800" anchor="ctr" horzOverflow="overflow">
                    <a:lnL cap="flat">
                      <a:noFill/>
                    </a:lnL>
                    <a:lnR>
                      <a:noFill/>
                    </a:lnR>
                    <a:lnT>
                      <a:noFill/>
                    </a:lnT>
                    <a:lnB cap="flat">
                      <a:noFill/>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a:ln>
                            <a:noFill/>
                          </a:ln>
                          <a:solidFill>
                            <a:schemeClr val="tx1"/>
                          </a:solidFill>
                          <a:effectLst/>
                          <a:latin typeface="Times New Roman" pitchFamily="18" charset="0"/>
                        </a:rPr>
                        <a:t>Israel was established in 1948.</a:t>
                      </a:r>
                      <a:endParaRPr kumimoji="0" lang="en-US" sz="1800" b="0" i="0" u="none" strike="noStrike" cap="none" normalizeH="0" baseline="0">
                        <a:ln>
                          <a:noFill/>
                        </a:ln>
                        <a:solidFill>
                          <a:schemeClr val="tx1"/>
                        </a:solidFill>
                        <a:effectLst/>
                        <a:latin typeface="Times New Roman" pitchFamily="18" charset="0"/>
                      </a:endParaRPr>
                    </a:p>
                  </a:txBody>
                  <a:tcPr marL="90000" marR="90000" marT="46800" marB="46800" anchor="ctr" horzOverflow="overflow">
                    <a:lnL>
                      <a:noFill/>
                    </a:lnL>
                    <a:lnR>
                      <a:noFill/>
                    </a:lnR>
                    <a:lnT>
                      <a:noFill/>
                    </a:lnT>
                    <a:lnB cap="flat">
                      <a:noFill/>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rPr>
                        <a:t>TRUE</a:t>
                      </a:r>
                    </a:p>
                  </a:txBody>
                  <a:tcPr marL="90000" marR="90000" marT="46800" marB="46800"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a:extLst>
              <a:ext uri="{FF2B5EF4-FFF2-40B4-BE49-F238E27FC236}">
                <a16:creationId xmlns:a16="http://schemas.microsoft.com/office/drawing/2014/main" id="{5C7CEB71-2831-304D-BBE6-126801E69145}"/>
              </a:ext>
            </a:extLst>
          </p:cNvPr>
          <p:cNvSpPr>
            <a:spLocks noGrp="1" noChangeArrowheads="1"/>
          </p:cNvSpPr>
          <p:nvPr>
            <p:ph type="ctrTitle" idx="4294967295"/>
          </p:nvPr>
        </p:nvSpPr>
        <p:spPr>
          <a:xfrm>
            <a:off x="2209800" y="2130426"/>
            <a:ext cx="7772400" cy="1470025"/>
          </a:xfrm>
        </p:spPr>
        <p:txBody>
          <a:bodyPr/>
          <a:lstStyle/>
          <a:p>
            <a:r>
              <a:rPr lang="en-US" altLang="en-US"/>
              <a:t>Pragmatics/Discourse Tasks</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12BE00A9-2302-0E3D-2581-B88FE381F44D}"/>
              </a:ext>
            </a:extLst>
          </p:cNvPr>
          <p:cNvSpPr>
            <a:spLocks noGrp="1" noChangeArrowheads="1"/>
          </p:cNvSpPr>
          <p:nvPr>
            <p:ph type="title" idx="4294967295"/>
          </p:nvPr>
        </p:nvSpPr>
        <p:spPr/>
        <p:txBody>
          <a:bodyPr/>
          <a:lstStyle/>
          <a:p>
            <a:r>
              <a:rPr lang="en-US" altLang="en-US" sz="3200"/>
              <a:t>Anaphora Resolution/</a:t>
            </a:r>
            <a:br>
              <a:rPr lang="en-US" altLang="en-US" sz="3200"/>
            </a:br>
            <a:r>
              <a:rPr lang="en-US" altLang="en-US" sz="3200"/>
              <a:t>Co-Reference</a:t>
            </a:r>
          </a:p>
        </p:txBody>
      </p:sp>
      <p:sp>
        <p:nvSpPr>
          <p:cNvPr id="41987" name="Rectangle 3">
            <a:extLst>
              <a:ext uri="{FF2B5EF4-FFF2-40B4-BE49-F238E27FC236}">
                <a16:creationId xmlns:a16="http://schemas.microsoft.com/office/drawing/2014/main" id="{1DBD84F9-C798-8FC3-7CD9-3AA46B77B68A}"/>
              </a:ext>
            </a:extLst>
          </p:cNvPr>
          <p:cNvSpPr>
            <a:spLocks noGrp="1" noChangeArrowheads="1"/>
          </p:cNvSpPr>
          <p:nvPr>
            <p:ph type="body" idx="4294967295"/>
          </p:nvPr>
        </p:nvSpPr>
        <p:spPr>
          <a:xfrm>
            <a:off x="2209801" y="1541464"/>
            <a:ext cx="7967663" cy="4687887"/>
          </a:xfrm>
        </p:spPr>
        <p:txBody>
          <a:bodyPr/>
          <a:lstStyle/>
          <a:p>
            <a:pPr>
              <a:lnSpc>
                <a:spcPct val="90000"/>
              </a:lnSpc>
            </a:pPr>
            <a:r>
              <a:rPr lang="en-US" altLang="en-US"/>
              <a:t>Determine which phrases in a document refer to the same underlying entity.</a:t>
            </a:r>
          </a:p>
          <a:p>
            <a:pPr lvl="1">
              <a:lnSpc>
                <a:spcPct val="90000"/>
              </a:lnSpc>
            </a:pPr>
            <a:r>
              <a:rPr lang="en-US" altLang="en-US"/>
              <a:t>John put the carrot on the plate and ate it. </a:t>
            </a:r>
          </a:p>
          <a:p>
            <a:pPr lvl="1">
              <a:lnSpc>
                <a:spcPct val="90000"/>
              </a:lnSpc>
            </a:pPr>
            <a:endParaRPr lang="en-US" altLang="en-US"/>
          </a:p>
          <a:p>
            <a:pPr lvl="1">
              <a:lnSpc>
                <a:spcPct val="90000"/>
              </a:lnSpc>
            </a:pPr>
            <a:r>
              <a:rPr lang="en-US" altLang="en-US"/>
              <a:t>Bush started the war in Iraq.  But the president needed the consent of Congress.</a:t>
            </a:r>
          </a:p>
          <a:p>
            <a:pPr>
              <a:lnSpc>
                <a:spcPct val="90000"/>
              </a:lnSpc>
            </a:pPr>
            <a:r>
              <a:rPr lang="en-US" altLang="en-US"/>
              <a:t>Some cases require difficult reasoning.</a:t>
            </a:r>
          </a:p>
          <a:p>
            <a:pPr lvl="2">
              <a:lnSpc>
                <a:spcPct val="90000"/>
              </a:lnSpc>
            </a:pPr>
            <a:r>
              <a:rPr lang="en-US" altLang="en-US"/>
              <a:t>Today was Jack's birthday. Penny and Janet went to the store. They were going to get presents. Janet decided to get a kite. "Don't do that," said Penny. "Jack has a kite. He will make you take it back." </a:t>
            </a:r>
          </a:p>
          <a:p>
            <a:pPr lvl="1">
              <a:lnSpc>
                <a:spcPct val="90000"/>
              </a:lnSpc>
            </a:pPr>
            <a:endParaRPr lang="en-US" altLang="en-US"/>
          </a:p>
          <a:p>
            <a:pPr lvl="1">
              <a:lnSpc>
                <a:spcPct val="90000"/>
              </a:lnSpc>
            </a:pPr>
            <a:endParaRPr lang="en-US" altLang="en-US" sz="2000"/>
          </a:p>
        </p:txBody>
      </p:sp>
      <p:sp>
        <p:nvSpPr>
          <p:cNvPr id="109572" name="Oval 4">
            <a:extLst>
              <a:ext uri="{FF2B5EF4-FFF2-40B4-BE49-F238E27FC236}">
                <a16:creationId xmlns:a16="http://schemas.microsoft.com/office/drawing/2014/main" id="{8F3D4D88-6D97-86F3-08E0-C265D9D2F949}"/>
              </a:ext>
            </a:extLst>
          </p:cNvPr>
          <p:cNvSpPr>
            <a:spLocks noChangeArrowheads="1"/>
          </p:cNvSpPr>
          <p:nvPr/>
        </p:nvSpPr>
        <p:spPr bwMode="auto">
          <a:xfrm>
            <a:off x="8569326" y="2491725"/>
            <a:ext cx="255677" cy="47913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a:p>
        </p:txBody>
      </p:sp>
      <p:grpSp>
        <p:nvGrpSpPr>
          <p:cNvPr id="2" name="Group 15">
            <a:extLst>
              <a:ext uri="{FF2B5EF4-FFF2-40B4-BE49-F238E27FC236}">
                <a16:creationId xmlns:a16="http://schemas.microsoft.com/office/drawing/2014/main" id="{941A2D32-D788-DE82-1702-5C7BE7A23BBE}"/>
              </a:ext>
            </a:extLst>
          </p:cNvPr>
          <p:cNvGrpSpPr>
            <a:grpSpLocks/>
          </p:cNvGrpSpPr>
          <p:nvPr/>
        </p:nvGrpSpPr>
        <p:grpSpPr bwMode="auto">
          <a:xfrm>
            <a:off x="6692901" y="2490788"/>
            <a:ext cx="2024063" cy="761999"/>
            <a:chOff x="3256" y="1569"/>
            <a:chExt cx="1275" cy="480"/>
          </a:xfrm>
        </p:grpSpPr>
        <p:sp>
          <p:nvSpPr>
            <p:cNvPr id="42004" name="Freeform 7">
              <a:extLst>
                <a:ext uri="{FF2B5EF4-FFF2-40B4-BE49-F238E27FC236}">
                  <a16:creationId xmlns:a16="http://schemas.microsoft.com/office/drawing/2014/main" id="{521976CB-85B9-4E3A-23F9-AF201D909ECC}"/>
                </a:ext>
              </a:extLst>
            </p:cNvPr>
            <p:cNvSpPr>
              <a:spLocks/>
            </p:cNvSpPr>
            <p:nvPr/>
          </p:nvSpPr>
          <p:spPr bwMode="auto">
            <a:xfrm>
              <a:off x="3556" y="1815"/>
              <a:ext cx="975" cy="234"/>
            </a:xfrm>
            <a:custGeom>
              <a:avLst/>
              <a:gdLst>
                <a:gd name="T0" fmla="*/ 849 w 1045"/>
                <a:gd name="T1" fmla="*/ 21 h 145"/>
                <a:gd name="T2" fmla="*/ 356 w 1045"/>
                <a:gd name="T3" fmla="*/ 77 h 145"/>
                <a:gd name="T4" fmla="*/ 0 w 1045"/>
                <a:gd name="T5" fmla="*/ 0 h 145"/>
                <a:gd name="T6" fmla="*/ 0 60000 65536"/>
                <a:gd name="T7" fmla="*/ 0 60000 65536"/>
                <a:gd name="T8" fmla="*/ 0 60000 65536"/>
                <a:gd name="T9" fmla="*/ 0 w 1045"/>
                <a:gd name="T10" fmla="*/ 0 h 145"/>
                <a:gd name="T11" fmla="*/ 1045 w 1045"/>
                <a:gd name="T12" fmla="*/ 145 h 145"/>
              </a:gdLst>
              <a:ahLst/>
              <a:cxnLst>
                <a:cxn ang="T6">
                  <a:pos x="T0" y="T1"/>
                </a:cxn>
                <a:cxn ang="T7">
                  <a:pos x="T2" y="T3"/>
                </a:cxn>
                <a:cxn ang="T8">
                  <a:pos x="T4" y="T5"/>
                </a:cxn>
              </a:cxnLst>
              <a:rect l="T9" t="T10" r="T11" b="T12"/>
              <a:pathLst>
                <a:path w="1045" h="145">
                  <a:moveTo>
                    <a:pt x="1045" y="39"/>
                  </a:moveTo>
                  <a:cubicBezTo>
                    <a:pt x="828" y="92"/>
                    <a:pt x="612" y="145"/>
                    <a:pt x="438" y="139"/>
                  </a:cubicBezTo>
                  <a:cubicBezTo>
                    <a:pt x="264" y="133"/>
                    <a:pt x="132" y="66"/>
                    <a:pt x="0" y="0"/>
                  </a:cubicBez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US"/>
            </a:p>
          </p:txBody>
        </p:sp>
        <p:sp>
          <p:nvSpPr>
            <p:cNvPr id="42005" name="Oval 9">
              <a:extLst>
                <a:ext uri="{FF2B5EF4-FFF2-40B4-BE49-F238E27FC236}">
                  <a16:creationId xmlns:a16="http://schemas.microsoft.com/office/drawing/2014/main" id="{921D257A-CB6E-C267-2870-9B02A4916192}"/>
                </a:ext>
              </a:extLst>
            </p:cNvPr>
            <p:cNvSpPr>
              <a:spLocks noChangeArrowheads="1"/>
            </p:cNvSpPr>
            <p:nvPr/>
          </p:nvSpPr>
          <p:spPr bwMode="auto">
            <a:xfrm>
              <a:off x="3256" y="1569"/>
              <a:ext cx="161" cy="30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a:p>
          </p:txBody>
        </p:sp>
      </p:grpSp>
      <p:grpSp>
        <p:nvGrpSpPr>
          <p:cNvPr id="3" name="Group 16">
            <a:extLst>
              <a:ext uri="{FF2B5EF4-FFF2-40B4-BE49-F238E27FC236}">
                <a16:creationId xmlns:a16="http://schemas.microsoft.com/office/drawing/2014/main" id="{4057AE89-E256-8DF6-2077-222433F43AC8}"/>
              </a:ext>
            </a:extLst>
          </p:cNvPr>
          <p:cNvGrpSpPr>
            <a:grpSpLocks/>
          </p:cNvGrpSpPr>
          <p:nvPr/>
        </p:nvGrpSpPr>
        <p:grpSpPr bwMode="auto">
          <a:xfrm>
            <a:off x="4810125" y="2497138"/>
            <a:ext cx="3924300" cy="761999"/>
            <a:chOff x="2070" y="1573"/>
            <a:chExt cx="2472" cy="480"/>
          </a:xfrm>
        </p:grpSpPr>
        <p:sp>
          <p:nvSpPr>
            <p:cNvPr id="42002" name="Freeform 13">
              <a:extLst>
                <a:ext uri="{FF2B5EF4-FFF2-40B4-BE49-F238E27FC236}">
                  <a16:creationId xmlns:a16="http://schemas.microsoft.com/office/drawing/2014/main" id="{7A424B87-9620-D573-1D37-8A310D2EA328}"/>
                </a:ext>
              </a:extLst>
            </p:cNvPr>
            <p:cNvSpPr>
              <a:spLocks/>
            </p:cNvSpPr>
            <p:nvPr/>
          </p:nvSpPr>
          <p:spPr bwMode="auto">
            <a:xfrm>
              <a:off x="2493" y="1819"/>
              <a:ext cx="2049" cy="234"/>
            </a:xfrm>
            <a:custGeom>
              <a:avLst/>
              <a:gdLst>
                <a:gd name="T0" fmla="*/ 7878 w 1045"/>
                <a:gd name="T1" fmla="*/ 21 h 145"/>
                <a:gd name="T2" fmla="*/ 3302 w 1045"/>
                <a:gd name="T3" fmla="*/ 77 h 145"/>
                <a:gd name="T4" fmla="*/ 0 w 1045"/>
                <a:gd name="T5" fmla="*/ 0 h 145"/>
                <a:gd name="T6" fmla="*/ 0 60000 65536"/>
                <a:gd name="T7" fmla="*/ 0 60000 65536"/>
                <a:gd name="T8" fmla="*/ 0 60000 65536"/>
                <a:gd name="T9" fmla="*/ 0 w 1045"/>
                <a:gd name="T10" fmla="*/ 0 h 145"/>
                <a:gd name="T11" fmla="*/ 1045 w 1045"/>
                <a:gd name="T12" fmla="*/ 145 h 145"/>
              </a:gdLst>
              <a:ahLst/>
              <a:cxnLst>
                <a:cxn ang="T6">
                  <a:pos x="T0" y="T1"/>
                </a:cxn>
                <a:cxn ang="T7">
                  <a:pos x="T2" y="T3"/>
                </a:cxn>
                <a:cxn ang="T8">
                  <a:pos x="T4" y="T5"/>
                </a:cxn>
              </a:cxnLst>
              <a:rect l="T9" t="T10" r="T11" b="T12"/>
              <a:pathLst>
                <a:path w="1045" h="145">
                  <a:moveTo>
                    <a:pt x="1045" y="39"/>
                  </a:moveTo>
                  <a:cubicBezTo>
                    <a:pt x="828" y="92"/>
                    <a:pt x="612" y="145"/>
                    <a:pt x="438" y="139"/>
                  </a:cubicBezTo>
                  <a:cubicBezTo>
                    <a:pt x="264" y="133"/>
                    <a:pt x="132" y="66"/>
                    <a:pt x="0" y="0"/>
                  </a:cubicBez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US"/>
            </a:p>
          </p:txBody>
        </p:sp>
        <p:sp>
          <p:nvSpPr>
            <p:cNvPr id="42003" name="Oval 14">
              <a:extLst>
                <a:ext uri="{FF2B5EF4-FFF2-40B4-BE49-F238E27FC236}">
                  <a16:creationId xmlns:a16="http://schemas.microsoft.com/office/drawing/2014/main" id="{D0A6B19C-0AA4-BEE1-0954-7AB6CFB38EC3}"/>
                </a:ext>
              </a:extLst>
            </p:cNvPr>
            <p:cNvSpPr>
              <a:spLocks noChangeArrowheads="1"/>
            </p:cNvSpPr>
            <p:nvPr/>
          </p:nvSpPr>
          <p:spPr bwMode="auto">
            <a:xfrm>
              <a:off x="2070" y="1573"/>
              <a:ext cx="591" cy="30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a:p>
          </p:txBody>
        </p:sp>
      </p:grpSp>
      <p:sp>
        <p:nvSpPr>
          <p:cNvPr id="109585" name="Oval 17">
            <a:extLst>
              <a:ext uri="{FF2B5EF4-FFF2-40B4-BE49-F238E27FC236}">
                <a16:creationId xmlns:a16="http://schemas.microsoft.com/office/drawing/2014/main" id="{5CF21AF5-1ED6-5357-BFFA-2DD79844E427}"/>
              </a:ext>
            </a:extLst>
          </p:cNvPr>
          <p:cNvSpPr>
            <a:spLocks noChangeArrowheads="1"/>
          </p:cNvSpPr>
          <p:nvPr/>
        </p:nvSpPr>
        <p:spPr bwMode="auto">
          <a:xfrm>
            <a:off x="7693025" y="3503757"/>
            <a:ext cx="2109788" cy="47913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a:p>
        </p:txBody>
      </p:sp>
      <p:grpSp>
        <p:nvGrpSpPr>
          <p:cNvPr id="4" name="Group 22">
            <a:extLst>
              <a:ext uri="{FF2B5EF4-FFF2-40B4-BE49-F238E27FC236}">
                <a16:creationId xmlns:a16="http://schemas.microsoft.com/office/drawing/2014/main" id="{4CB43D3B-D1E6-7AE0-60BF-B0BC15A8E08B}"/>
              </a:ext>
            </a:extLst>
          </p:cNvPr>
          <p:cNvGrpSpPr>
            <a:grpSpLocks/>
          </p:cNvGrpSpPr>
          <p:nvPr/>
        </p:nvGrpSpPr>
        <p:grpSpPr bwMode="auto">
          <a:xfrm>
            <a:off x="2968625" y="3484562"/>
            <a:ext cx="5600700" cy="742949"/>
            <a:chOff x="910" y="2195"/>
            <a:chExt cx="3528" cy="468"/>
          </a:xfrm>
        </p:grpSpPr>
        <p:sp>
          <p:nvSpPr>
            <p:cNvPr id="42000" name="Oval 18">
              <a:extLst>
                <a:ext uri="{FF2B5EF4-FFF2-40B4-BE49-F238E27FC236}">
                  <a16:creationId xmlns:a16="http://schemas.microsoft.com/office/drawing/2014/main" id="{26713F08-940E-4D88-EC20-76E24BD7BB97}"/>
                </a:ext>
              </a:extLst>
            </p:cNvPr>
            <p:cNvSpPr>
              <a:spLocks noChangeArrowheads="1"/>
            </p:cNvSpPr>
            <p:nvPr/>
          </p:nvSpPr>
          <p:spPr bwMode="auto">
            <a:xfrm>
              <a:off x="910" y="2195"/>
              <a:ext cx="569" cy="30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a:p>
          </p:txBody>
        </p:sp>
        <p:sp>
          <p:nvSpPr>
            <p:cNvPr id="42001" name="Freeform 20">
              <a:extLst>
                <a:ext uri="{FF2B5EF4-FFF2-40B4-BE49-F238E27FC236}">
                  <a16:creationId xmlns:a16="http://schemas.microsoft.com/office/drawing/2014/main" id="{8F4DD317-22D5-AC6A-121C-8ABFA0F005D7}"/>
                </a:ext>
              </a:extLst>
            </p:cNvPr>
            <p:cNvSpPr>
              <a:spLocks/>
            </p:cNvSpPr>
            <p:nvPr/>
          </p:nvSpPr>
          <p:spPr bwMode="auto">
            <a:xfrm>
              <a:off x="1397" y="2429"/>
              <a:ext cx="3041" cy="234"/>
            </a:xfrm>
            <a:custGeom>
              <a:avLst/>
              <a:gdLst>
                <a:gd name="T0" fmla="*/ 25751 w 1045"/>
                <a:gd name="T1" fmla="*/ 32 h 145"/>
                <a:gd name="T2" fmla="*/ 10796 w 1045"/>
                <a:gd name="T3" fmla="*/ 112 h 145"/>
                <a:gd name="T4" fmla="*/ 0 w 1045"/>
                <a:gd name="T5" fmla="*/ 0 h 145"/>
                <a:gd name="T6" fmla="*/ 0 60000 65536"/>
                <a:gd name="T7" fmla="*/ 0 60000 65536"/>
                <a:gd name="T8" fmla="*/ 0 60000 65536"/>
                <a:gd name="T9" fmla="*/ 0 w 1045"/>
                <a:gd name="T10" fmla="*/ 0 h 145"/>
                <a:gd name="T11" fmla="*/ 1045 w 1045"/>
                <a:gd name="T12" fmla="*/ 145 h 145"/>
              </a:gdLst>
              <a:ahLst/>
              <a:cxnLst>
                <a:cxn ang="T6">
                  <a:pos x="T0" y="T1"/>
                </a:cxn>
                <a:cxn ang="T7">
                  <a:pos x="T2" y="T3"/>
                </a:cxn>
                <a:cxn ang="T8">
                  <a:pos x="T4" y="T5"/>
                </a:cxn>
              </a:cxnLst>
              <a:rect l="T9" t="T10" r="T11" b="T12"/>
              <a:pathLst>
                <a:path w="1045" h="145">
                  <a:moveTo>
                    <a:pt x="1045" y="39"/>
                  </a:moveTo>
                  <a:cubicBezTo>
                    <a:pt x="828" y="92"/>
                    <a:pt x="612" y="145"/>
                    <a:pt x="438" y="139"/>
                  </a:cubicBezTo>
                  <a:cubicBezTo>
                    <a:pt x="264" y="133"/>
                    <a:pt x="132" y="66"/>
                    <a:pt x="0" y="0"/>
                  </a:cubicBez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US"/>
            </a:p>
          </p:txBody>
        </p:sp>
      </p:grpSp>
      <p:sp>
        <p:nvSpPr>
          <p:cNvPr id="109591" name="Oval 23">
            <a:extLst>
              <a:ext uri="{FF2B5EF4-FFF2-40B4-BE49-F238E27FC236}">
                <a16:creationId xmlns:a16="http://schemas.microsoft.com/office/drawing/2014/main" id="{26509C17-28EC-5F64-ECA9-9C8BC56C21D6}"/>
              </a:ext>
            </a:extLst>
          </p:cNvPr>
          <p:cNvSpPr>
            <a:spLocks noChangeArrowheads="1"/>
          </p:cNvSpPr>
          <p:nvPr/>
        </p:nvSpPr>
        <p:spPr bwMode="auto">
          <a:xfrm>
            <a:off x="3819526" y="5582588"/>
            <a:ext cx="255677" cy="47913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a:p>
        </p:txBody>
      </p:sp>
      <p:grpSp>
        <p:nvGrpSpPr>
          <p:cNvPr id="5" name="Group 27">
            <a:extLst>
              <a:ext uri="{FF2B5EF4-FFF2-40B4-BE49-F238E27FC236}">
                <a16:creationId xmlns:a16="http://schemas.microsoft.com/office/drawing/2014/main" id="{2D66F9B5-CB13-BBF8-1531-6EB1CD5AF576}"/>
              </a:ext>
            </a:extLst>
          </p:cNvPr>
          <p:cNvGrpSpPr>
            <a:grpSpLocks/>
          </p:cNvGrpSpPr>
          <p:nvPr/>
        </p:nvGrpSpPr>
        <p:grpSpPr bwMode="auto">
          <a:xfrm>
            <a:off x="4170363" y="5039250"/>
            <a:ext cx="4918678" cy="737660"/>
            <a:chOff x="1636" y="3179"/>
            <a:chExt cx="3127" cy="415"/>
          </a:xfrm>
        </p:grpSpPr>
        <p:sp>
          <p:nvSpPr>
            <p:cNvPr id="41998" name="Oval 24">
              <a:extLst>
                <a:ext uri="{FF2B5EF4-FFF2-40B4-BE49-F238E27FC236}">
                  <a16:creationId xmlns:a16="http://schemas.microsoft.com/office/drawing/2014/main" id="{6B9DBF50-9B3A-12C2-3E0C-CDD5ACC13B18}"/>
                </a:ext>
              </a:extLst>
            </p:cNvPr>
            <p:cNvSpPr>
              <a:spLocks noChangeArrowheads="1"/>
            </p:cNvSpPr>
            <p:nvPr/>
          </p:nvSpPr>
          <p:spPr bwMode="auto">
            <a:xfrm>
              <a:off x="4600" y="3179"/>
              <a:ext cx="163" cy="27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a:p>
          </p:txBody>
        </p:sp>
        <p:sp>
          <p:nvSpPr>
            <p:cNvPr id="41999" name="Line 26">
              <a:extLst>
                <a:ext uri="{FF2B5EF4-FFF2-40B4-BE49-F238E27FC236}">
                  <a16:creationId xmlns:a16="http://schemas.microsoft.com/office/drawing/2014/main" id="{14BE6EA8-B93E-0CD6-4CB8-B866C376E217}"/>
                </a:ext>
              </a:extLst>
            </p:cNvPr>
            <p:cNvSpPr>
              <a:spLocks noChangeShapeType="1"/>
            </p:cNvSpPr>
            <p:nvPr/>
          </p:nvSpPr>
          <p:spPr bwMode="auto">
            <a:xfrm flipV="1">
              <a:off x="1636" y="3372"/>
              <a:ext cx="3003" cy="22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grpSp>
        <p:nvGrpSpPr>
          <p:cNvPr id="6" name="Group 31">
            <a:extLst>
              <a:ext uri="{FF2B5EF4-FFF2-40B4-BE49-F238E27FC236}">
                <a16:creationId xmlns:a16="http://schemas.microsoft.com/office/drawing/2014/main" id="{4B198897-41DE-866D-624D-12A8FFE4027D}"/>
              </a:ext>
            </a:extLst>
          </p:cNvPr>
          <p:cNvGrpSpPr>
            <a:grpSpLocks/>
          </p:cNvGrpSpPr>
          <p:nvPr/>
        </p:nvGrpSpPr>
        <p:grpSpPr bwMode="auto">
          <a:xfrm>
            <a:off x="4187826" y="5307018"/>
            <a:ext cx="3362325" cy="514351"/>
            <a:chOff x="1678" y="3343"/>
            <a:chExt cx="2118" cy="324"/>
          </a:xfrm>
        </p:grpSpPr>
        <p:sp>
          <p:nvSpPr>
            <p:cNvPr id="41996" name="Oval 29">
              <a:extLst>
                <a:ext uri="{FF2B5EF4-FFF2-40B4-BE49-F238E27FC236}">
                  <a16:creationId xmlns:a16="http://schemas.microsoft.com/office/drawing/2014/main" id="{2FE50B9F-B0D4-0A17-12F5-F94CBBE23701}"/>
                </a:ext>
              </a:extLst>
            </p:cNvPr>
            <p:cNvSpPr>
              <a:spLocks noChangeArrowheads="1"/>
            </p:cNvSpPr>
            <p:nvPr/>
          </p:nvSpPr>
          <p:spPr bwMode="auto">
            <a:xfrm>
              <a:off x="3635" y="3343"/>
              <a:ext cx="161" cy="30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a:p>
          </p:txBody>
        </p:sp>
        <p:sp>
          <p:nvSpPr>
            <p:cNvPr id="41997" name="Line 30">
              <a:extLst>
                <a:ext uri="{FF2B5EF4-FFF2-40B4-BE49-F238E27FC236}">
                  <a16:creationId xmlns:a16="http://schemas.microsoft.com/office/drawing/2014/main" id="{15B6F4EA-F70B-8D86-0DB3-5DB8F922AE0F}"/>
                </a:ext>
              </a:extLst>
            </p:cNvPr>
            <p:cNvSpPr>
              <a:spLocks noChangeShapeType="1"/>
            </p:cNvSpPr>
            <p:nvPr/>
          </p:nvSpPr>
          <p:spPr bwMode="auto">
            <a:xfrm flipV="1">
              <a:off x="1678" y="3552"/>
              <a:ext cx="1996" cy="1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5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58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959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2" grpId="0" animBg="1"/>
      <p:bldP spid="109585" grpId="0" animBg="1"/>
      <p:bldP spid="109591"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1CADACB-ED24-67A5-7A7B-581E3A54908E}"/>
              </a:ext>
            </a:extLst>
          </p:cNvPr>
          <p:cNvSpPr>
            <a:spLocks noGrp="1" noChangeArrowheads="1"/>
          </p:cNvSpPr>
          <p:nvPr>
            <p:ph type="title" idx="4294967295"/>
          </p:nvPr>
        </p:nvSpPr>
        <p:spPr/>
        <p:txBody>
          <a:bodyPr/>
          <a:lstStyle/>
          <a:p>
            <a:r>
              <a:rPr lang="en-US" altLang="en-US"/>
              <a:t>Ellipsis Resolution</a:t>
            </a:r>
          </a:p>
        </p:txBody>
      </p:sp>
      <p:sp>
        <p:nvSpPr>
          <p:cNvPr id="43011" name="Rectangle 3">
            <a:extLst>
              <a:ext uri="{FF2B5EF4-FFF2-40B4-BE49-F238E27FC236}">
                <a16:creationId xmlns:a16="http://schemas.microsoft.com/office/drawing/2014/main" id="{E0895ED0-35E0-993A-1E16-1E2F828AC620}"/>
              </a:ext>
            </a:extLst>
          </p:cNvPr>
          <p:cNvSpPr>
            <a:spLocks noGrp="1" noChangeArrowheads="1"/>
          </p:cNvSpPr>
          <p:nvPr>
            <p:ph type="body" idx="4294967295"/>
          </p:nvPr>
        </p:nvSpPr>
        <p:spPr/>
        <p:txBody>
          <a:bodyPr/>
          <a:lstStyle/>
          <a:p>
            <a:r>
              <a:rPr lang="en-US" altLang="en-US"/>
              <a:t>Frequently words and phrases are omitted from sentences when they can be inferred from context.</a:t>
            </a:r>
          </a:p>
        </p:txBody>
      </p:sp>
      <p:sp>
        <p:nvSpPr>
          <p:cNvPr id="112644" name="Text Box 4">
            <a:extLst>
              <a:ext uri="{FF2B5EF4-FFF2-40B4-BE49-F238E27FC236}">
                <a16:creationId xmlns:a16="http://schemas.microsoft.com/office/drawing/2014/main" id="{C38693DB-D5DD-E8FB-DAE4-A505FBABC0FE}"/>
              </a:ext>
            </a:extLst>
          </p:cNvPr>
          <p:cNvSpPr txBox="1">
            <a:spLocks noChangeArrowheads="1"/>
          </p:cNvSpPr>
          <p:nvPr/>
        </p:nvSpPr>
        <p:spPr bwMode="auto">
          <a:xfrm>
            <a:off x="1762125" y="3292475"/>
            <a:ext cx="8185150" cy="79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marL="342900" indent="-342900" eaLnBrk="0" hangingPunct="0">
              <a:defRPr sz="1600">
                <a:solidFill>
                  <a:schemeClr val="tx1"/>
                </a:solidFill>
                <a:latin typeface="Times New Roman" panose="02020603050405020304" pitchFamily="18" charset="0"/>
              </a:defRPr>
            </a:lvl1pPr>
            <a:lvl2pPr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lvl="1">
              <a:lnSpc>
                <a:spcPct val="70000"/>
              </a:lnSpc>
              <a:spcBef>
                <a:spcPct val="20000"/>
              </a:spcBef>
              <a:buClr>
                <a:srgbClr val="00CC00"/>
              </a:buClr>
            </a:pPr>
            <a:r>
              <a:rPr lang="en-US" altLang="en-US" sz="2800">
                <a:solidFill>
                  <a:srgbClr val="333399"/>
                </a:solidFill>
              </a:rPr>
              <a:t>"Wise men talk because they have something to say; </a:t>
            </a:r>
          </a:p>
          <a:p>
            <a:pPr lvl="1">
              <a:lnSpc>
                <a:spcPct val="70000"/>
              </a:lnSpc>
              <a:spcBef>
                <a:spcPct val="20000"/>
              </a:spcBef>
              <a:buClr>
                <a:srgbClr val="00CC00"/>
              </a:buClr>
            </a:pPr>
            <a:r>
              <a:rPr lang="en-US" altLang="en-US" sz="2800">
                <a:solidFill>
                  <a:srgbClr val="333399"/>
                </a:solidFill>
              </a:rPr>
              <a:t>fools, because they have to say something.“ (Plato)</a:t>
            </a:r>
            <a:endParaRPr lang="en-US" altLang="en-US" sz="2800"/>
          </a:p>
        </p:txBody>
      </p:sp>
      <p:sp>
        <p:nvSpPr>
          <p:cNvPr id="112645" name="Text Box 5">
            <a:extLst>
              <a:ext uri="{FF2B5EF4-FFF2-40B4-BE49-F238E27FC236}">
                <a16:creationId xmlns:a16="http://schemas.microsoft.com/office/drawing/2014/main" id="{471C8CFA-5BDD-4C61-7E40-E2236E3451BE}"/>
              </a:ext>
            </a:extLst>
          </p:cNvPr>
          <p:cNvSpPr txBox="1">
            <a:spLocks noChangeArrowheads="1"/>
          </p:cNvSpPr>
          <p:nvPr/>
        </p:nvSpPr>
        <p:spPr bwMode="auto">
          <a:xfrm>
            <a:off x="1755776" y="3284538"/>
            <a:ext cx="8562975" cy="79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marL="342900" indent="-342900" eaLnBrk="0" hangingPunct="0">
              <a:defRPr sz="1600">
                <a:solidFill>
                  <a:schemeClr val="tx1"/>
                </a:solidFill>
                <a:latin typeface="Times New Roman" panose="02020603050405020304" pitchFamily="18" charset="0"/>
              </a:defRPr>
            </a:lvl1pPr>
            <a:lvl2pPr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lvl="1">
              <a:lnSpc>
                <a:spcPct val="70000"/>
              </a:lnSpc>
              <a:spcBef>
                <a:spcPct val="20000"/>
              </a:spcBef>
              <a:buClr>
                <a:srgbClr val="00CC00"/>
              </a:buClr>
            </a:pPr>
            <a:r>
              <a:rPr lang="en-US" altLang="en-US" sz="2800">
                <a:solidFill>
                  <a:srgbClr val="333399"/>
                </a:solidFill>
              </a:rPr>
              <a:t>"Wise men talk because they have something to say; </a:t>
            </a:r>
          </a:p>
          <a:p>
            <a:pPr lvl="1">
              <a:lnSpc>
                <a:spcPct val="70000"/>
              </a:lnSpc>
              <a:spcBef>
                <a:spcPct val="20000"/>
              </a:spcBef>
              <a:buClr>
                <a:srgbClr val="00CC00"/>
              </a:buClr>
            </a:pPr>
            <a:r>
              <a:rPr lang="en-US" altLang="en-US" sz="2800">
                <a:solidFill>
                  <a:srgbClr val="333399"/>
                </a:solidFill>
              </a:rPr>
              <a:t>fools </a:t>
            </a:r>
            <a:r>
              <a:rPr lang="en-US" altLang="en-US" sz="2800">
                <a:solidFill>
                  <a:srgbClr val="CC0000"/>
                </a:solidFill>
              </a:rPr>
              <a:t>talk</a:t>
            </a:r>
            <a:r>
              <a:rPr lang="en-US" altLang="en-US" sz="2800">
                <a:solidFill>
                  <a:srgbClr val="333399"/>
                </a:solidFill>
              </a:rPr>
              <a:t> because they have to say something.“ (Plato)</a:t>
            </a:r>
            <a:endParaRPr lang="en-US"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4"/>
                                        </p:tgtEl>
                                        <p:attrNameLst>
                                          <p:attrName>style.visibility</p:attrName>
                                        </p:attrNameLst>
                                      </p:cBhvr>
                                      <p:to>
                                        <p:strVal val="visible"/>
                                      </p:to>
                                    </p:set>
                                  </p:childTnLst>
                                  <p:subTnLst>
                                    <p:set>
                                      <p:cBhvr override="childStyle">
                                        <p:cTn dur="1" fill="hold" display="0" masterRel="nextClick" afterEffect="1"/>
                                        <p:tgtEl>
                                          <p:spTgt spid="112644"/>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p:bldP spid="11264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a:extLst>
              <a:ext uri="{FF2B5EF4-FFF2-40B4-BE49-F238E27FC236}">
                <a16:creationId xmlns:a16="http://schemas.microsoft.com/office/drawing/2014/main" id="{CBD81454-B168-2C36-2948-D0D2AEC97CED}"/>
              </a:ext>
            </a:extLst>
          </p:cNvPr>
          <p:cNvSpPr>
            <a:spLocks noGrp="1" noChangeArrowheads="1"/>
          </p:cNvSpPr>
          <p:nvPr>
            <p:ph type="ctrTitle" idx="4294967295"/>
          </p:nvPr>
        </p:nvSpPr>
        <p:spPr>
          <a:xfrm>
            <a:off x="2209800" y="2130426"/>
            <a:ext cx="7772400" cy="1470025"/>
          </a:xfrm>
        </p:spPr>
        <p:txBody>
          <a:bodyPr/>
          <a:lstStyle/>
          <a:p>
            <a:r>
              <a:rPr lang="en-US" altLang="en-US"/>
              <a:t>Other Tasks</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a:extLst>
              <a:ext uri="{FF2B5EF4-FFF2-40B4-BE49-F238E27FC236}">
                <a16:creationId xmlns:a16="http://schemas.microsoft.com/office/drawing/2014/main" id="{7D7EA3AD-5AD1-5D3E-1A88-0FD4105FC2C1}"/>
              </a:ext>
            </a:extLst>
          </p:cNvPr>
          <p:cNvSpPr txBox="1">
            <a:spLocks noGrp="1"/>
          </p:cNvSpPr>
          <p:nvPr/>
        </p:nvSpPr>
        <p:spPr bwMode="auto">
          <a:xfrm>
            <a:off x="84582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r" eaLnBrk="1" hangingPunct="1"/>
            <a:fld id="{9CB64DCE-EBBF-6C47-8738-E02D3DA57F55}" type="slidenum">
              <a:rPr lang="en-US" altLang="en-US" sz="1200">
                <a:latin typeface="Helvetica" pitchFamily="2" charset="0"/>
              </a:rPr>
              <a:pPr algn="r" eaLnBrk="1" hangingPunct="1"/>
              <a:t>187</a:t>
            </a:fld>
            <a:endParaRPr lang="en-US" altLang="en-US" sz="1200"/>
          </a:p>
        </p:txBody>
      </p:sp>
      <p:sp>
        <p:nvSpPr>
          <p:cNvPr id="45059" name="Rectangle 2">
            <a:extLst>
              <a:ext uri="{FF2B5EF4-FFF2-40B4-BE49-F238E27FC236}">
                <a16:creationId xmlns:a16="http://schemas.microsoft.com/office/drawing/2014/main" id="{747A9CC9-FFB2-1DE0-18E4-DA8BAFB4233B}"/>
              </a:ext>
            </a:extLst>
          </p:cNvPr>
          <p:cNvSpPr>
            <a:spLocks noGrp="1" noChangeArrowheads="1"/>
          </p:cNvSpPr>
          <p:nvPr>
            <p:ph type="title" idx="4294967295"/>
          </p:nvPr>
        </p:nvSpPr>
        <p:spPr/>
        <p:txBody>
          <a:bodyPr/>
          <a:lstStyle/>
          <a:p>
            <a:r>
              <a:rPr lang="en-US" altLang="en-US"/>
              <a:t>Information Extraction (IE)</a:t>
            </a:r>
          </a:p>
        </p:txBody>
      </p:sp>
      <p:sp>
        <p:nvSpPr>
          <p:cNvPr id="45060" name="Rectangle 3">
            <a:extLst>
              <a:ext uri="{FF2B5EF4-FFF2-40B4-BE49-F238E27FC236}">
                <a16:creationId xmlns:a16="http://schemas.microsoft.com/office/drawing/2014/main" id="{3CC212E8-F299-6EA3-BBCA-8D1A7FCDE3DC}"/>
              </a:ext>
            </a:extLst>
          </p:cNvPr>
          <p:cNvSpPr>
            <a:spLocks noGrp="1" noChangeArrowheads="1"/>
          </p:cNvSpPr>
          <p:nvPr>
            <p:ph type="body" idx="4294967295"/>
          </p:nvPr>
        </p:nvSpPr>
        <p:spPr/>
        <p:txBody>
          <a:bodyPr/>
          <a:lstStyle/>
          <a:p>
            <a:pPr>
              <a:lnSpc>
                <a:spcPct val="90000"/>
              </a:lnSpc>
            </a:pPr>
            <a:r>
              <a:rPr lang="en-US" altLang="en-US"/>
              <a:t>Identify phrases in language that refer to specific types of entities and relations in text.</a:t>
            </a:r>
          </a:p>
          <a:p>
            <a:pPr>
              <a:lnSpc>
                <a:spcPct val="90000"/>
              </a:lnSpc>
            </a:pPr>
            <a:r>
              <a:rPr lang="en-US" altLang="en-US"/>
              <a:t>Named entity recognition is task of identifying names of people, places, organizations, etc. in text.</a:t>
            </a:r>
          </a:p>
          <a:p>
            <a:pPr>
              <a:lnSpc>
                <a:spcPct val="90000"/>
              </a:lnSpc>
              <a:buFontTx/>
              <a:buNone/>
            </a:pPr>
            <a:r>
              <a:rPr lang="en-US" altLang="en-US"/>
              <a:t>      </a:t>
            </a:r>
            <a:r>
              <a:rPr lang="en-US" altLang="en-US">
                <a:solidFill>
                  <a:srgbClr val="FF3300"/>
                </a:solidFill>
              </a:rPr>
              <a:t>people</a:t>
            </a:r>
            <a:r>
              <a:rPr lang="en-US" altLang="en-US"/>
              <a:t>    </a:t>
            </a:r>
            <a:r>
              <a:rPr lang="en-US" altLang="en-US">
                <a:solidFill>
                  <a:srgbClr val="00CC00"/>
                </a:solidFill>
              </a:rPr>
              <a:t>organizations</a:t>
            </a:r>
            <a:r>
              <a:rPr lang="en-US" altLang="en-US"/>
              <a:t>    </a:t>
            </a:r>
            <a:r>
              <a:rPr lang="en-US" altLang="en-US">
                <a:solidFill>
                  <a:srgbClr val="CC0099"/>
                </a:solidFill>
              </a:rPr>
              <a:t>places</a:t>
            </a:r>
          </a:p>
          <a:p>
            <a:pPr lvl="1">
              <a:lnSpc>
                <a:spcPct val="90000"/>
              </a:lnSpc>
            </a:pPr>
            <a:r>
              <a:rPr lang="en-US" altLang="en-US">
                <a:solidFill>
                  <a:srgbClr val="FF0000"/>
                </a:solidFill>
              </a:rPr>
              <a:t>Michael Dell</a:t>
            </a:r>
            <a:r>
              <a:rPr lang="en-US" altLang="en-US"/>
              <a:t> is the CEO of  </a:t>
            </a:r>
            <a:r>
              <a:rPr lang="en-US" altLang="en-US">
                <a:solidFill>
                  <a:srgbClr val="00CC00"/>
                </a:solidFill>
              </a:rPr>
              <a:t>Dell Computer Corporation</a:t>
            </a:r>
            <a:r>
              <a:rPr lang="en-US" altLang="en-US"/>
              <a:t> and lives in </a:t>
            </a:r>
            <a:r>
              <a:rPr lang="en-US" altLang="en-US">
                <a:solidFill>
                  <a:srgbClr val="CC0099"/>
                </a:solidFill>
              </a:rPr>
              <a:t>Austin Texas</a:t>
            </a:r>
            <a:r>
              <a:rPr lang="en-US" altLang="en-US"/>
              <a:t>. </a:t>
            </a:r>
          </a:p>
          <a:p>
            <a:pPr>
              <a:lnSpc>
                <a:spcPct val="90000"/>
              </a:lnSpc>
            </a:pPr>
            <a:r>
              <a:rPr lang="en-US" altLang="en-US"/>
              <a:t>Relation extraction identifies specific relations between entities.</a:t>
            </a:r>
          </a:p>
          <a:p>
            <a:pPr lvl="1">
              <a:lnSpc>
                <a:spcPct val="90000"/>
              </a:lnSpc>
            </a:pPr>
            <a:r>
              <a:rPr lang="en-US" altLang="en-US">
                <a:solidFill>
                  <a:srgbClr val="FF0000"/>
                </a:solidFill>
              </a:rPr>
              <a:t>Michael Dell</a:t>
            </a:r>
            <a:r>
              <a:rPr lang="en-US" altLang="en-US"/>
              <a:t> is the </a:t>
            </a:r>
            <a:r>
              <a:rPr lang="en-US" altLang="en-US">
                <a:solidFill>
                  <a:srgbClr val="E97C05"/>
                </a:solidFill>
              </a:rPr>
              <a:t>CEO of</a:t>
            </a:r>
            <a:r>
              <a:rPr lang="en-US" altLang="en-US"/>
              <a:t>  </a:t>
            </a:r>
            <a:r>
              <a:rPr lang="en-US" altLang="en-US">
                <a:solidFill>
                  <a:srgbClr val="00CC00"/>
                </a:solidFill>
              </a:rPr>
              <a:t>Dell Computer Corporation</a:t>
            </a:r>
            <a:r>
              <a:rPr lang="en-US" altLang="en-US"/>
              <a:t> and </a:t>
            </a:r>
            <a:r>
              <a:rPr lang="en-US" altLang="en-US">
                <a:solidFill>
                  <a:srgbClr val="996633"/>
                </a:solidFill>
              </a:rPr>
              <a:t>lives in</a:t>
            </a:r>
            <a:r>
              <a:rPr lang="en-US" altLang="en-US"/>
              <a:t> </a:t>
            </a:r>
            <a:r>
              <a:rPr lang="en-US" altLang="en-US">
                <a:solidFill>
                  <a:srgbClr val="CC0099"/>
                </a:solidFill>
              </a:rPr>
              <a:t>Austin Texas</a:t>
            </a:r>
            <a:r>
              <a:rPr lang="en-US" altLang="en-US"/>
              <a:t>.</a:t>
            </a:r>
          </a:p>
        </p:txBody>
      </p:sp>
      <p:sp>
        <p:nvSpPr>
          <p:cNvPr id="45061" name="Freeform 4">
            <a:extLst>
              <a:ext uri="{FF2B5EF4-FFF2-40B4-BE49-F238E27FC236}">
                <a16:creationId xmlns:a16="http://schemas.microsoft.com/office/drawing/2014/main" id="{83382BB9-B512-6F22-9650-4683CBED1A1B}"/>
              </a:ext>
            </a:extLst>
          </p:cNvPr>
          <p:cNvSpPr>
            <a:spLocks/>
          </p:cNvSpPr>
          <p:nvPr/>
        </p:nvSpPr>
        <p:spPr bwMode="auto">
          <a:xfrm>
            <a:off x="4194175" y="4926014"/>
            <a:ext cx="181822" cy="371513"/>
          </a:xfrm>
          <a:custGeom>
            <a:avLst/>
            <a:gdLst>
              <a:gd name="T0" fmla="*/ 0 w 1067"/>
              <a:gd name="T1" fmla="*/ 2147483647 h 123"/>
              <a:gd name="T2" fmla="*/ 2147483647 w 1067"/>
              <a:gd name="T3" fmla="*/ 0 h 123"/>
              <a:gd name="T4" fmla="*/ 2147483647 w 1067"/>
              <a:gd name="T5" fmla="*/ 2147483647 h 123"/>
              <a:gd name="T6" fmla="*/ 0 60000 65536"/>
              <a:gd name="T7" fmla="*/ 0 60000 65536"/>
              <a:gd name="T8" fmla="*/ 0 60000 65536"/>
              <a:gd name="T9" fmla="*/ 0 w 1067"/>
              <a:gd name="T10" fmla="*/ 0 h 123"/>
              <a:gd name="T11" fmla="*/ 1067 w 1067"/>
              <a:gd name="T12" fmla="*/ 123 h 123"/>
            </a:gdLst>
            <a:ahLst/>
            <a:cxnLst>
              <a:cxn ang="T6">
                <a:pos x="T0" y="T1"/>
              </a:cxn>
              <a:cxn ang="T7">
                <a:pos x="T2" y="T3"/>
              </a:cxn>
              <a:cxn ang="T8">
                <a:pos x="T4" y="T5"/>
              </a:cxn>
            </a:cxnLst>
            <a:rect l="T9" t="T10" r="T11" b="T12"/>
            <a:pathLst>
              <a:path w="1067" h="123">
                <a:moveTo>
                  <a:pt x="0" y="123"/>
                </a:moveTo>
                <a:cubicBezTo>
                  <a:pt x="149" y="61"/>
                  <a:pt x="298" y="0"/>
                  <a:pt x="476" y="0"/>
                </a:cubicBezTo>
                <a:cubicBezTo>
                  <a:pt x="654" y="0"/>
                  <a:pt x="969" y="104"/>
                  <a:pt x="1067" y="123"/>
                </a:cubicBezTo>
              </a:path>
            </a:pathLst>
          </a:custGeom>
          <a:noFill/>
          <a:ln w="28575">
            <a:solidFill>
              <a:srgbClr val="E97C05"/>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US"/>
          </a:p>
        </p:txBody>
      </p:sp>
      <p:sp>
        <p:nvSpPr>
          <p:cNvPr id="45062" name="Freeform 5">
            <a:extLst>
              <a:ext uri="{FF2B5EF4-FFF2-40B4-BE49-F238E27FC236}">
                <a16:creationId xmlns:a16="http://schemas.microsoft.com/office/drawing/2014/main" id="{82647806-1272-FE1D-E084-05A6EEED3EAF}"/>
              </a:ext>
            </a:extLst>
          </p:cNvPr>
          <p:cNvSpPr>
            <a:spLocks/>
          </p:cNvSpPr>
          <p:nvPr/>
        </p:nvSpPr>
        <p:spPr bwMode="auto">
          <a:xfrm>
            <a:off x="5876925" y="4811714"/>
            <a:ext cx="181822" cy="371513"/>
          </a:xfrm>
          <a:custGeom>
            <a:avLst/>
            <a:gdLst>
              <a:gd name="T0" fmla="*/ 0 w 952"/>
              <a:gd name="T1" fmla="*/ 2147483647 h 195"/>
              <a:gd name="T2" fmla="*/ 2147483647 w 952"/>
              <a:gd name="T3" fmla="*/ 2147483647 h 195"/>
              <a:gd name="T4" fmla="*/ 2147483647 w 952"/>
              <a:gd name="T5" fmla="*/ 2147483647 h 195"/>
              <a:gd name="T6" fmla="*/ 0 60000 65536"/>
              <a:gd name="T7" fmla="*/ 0 60000 65536"/>
              <a:gd name="T8" fmla="*/ 0 60000 65536"/>
              <a:gd name="T9" fmla="*/ 0 w 952"/>
              <a:gd name="T10" fmla="*/ 0 h 195"/>
              <a:gd name="T11" fmla="*/ 952 w 952"/>
              <a:gd name="T12" fmla="*/ 195 h 195"/>
            </a:gdLst>
            <a:ahLst/>
            <a:cxnLst>
              <a:cxn ang="T6">
                <a:pos x="T0" y="T1"/>
              </a:cxn>
              <a:cxn ang="T7">
                <a:pos x="T2" y="T3"/>
              </a:cxn>
              <a:cxn ang="T8">
                <a:pos x="T4" y="T5"/>
              </a:cxn>
            </a:cxnLst>
            <a:rect l="T9" t="T10" r="T11" b="T12"/>
            <a:pathLst>
              <a:path w="952" h="195">
                <a:moveTo>
                  <a:pt x="0" y="195"/>
                </a:moveTo>
                <a:cubicBezTo>
                  <a:pt x="139" y="100"/>
                  <a:pt x="279" y="6"/>
                  <a:pt x="438" y="3"/>
                </a:cubicBezTo>
                <a:cubicBezTo>
                  <a:pt x="597" y="0"/>
                  <a:pt x="868" y="150"/>
                  <a:pt x="952" y="179"/>
                </a:cubicBezTo>
              </a:path>
            </a:pathLst>
          </a:custGeom>
          <a:noFill/>
          <a:ln w="28575">
            <a:solidFill>
              <a:srgbClr val="E97C05"/>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US"/>
          </a:p>
        </p:txBody>
      </p:sp>
      <p:sp>
        <p:nvSpPr>
          <p:cNvPr id="45063" name="Freeform 6">
            <a:extLst>
              <a:ext uri="{FF2B5EF4-FFF2-40B4-BE49-F238E27FC236}">
                <a16:creationId xmlns:a16="http://schemas.microsoft.com/office/drawing/2014/main" id="{E3DFB36C-FD1D-8D90-8A51-1892ACB6C3C4}"/>
              </a:ext>
            </a:extLst>
          </p:cNvPr>
          <p:cNvSpPr>
            <a:spLocks/>
          </p:cNvSpPr>
          <p:nvPr/>
        </p:nvSpPr>
        <p:spPr bwMode="auto">
          <a:xfrm>
            <a:off x="4133851" y="5327651"/>
            <a:ext cx="1304925" cy="371513"/>
          </a:xfrm>
          <a:custGeom>
            <a:avLst/>
            <a:gdLst>
              <a:gd name="T0" fmla="*/ 0 w 921"/>
              <a:gd name="T1" fmla="*/ 0 h 441"/>
              <a:gd name="T2" fmla="*/ 2147483647 w 921"/>
              <a:gd name="T3" fmla="*/ 2147483647 h 441"/>
              <a:gd name="T4" fmla="*/ 2147483647 w 921"/>
              <a:gd name="T5" fmla="*/ 2147483647 h 441"/>
              <a:gd name="T6" fmla="*/ 0 60000 65536"/>
              <a:gd name="T7" fmla="*/ 0 60000 65536"/>
              <a:gd name="T8" fmla="*/ 0 60000 65536"/>
              <a:gd name="T9" fmla="*/ 0 w 921"/>
              <a:gd name="T10" fmla="*/ 0 h 441"/>
              <a:gd name="T11" fmla="*/ 921 w 921"/>
              <a:gd name="T12" fmla="*/ 441 h 441"/>
            </a:gdLst>
            <a:ahLst/>
            <a:cxnLst>
              <a:cxn ang="T6">
                <a:pos x="T0" y="T1"/>
              </a:cxn>
              <a:cxn ang="T7">
                <a:pos x="T2" y="T3"/>
              </a:cxn>
              <a:cxn ang="T8">
                <a:pos x="T4" y="T5"/>
              </a:cxn>
            </a:cxnLst>
            <a:rect l="T9" t="T10" r="T11" b="T12"/>
            <a:pathLst>
              <a:path w="921" h="441">
                <a:moveTo>
                  <a:pt x="0" y="0"/>
                </a:moveTo>
                <a:cubicBezTo>
                  <a:pt x="84" y="179"/>
                  <a:pt x="168" y="359"/>
                  <a:pt x="322" y="400"/>
                </a:cubicBezTo>
                <a:cubicBezTo>
                  <a:pt x="476" y="441"/>
                  <a:pt x="823" y="272"/>
                  <a:pt x="921" y="246"/>
                </a:cubicBezTo>
              </a:path>
            </a:pathLst>
          </a:custGeom>
          <a:noFill/>
          <a:ln w="28575">
            <a:solidFill>
              <a:srgbClr val="996633"/>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US"/>
          </a:p>
        </p:txBody>
      </p:sp>
      <p:sp>
        <p:nvSpPr>
          <p:cNvPr id="45064" name="Freeform 7">
            <a:extLst>
              <a:ext uri="{FF2B5EF4-FFF2-40B4-BE49-F238E27FC236}">
                <a16:creationId xmlns:a16="http://schemas.microsoft.com/office/drawing/2014/main" id="{2289D57F-2030-62FB-A990-A14A67374A8C}"/>
              </a:ext>
            </a:extLst>
          </p:cNvPr>
          <p:cNvSpPr>
            <a:spLocks/>
          </p:cNvSpPr>
          <p:nvPr/>
        </p:nvSpPr>
        <p:spPr bwMode="auto">
          <a:xfrm>
            <a:off x="5426076" y="5657851"/>
            <a:ext cx="1560513" cy="371513"/>
          </a:xfrm>
          <a:custGeom>
            <a:avLst/>
            <a:gdLst>
              <a:gd name="T0" fmla="*/ 0 w 876"/>
              <a:gd name="T1" fmla="*/ 0 h 319"/>
              <a:gd name="T2" fmla="*/ 2147483647 w 876"/>
              <a:gd name="T3" fmla="*/ 2147483647 h 319"/>
              <a:gd name="T4" fmla="*/ 2147483647 w 876"/>
              <a:gd name="T5" fmla="*/ 2147483647 h 319"/>
              <a:gd name="T6" fmla="*/ 0 60000 65536"/>
              <a:gd name="T7" fmla="*/ 0 60000 65536"/>
              <a:gd name="T8" fmla="*/ 0 60000 65536"/>
              <a:gd name="T9" fmla="*/ 0 w 876"/>
              <a:gd name="T10" fmla="*/ 0 h 319"/>
              <a:gd name="T11" fmla="*/ 876 w 876"/>
              <a:gd name="T12" fmla="*/ 319 h 319"/>
            </a:gdLst>
            <a:ahLst/>
            <a:cxnLst>
              <a:cxn ang="T6">
                <a:pos x="T0" y="T1"/>
              </a:cxn>
              <a:cxn ang="T7">
                <a:pos x="T2" y="T3"/>
              </a:cxn>
              <a:cxn ang="T8">
                <a:pos x="T4" y="T5"/>
              </a:cxn>
            </a:cxnLst>
            <a:rect l="T9" t="T10" r="T11" b="T12"/>
            <a:pathLst>
              <a:path w="876" h="319">
                <a:moveTo>
                  <a:pt x="0" y="0"/>
                </a:moveTo>
                <a:cubicBezTo>
                  <a:pt x="146" y="155"/>
                  <a:pt x="292" y="311"/>
                  <a:pt x="438" y="315"/>
                </a:cubicBezTo>
                <a:cubicBezTo>
                  <a:pt x="584" y="319"/>
                  <a:pt x="730" y="171"/>
                  <a:pt x="876" y="23"/>
                </a:cubicBezTo>
              </a:path>
            </a:pathLst>
          </a:custGeom>
          <a:noFill/>
          <a:ln w="28575">
            <a:solidFill>
              <a:srgbClr val="996633"/>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4BB592-1BDB-A669-54B6-B19305010C2E}"/>
              </a:ext>
            </a:extLst>
          </p:cNvPr>
          <p:cNvSpPr>
            <a:spLocks noGrp="1" noChangeArrowheads="1"/>
          </p:cNvSpPr>
          <p:nvPr>
            <p:ph type="title" idx="4294967295"/>
          </p:nvPr>
        </p:nvSpPr>
        <p:spPr/>
        <p:txBody>
          <a:bodyPr/>
          <a:lstStyle/>
          <a:p>
            <a:r>
              <a:rPr lang="en-US" altLang="en-US"/>
              <a:t>Question Answering</a:t>
            </a:r>
          </a:p>
        </p:txBody>
      </p:sp>
      <p:sp>
        <p:nvSpPr>
          <p:cNvPr id="46083" name="Rectangle 3">
            <a:extLst>
              <a:ext uri="{FF2B5EF4-FFF2-40B4-BE49-F238E27FC236}">
                <a16:creationId xmlns:a16="http://schemas.microsoft.com/office/drawing/2014/main" id="{CB2FDC90-50E8-2F17-7EDB-E6123B85DF6B}"/>
              </a:ext>
            </a:extLst>
          </p:cNvPr>
          <p:cNvSpPr>
            <a:spLocks noGrp="1" noChangeArrowheads="1"/>
          </p:cNvSpPr>
          <p:nvPr>
            <p:ph type="body" idx="4294967295"/>
          </p:nvPr>
        </p:nvSpPr>
        <p:spPr>
          <a:xfrm>
            <a:off x="2209800" y="1371600"/>
            <a:ext cx="7772400" cy="5005388"/>
          </a:xfrm>
        </p:spPr>
        <p:txBody>
          <a:bodyPr/>
          <a:lstStyle/>
          <a:p>
            <a:pPr>
              <a:lnSpc>
                <a:spcPct val="90000"/>
              </a:lnSpc>
            </a:pPr>
            <a:r>
              <a:rPr lang="en-US" altLang="en-US"/>
              <a:t>Directly answer natural language questions based on information presented in a corpora of textual documents (e.g. the web).</a:t>
            </a:r>
          </a:p>
          <a:p>
            <a:pPr lvl="1">
              <a:lnSpc>
                <a:spcPct val="90000"/>
              </a:lnSpc>
            </a:pPr>
            <a:r>
              <a:rPr lang="en-US" altLang="en-US"/>
              <a:t>When was Barack Obama born?   </a:t>
            </a:r>
            <a:r>
              <a:rPr lang="en-US" altLang="en-US">
                <a:solidFill>
                  <a:schemeClr val="tx1"/>
                </a:solidFill>
              </a:rPr>
              <a:t>(</a:t>
            </a:r>
            <a:r>
              <a:rPr lang="en-US" altLang="en-US" i="1">
                <a:solidFill>
                  <a:schemeClr val="tx1"/>
                </a:solidFill>
              </a:rPr>
              <a:t>factoid</a:t>
            </a:r>
            <a:r>
              <a:rPr lang="en-US" altLang="en-US">
                <a:solidFill>
                  <a:schemeClr val="tx1"/>
                </a:solidFill>
              </a:rPr>
              <a:t>)</a:t>
            </a:r>
          </a:p>
          <a:p>
            <a:pPr lvl="2">
              <a:lnSpc>
                <a:spcPct val="90000"/>
              </a:lnSpc>
            </a:pPr>
            <a:r>
              <a:rPr lang="en-US" altLang="en-US"/>
              <a:t>August 4, 1961</a:t>
            </a:r>
          </a:p>
          <a:p>
            <a:pPr lvl="1">
              <a:lnSpc>
                <a:spcPct val="90000"/>
              </a:lnSpc>
            </a:pPr>
            <a:r>
              <a:rPr lang="en-US" altLang="en-US"/>
              <a:t>Who was president when Barack Obama was born?</a:t>
            </a:r>
          </a:p>
          <a:p>
            <a:pPr lvl="2">
              <a:lnSpc>
                <a:spcPct val="90000"/>
              </a:lnSpc>
            </a:pPr>
            <a:r>
              <a:rPr lang="en-US" altLang="en-US"/>
              <a:t>John F. Kennedy</a:t>
            </a:r>
          </a:p>
          <a:p>
            <a:pPr lvl="1">
              <a:lnSpc>
                <a:spcPct val="90000"/>
              </a:lnSpc>
            </a:pPr>
            <a:r>
              <a:rPr lang="en-US" altLang="en-US"/>
              <a:t>How many presidents have there been since Barack Obama was born?</a:t>
            </a:r>
          </a:p>
          <a:p>
            <a:pPr lvl="2">
              <a:lnSpc>
                <a:spcPct val="90000"/>
              </a:lnSpc>
            </a:pPr>
            <a:r>
              <a:rPr lang="en-US" altLang="en-US"/>
              <a:t>9</a:t>
            </a:r>
          </a:p>
          <a:p>
            <a:pPr lvl="2">
              <a:lnSpc>
                <a:spcPct val="90000"/>
              </a:lnSpc>
            </a:pPr>
            <a:endParaRPr lang="en-US"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CC43672-DBF2-19C5-11D7-21E6B4EF09CD}"/>
              </a:ext>
            </a:extLst>
          </p:cNvPr>
          <p:cNvSpPr>
            <a:spLocks noGrp="1" noChangeArrowheads="1"/>
          </p:cNvSpPr>
          <p:nvPr>
            <p:ph type="title" idx="4294967295"/>
          </p:nvPr>
        </p:nvSpPr>
        <p:spPr/>
        <p:txBody>
          <a:bodyPr/>
          <a:lstStyle/>
          <a:p>
            <a:r>
              <a:rPr lang="en-US" altLang="en-US"/>
              <a:t>Text Summarization</a:t>
            </a:r>
          </a:p>
        </p:txBody>
      </p:sp>
      <p:sp>
        <p:nvSpPr>
          <p:cNvPr id="47107" name="Rectangle 3">
            <a:extLst>
              <a:ext uri="{FF2B5EF4-FFF2-40B4-BE49-F238E27FC236}">
                <a16:creationId xmlns:a16="http://schemas.microsoft.com/office/drawing/2014/main" id="{C302B5EC-C53B-1D5B-475E-1E595CCF73FC}"/>
              </a:ext>
            </a:extLst>
          </p:cNvPr>
          <p:cNvSpPr>
            <a:spLocks noGrp="1" noChangeArrowheads="1"/>
          </p:cNvSpPr>
          <p:nvPr>
            <p:ph type="body" idx="4294967295"/>
          </p:nvPr>
        </p:nvSpPr>
        <p:spPr/>
        <p:txBody>
          <a:bodyPr/>
          <a:lstStyle/>
          <a:p>
            <a:pPr>
              <a:lnSpc>
                <a:spcPct val="90000"/>
              </a:lnSpc>
            </a:pPr>
            <a:r>
              <a:rPr lang="en-US" altLang="en-US"/>
              <a:t>Produce a short summary of a longer document or article.</a:t>
            </a:r>
          </a:p>
          <a:p>
            <a:pPr lvl="1">
              <a:lnSpc>
                <a:spcPct val="90000"/>
              </a:lnSpc>
            </a:pPr>
            <a:r>
              <a:rPr lang="en-US" altLang="en-US">
                <a:solidFill>
                  <a:srgbClr val="CC0000"/>
                </a:solidFill>
              </a:rPr>
              <a:t>Article:</a:t>
            </a:r>
            <a:r>
              <a:rPr lang="en-US" altLang="en-US"/>
              <a:t> </a:t>
            </a:r>
            <a:r>
              <a:rPr lang="en-US" altLang="en-US" sz="1800"/>
              <a:t>With a split decision in the final two primaries and a flurry of superdelegate endorsements, </a:t>
            </a:r>
            <a:r>
              <a:rPr lang="en-US" altLang="en-US" sz="1800" u="sng">
                <a:hlinkClick r:id="rId3"/>
              </a:rPr>
              <a:t>Sen. Barack Obama</a:t>
            </a:r>
            <a:r>
              <a:rPr lang="en-US" altLang="en-US" sz="1800"/>
              <a:t> sealed the Democratic presidential nomination last night after a grueling and history-making campaign against </a:t>
            </a:r>
            <a:r>
              <a:rPr lang="en-US" altLang="en-US" sz="1800">
                <a:hlinkClick r:id="rId4"/>
              </a:rPr>
              <a:t>Sen. Hillary Rodham Clinton</a:t>
            </a:r>
            <a:r>
              <a:rPr lang="en-US" altLang="en-US" sz="1800"/>
              <a:t> that will make him the first African American to head a major-party ticket.</a:t>
            </a:r>
            <a:r>
              <a:rPr lang="en-US" altLang="en-US"/>
              <a:t> </a:t>
            </a:r>
            <a:r>
              <a:rPr lang="en-US" altLang="en-US" sz="1800"/>
              <a:t>Before a chanting and cheering audience in St. Paul, Minn., the first-term senator from Illinois savored what once seemed an unlikely outcome to the Democratic race with a nod to the marathon that was ending and to what will be another hard-fought battle, against </a:t>
            </a:r>
            <a:r>
              <a:rPr lang="en-US" altLang="en-US" sz="1800">
                <a:hlinkClick r:id="rId5"/>
              </a:rPr>
              <a:t>Sen. John McCain</a:t>
            </a:r>
            <a:r>
              <a:rPr lang="en-US" altLang="en-US" sz="1800"/>
              <a:t>, the presumptive Republican nominee….</a:t>
            </a:r>
          </a:p>
          <a:p>
            <a:pPr lvl="1">
              <a:lnSpc>
                <a:spcPct val="90000"/>
              </a:lnSpc>
            </a:pPr>
            <a:r>
              <a:rPr lang="en-US" altLang="en-US">
                <a:solidFill>
                  <a:srgbClr val="CC0000"/>
                </a:solidFill>
              </a:rPr>
              <a:t>Summary:</a:t>
            </a:r>
            <a:r>
              <a:rPr lang="en-US" altLang="en-US"/>
              <a:t>  </a:t>
            </a:r>
            <a:r>
              <a:rPr lang="en-US" altLang="en-US" sz="2000"/>
              <a:t>Senator Barack Obama was declared the presumptive Democratic presidential nominee.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0075"/>
          </a:xfrm>
        </p:spPr>
        <p:txBody>
          <a:bodyPr>
            <a:normAutofit fontScale="90000"/>
          </a:bodyPr>
          <a:lstStyle/>
          <a:p>
            <a:br>
              <a:rPr lang="en-US" b="1" dirty="0"/>
            </a:br>
            <a:r>
              <a:rPr lang="en-US" b="1" dirty="0"/>
              <a:t>Model-based reflex agents</a:t>
            </a:r>
            <a:br>
              <a:rPr lang="en-US" b="1" dirty="0"/>
            </a:br>
            <a:endParaRPr lang="en-US" dirty="0"/>
          </a:p>
        </p:txBody>
      </p:sp>
      <p:sp>
        <p:nvSpPr>
          <p:cNvPr id="3" name="Content Placeholder 2"/>
          <p:cNvSpPr>
            <a:spLocks noGrp="1"/>
          </p:cNvSpPr>
          <p:nvPr>
            <p:ph idx="1"/>
          </p:nvPr>
        </p:nvSpPr>
        <p:spPr>
          <a:xfrm>
            <a:off x="838200" y="965200"/>
            <a:ext cx="10515600" cy="5211763"/>
          </a:xfrm>
        </p:spPr>
        <p:txBody>
          <a:bodyPr/>
          <a:lstStyle/>
          <a:p>
            <a:pPr marL="0" indent="0" algn="just">
              <a:lnSpc>
                <a:spcPct val="150000"/>
              </a:lnSpc>
              <a:buNone/>
            </a:pPr>
            <a:r>
              <a:rPr lang="en-US" dirty="0"/>
              <a:t>It works by finding a rule whose condition matches the current situation. A model-based agent can handle </a:t>
            </a:r>
            <a:r>
              <a:rPr lang="en-US" b="1" dirty="0"/>
              <a:t>partially observable environments</a:t>
            </a:r>
            <a:r>
              <a:rPr lang="en-US" dirty="0"/>
              <a:t> by the use of a model about the world. The agent has to keep track of the </a:t>
            </a:r>
            <a:r>
              <a:rPr lang="en-US" b="1" dirty="0"/>
              <a:t>internal state</a:t>
            </a:r>
            <a:r>
              <a:rPr lang="en-US" dirty="0"/>
              <a:t> which is adjusted by each percept and that depends on the percept history. The current state is stored inside the agent which maintains some kind of structure describing the part of the world which cannot be seen. </a:t>
            </a:r>
          </a:p>
        </p:txBody>
      </p:sp>
    </p:spTree>
    <p:extLst>
      <p:ext uri="{BB962C8B-B14F-4D97-AF65-F5344CB8AC3E}">
        <p14:creationId xmlns:p14="http://schemas.microsoft.com/office/powerpoint/2010/main" val="20482446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522EF20-CC25-52AA-F884-7FC686FE4E42}"/>
              </a:ext>
            </a:extLst>
          </p:cNvPr>
          <p:cNvSpPr>
            <a:spLocks noGrp="1" noChangeArrowheads="1"/>
          </p:cNvSpPr>
          <p:nvPr>
            <p:ph type="title" idx="4294967295"/>
          </p:nvPr>
        </p:nvSpPr>
        <p:spPr/>
        <p:txBody>
          <a:bodyPr/>
          <a:lstStyle/>
          <a:p>
            <a:r>
              <a:rPr lang="en-US" altLang="en-US"/>
              <a:t>Machine Translation (MT)</a:t>
            </a:r>
          </a:p>
        </p:txBody>
      </p:sp>
      <p:sp>
        <p:nvSpPr>
          <p:cNvPr id="48131" name="Rectangle 3">
            <a:extLst>
              <a:ext uri="{FF2B5EF4-FFF2-40B4-BE49-F238E27FC236}">
                <a16:creationId xmlns:a16="http://schemas.microsoft.com/office/drawing/2014/main" id="{08D4872D-4641-EF13-7191-5C4F606639E5}"/>
              </a:ext>
            </a:extLst>
          </p:cNvPr>
          <p:cNvSpPr>
            <a:spLocks noGrp="1" noChangeArrowheads="1"/>
          </p:cNvSpPr>
          <p:nvPr>
            <p:ph type="body" idx="4294967295"/>
          </p:nvPr>
        </p:nvSpPr>
        <p:spPr/>
        <p:txBody>
          <a:bodyPr/>
          <a:lstStyle/>
          <a:p>
            <a:r>
              <a:rPr lang="en-US" altLang="en-US"/>
              <a:t>Translate a sentence from one natural language to another.</a:t>
            </a:r>
          </a:p>
          <a:p>
            <a:pPr lvl="1"/>
            <a:r>
              <a:rPr lang="en-US" altLang="en-US"/>
              <a:t>Hasta la vista, beb</a:t>
            </a:r>
            <a:r>
              <a:rPr lang="en-US" altLang="en-US">
                <a:cs typeface="Times New Roman" panose="02020603050405020304" pitchFamily="18" charset="0"/>
              </a:rPr>
              <a:t>é  </a:t>
            </a:r>
            <a:r>
              <a:rPr lang="en-US" altLang="en-US">
                <a:cs typeface="Times New Roman" panose="02020603050405020304" pitchFamily="18" charset="0"/>
                <a:sym typeface="Symbol" pitchFamily="2" charset="2"/>
              </a:rPr>
              <a:t>  </a:t>
            </a:r>
          </a:p>
          <a:p>
            <a:pPr lvl="1">
              <a:buFontTx/>
              <a:buNone/>
            </a:pPr>
            <a:r>
              <a:rPr lang="en-US" altLang="en-US">
                <a:cs typeface="Times New Roman" panose="02020603050405020304" pitchFamily="18" charset="0"/>
                <a:sym typeface="Symbol" pitchFamily="2" charset="2"/>
              </a:rPr>
              <a:t>   Until we see each other again, baby.</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a:extLst>
              <a:ext uri="{FF2B5EF4-FFF2-40B4-BE49-F238E27FC236}">
                <a16:creationId xmlns:a16="http://schemas.microsoft.com/office/drawing/2014/main" id="{7696848F-3B62-4127-B79A-A309202F927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FC1E6B9C-FD78-8B4A-B50C-EA3A616EDA1E}" type="slidenum">
              <a:rPr lang="en-US" altLang="en-US" sz="1200">
                <a:latin typeface="Helvetica" pitchFamily="2" charset="0"/>
              </a:rPr>
              <a:pPr eaLnBrk="1" hangingPunct="1"/>
              <a:t>191</a:t>
            </a:fld>
            <a:endParaRPr lang="en-US" altLang="en-US" sz="1200"/>
          </a:p>
        </p:txBody>
      </p:sp>
      <p:sp>
        <p:nvSpPr>
          <p:cNvPr id="49155" name="Rectangle 2">
            <a:extLst>
              <a:ext uri="{FF2B5EF4-FFF2-40B4-BE49-F238E27FC236}">
                <a16:creationId xmlns:a16="http://schemas.microsoft.com/office/drawing/2014/main" id="{F127C75A-2E89-AC44-D976-01A64C350A0D}"/>
              </a:ext>
            </a:extLst>
          </p:cNvPr>
          <p:cNvSpPr>
            <a:spLocks noGrp="1" noChangeArrowheads="1"/>
          </p:cNvSpPr>
          <p:nvPr>
            <p:ph type="title"/>
          </p:nvPr>
        </p:nvSpPr>
        <p:spPr/>
        <p:txBody>
          <a:bodyPr/>
          <a:lstStyle/>
          <a:p>
            <a:r>
              <a:rPr lang="en-US" altLang="en-US" sz="3200"/>
              <a:t>Ambiguity Resolution </a:t>
            </a:r>
            <a:br>
              <a:rPr lang="en-US" altLang="en-US" sz="3200"/>
            </a:br>
            <a:r>
              <a:rPr lang="en-US" altLang="en-US" sz="3200"/>
              <a:t>is Required for Translation</a:t>
            </a:r>
          </a:p>
        </p:txBody>
      </p:sp>
      <p:sp>
        <p:nvSpPr>
          <p:cNvPr id="49156" name="Rectangle 3">
            <a:extLst>
              <a:ext uri="{FF2B5EF4-FFF2-40B4-BE49-F238E27FC236}">
                <a16:creationId xmlns:a16="http://schemas.microsoft.com/office/drawing/2014/main" id="{FD913CD4-D195-2C83-979D-C56B6D30F075}"/>
              </a:ext>
            </a:extLst>
          </p:cNvPr>
          <p:cNvSpPr>
            <a:spLocks noGrp="1" noChangeArrowheads="1"/>
          </p:cNvSpPr>
          <p:nvPr>
            <p:ph type="body" idx="1"/>
          </p:nvPr>
        </p:nvSpPr>
        <p:spPr>
          <a:xfrm>
            <a:off x="2057400" y="1371600"/>
            <a:ext cx="8229600" cy="5016500"/>
          </a:xfrm>
        </p:spPr>
        <p:txBody>
          <a:bodyPr/>
          <a:lstStyle/>
          <a:p>
            <a:r>
              <a:rPr lang="en-US" altLang="en-US"/>
              <a:t>Syntactic and semantic ambiguities must be properly resolved for correct translation:</a:t>
            </a:r>
          </a:p>
          <a:p>
            <a:pPr lvl="1"/>
            <a:r>
              <a:rPr lang="en-US" altLang="en-US"/>
              <a:t>“John plays the guitar.” </a:t>
            </a:r>
            <a:r>
              <a:rPr lang="en-US" altLang="en-US">
                <a:cs typeface="Times New Roman" panose="02020603050405020304" pitchFamily="18" charset="0"/>
              </a:rPr>
              <a:t>→ “John toca la guitarra.”</a:t>
            </a:r>
          </a:p>
          <a:p>
            <a:pPr lvl="1"/>
            <a:r>
              <a:rPr lang="en-US" altLang="en-US">
                <a:cs typeface="Times New Roman" panose="02020603050405020304" pitchFamily="18" charset="0"/>
              </a:rPr>
              <a:t>“John plays soccer.” → “John juega el fútbol.”</a:t>
            </a:r>
          </a:p>
          <a:p>
            <a:r>
              <a:rPr lang="en-US" altLang="en-US">
                <a:cs typeface="Times New Roman" panose="02020603050405020304" pitchFamily="18" charset="0"/>
              </a:rPr>
              <a:t>An apocryphal story is that an early MT system gave the following results when translating from English to Russian and then back to English:</a:t>
            </a:r>
          </a:p>
          <a:p>
            <a:pPr lvl="1"/>
            <a:r>
              <a:rPr lang="en-US" altLang="en-US">
                <a:cs typeface="Times New Roman" panose="02020603050405020304" pitchFamily="18" charset="0"/>
              </a:rPr>
              <a:t>“The spirit is willing but the flesh is weak.” </a:t>
            </a:r>
            <a:r>
              <a:rPr lang="en-US" altLang="en-US">
                <a:cs typeface="Times New Roman" panose="02020603050405020304" pitchFamily="18" charset="0"/>
                <a:sym typeface="Symbol" pitchFamily="2" charset="2"/>
              </a:rPr>
              <a:t>               “The liquor is good but the meat is spoiled.”</a:t>
            </a:r>
          </a:p>
          <a:p>
            <a:pPr lvl="1"/>
            <a:r>
              <a:rPr lang="en-US" altLang="en-US">
                <a:cs typeface="Times New Roman" panose="02020603050405020304" pitchFamily="18" charset="0"/>
                <a:sym typeface="Symbol" pitchFamily="2" charset="2"/>
              </a:rPr>
              <a:t>“Out of sight, out of mind.”  “Invisible idiot.” </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4">
            <a:extLst>
              <a:ext uri="{FF2B5EF4-FFF2-40B4-BE49-F238E27FC236}">
                <a16:creationId xmlns:a16="http://schemas.microsoft.com/office/drawing/2014/main" id="{C486D115-D88E-8F34-667A-EE3915CC216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500B2FF3-EB23-814F-BAA2-C0CA681580BE}" type="slidenum">
              <a:rPr lang="en-US" altLang="en-US" sz="1200">
                <a:latin typeface="Helvetica" pitchFamily="2" charset="0"/>
              </a:rPr>
              <a:pPr eaLnBrk="1" hangingPunct="1"/>
              <a:t>192</a:t>
            </a:fld>
            <a:endParaRPr lang="en-US" altLang="en-US" sz="1200"/>
          </a:p>
        </p:txBody>
      </p:sp>
      <p:sp>
        <p:nvSpPr>
          <p:cNvPr id="50179" name="Rectangle 2">
            <a:extLst>
              <a:ext uri="{FF2B5EF4-FFF2-40B4-BE49-F238E27FC236}">
                <a16:creationId xmlns:a16="http://schemas.microsoft.com/office/drawing/2014/main" id="{C626DF03-B6DF-9B69-1AF9-411556189156}"/>
              </a:ext>
            </a:extLst>
          </p:cNvPr>
          <p:cNvSpPr>
            <a:spLocks noGrp="1" noChangeArrowheads="1"/>
          </p:cNvSpPr>
          <p:nvPr>
            <p:ph type="title"/>
          </p:nvPr>
        </p:nvSpPr>
        <p:spPr/>
        <p:txBody>
          <a:bodyPr/>
          <a:lstStyle/>
          <a:p>
            <a:r>
              <a:rPr lang="en-US" altLang="en-US"/>
              <a:t>Resolving Ambiguity</a:t>
            </a:r>
          </a:p>
        </p:txBody>
      </p:sp>
      <p:sp>
        <p:nvSpPr>
          <p:cNvPr id="50180" name="Rectangle 3">
            <a:extLst>
              <a:ext uri="{FF2B5EF4-FFF2-40B4-BE49-F238E27FC236}">
                <a16:creationId xmlns:a16="http://schemas.microsoft.com/office/drawing/2014/main" id="{93EC1F0F-2F19-D45D-9538-B09103157BCD}"/>
              </a:ext>
            </a:extLst>
          </p:cNvPr>
          <p:cNvSpPr>
            <a:spLocks noGrp="1" noChangeArrowheads="1"/>
          </p:cNvSpPr>
          <p:nvPr>
            <p:ph type="body" idx="1"/>
          </p:nvPr>
        </p:nvSpPr>
        <p:spPr/>
        <p:txBody>
          <a:bodyPr>
            <a:normAutofit lnSpcReduction="10000"/>
          </a:bodyPr>
          <a:lstStyle/>
          <a:p>
            <a:pPr>
              <a:lnSpc>
                <a:spcPct val="90000"/>
              </a:lnSpc>
            </a:pPr>
            <a:r>
              <a:rPr lang="en-US" altLang="en-US"/>
              <a:t>Choosing the correct interpretation of linguistic utterances  requires knowledge of:</a:t>
            </a:r>
          </a:p>
          <a:p>
            <a:pPr lvl="1">
              <a:lnSpc>
                <a:spcPct val="90000"/>
              </a:lnSpc>
            </a:pPr>
            <a:r>
              <a:rPr lang="en-US" altLang="en-US"/>
              <a:t>Syntax</a:t>
            </a:r>
          </a:p>
          <a:p>
            <a:pPr lvl="2">
              <a:lnSpc>
                <a:spcPct val="90000"/>
              </a:lnSpc>
            </a:pPr>
            <a:r>
              <a:rPr lang="en-US" altLang="en-US"/>
              <a:t>An agent is typically the subject of the verb</a:t>
            </a:r>
          </a:p>
          <a:p>
            <a:pPr lvl="1">
              <a:lnSpc>
                <a:spcPct val="90000"/>
              </a:lnSpc>
            </a:pPr>
            <a:r>
              <a:rPr lang="en-US" altLang="en-US"/>
              <a:t>Semantics</a:t>
            </a:r>
          </a:p>
          <a:p>
            <a:pPr lvl="2">
              <a:lnSpc>
                <a:spcPct val="90000"/>
              </a:lnSpc>
            </a:pPr>
            <a:r>
              <a:rPr lang="en-US" altLang="en-US"/>
              <a:t>Michael and Ellen are names of people</a:t>
            </a:r>
          </a:p>
          <a:p>
            <a:pPr lvl="2">
              <a:lnSpc>
                <a:spcPct val="90000"/>
              </a:lnSpc>
            </a:pPr>
            <a:r>
              <a:rPr lang="en-US" altLang="en-US"/>
              <a:t>Austin is the name of a city (and of a person)</a:t>
            </a:r>
          </a:p>
          <a:p>
            <a:pPr lvl="2">
              <a:lnSpc>
                <a:spcPct val="90000"/>
              </a:lnSpc>
            </a:pPr>
            <a:r>
              <a:rPr lang="en-US" altLang="en-US"/>
              <a:t>Toyota is a car company and Prius is a brand of car</a:t>
            </a:r>
          </a:p>
          <a:p>
            <a:pPr lvl="1">
              <a:lnSpc>
                <a:spcPct val="90000"/>
              </a:lnSpc>
            </a:pPr>
            <a:r>
              <a:rPr lang="en-US" altLang="en-US"/>
              <a:t>Pragmatics</a:t>
            </a:r>
          </a:p>
          <a:p>
            <a:pPr lvl="1">
              <a:lnSpc>
                <a:spcPct val="90000"/>
              </a:lnSpc>
            </a:pPr>
            <a:r>
              <a:rPr lang="en-US" altLang="en-US"/>
              <a:t>World knowledge</a:t>
            </a:r>
          </a:p>
          <a:p>
            <a:pPr lvl="2">
              <a:lnSpc>
                <a:spcPct val="90000"/>
              </a:lnSpc>
            </a:pPr>
            <a:r>
              <a:rPr lang="en-US" altLang="en-US"/>
              <a:t>Credit cards require users to pay financial interest</a:t>
            </a:r>
          </a:p>
          <a:p>
            <a:pPr lvl="2">
              <a:lnSpc>
                <a:spcPct val="90000"/>
              </a:lnSpc>
            </a:pPr>
            <a:r>
              <a:rPr lang="en-US" altLang="en-US"/>
              <a:t>Agents must be animate and a hammer is not animate</a:t>
            </a:r>
          </a:p>
          <a:p>
            <a:pPr lvl="2">
              <a:lnSpc>
                <a:spcPct val="90000"/>
              </a:lnSpc>
            </a:pPr>
            <a:endParaRPr lang="en-US"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4">
            <a:extLst>
              <a:ext uri="{FF2B5EF4-FFF2-40B4-BE49-F238E27FC236}">
                <a16:creationId xmlns:a16="http://schemas.microsoft.com/office/drawing/2014/main" id="{A0F4F5EC-944F-48CB-489D-50C6713A09A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7F166CCB-6518-0B46-BF3F-8576489E2E5C}" type="slidenum">
              <a:rPr lang="en-US" altLang="en-US" sz="1200">
                <a:latin typeface="Helvetica" pitchFamily="2" charset="0"/>
              </a:rPr>
              <a:pPr eaLnBrk="1" hangingPunct="1"/>
              <a:t>193</a:t>
            </a:fld>
            <a:endParaRPr lang="en-US" altLang="en-US" sz="1200"/>
          </a:p>
        </p:txBody>
      </p:sp>
      <p:sp>
        <p:nvSpPr>
          <p:cNvPr id="51203" name="Rectangle 2">
            <a:extLst>
              <a:ext uri="{FF2B5EF4-FFF2-40B4-BE49-F238E27FC236}">
                <a16:creationId xmlns:a16="http://schemas.microsoft.com/office/drawing/2014/main" id="{470626A1-8311-E745-2497-1358C46B34B2}"/>
              </a:ext>
            </a:extLst>
          </p:cNvPr>
          <p:cNvSpPr>
            <a:spLocks noGrp="1" noChangeArrowheads="1"/>
          </p:cNvSpPr>
          <p:nvPr>
            <p:ph type="title"/>
          </p:nvPr>
        </p:nvSpPr>
        <p:spPr/>
        <p:txBody>
          <a:bodyPr/>
          <a:lstStyle/>
          <a:p>
            <a:r>
              <a:rPr lang="en-US" altLang="en-US"/>
              <a:t>Manual Knowledge Acquisition</a:t>
            </a:r>
          </a:p>
        </p:txBody>
      </p:sp>
      <p:sp>
        <p:nvSpPr>
          <p:cNvPr id="51204" name="Rectangle 3">
            <a:extLst>
              <a:ext uri="{FF2B5EF4-FFF2-40B4-BE49-F238E27FC236}">
                <a16:creationId xmlns:a16="http://schemas.microsoft.com/office/drawing/2014/main" id="{6EDFDFAF-411A-9534-9F4A-9D96A793D53C}"/>
              </a:ext>
            </a:extLst>
          </p:cNvPr>
          <p:cNvSpPr>
            <a:spLocks noGrp="1" noChangeArrowheads="1"/>
          </p:cNvSpPr>
          <p:nvPr>
            <p:ph type="body" idx="1"/>
          </p:nvPr>
        </p:nvSpPr>
        <p:spPr/>
        <p:txBody>
          <a:bodyPr/>
          <a:lstStyle/>
          <a:p>
            <a:pPr>
              <a:lnSpc>
                <a:spcPct val="90000"/>
              </a:lnSpc>
            </a:pPr>
            <a:r>
              <a:rPr lang="en-US" altLang="en-US"/>
              <a:t>Traditional, “rationalist,” approaches to language processing require human specialists to specify and formalize the required knowledge.</a:t>
            </a:r>
          </a:p>
          <a:p>
            <a:pPr>
              <a:lnSpc>
                <a:spcPct val="90000"/>
              </a:lnSpc>
            </a:pPr>
            <a:r>
              <a:rPr lang="en-US" altLang="en-US"/>
              <a:t>Manual knowledge engineering, is difficult, time-consuming, and error prone.</a:t>
            </a:r>
          </a:p>
          <a:p>
            <a:pPr>
              <a:lnSpc>
                <a:spcPct val="90000"/>
              </a:lnSpc>
            </a:pPr>
            <a:r>
              <a:rPr lang="en-US" altLang="en-US"/>
              <a:t>“Rules” in language have numerous exceptions and irregularities.</a:t>
            </a:r>
          </a:p>
          <a:p>
            <a:pPr lvl="1">
              <a:lnSpc>
                <a:spcPct val="90000"/>
              </a:lnSpc>
            </a:pPr>
            <a:r>
              <a:rPr lang="en-US" altLang="en-US"/>
              <a:t>“All grammars leak.”: Edward Sapir (1921)</a:t>
            </a:r>
          </a:p>
          <a:p>
            <a:pPr>
              <a:lnSpc>
                <a:spcPct val="90000"/>
              </a:lnSpc>
            </a:pPr>
            <a:r>
              <a:rPr lang="en-US" altLang="en-US"/>
              <a:t>Manually developed systems were expensive to develop and their abilities were limited and “brittle” (not robust).</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4">
            <a:extLst>
              <a:ext uri="{FF2B5EF4-FFF2-40B4-BE49-F238E27FC236}">
                <a16:creationId xmlns:a16="http://schemas.microsoft.com/office/drawing/2014/main" id="{DAEE8869-E1FF-EDA6-D6D9-7AB9B599BD4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5AA0AC58-BC4D-2F4A-842D-AA273BA89FC0}" type="slidenum">
              <a:rPr lang="en-US" altLang="en-US" sz="1200">
                <a:latin typeface="Helvetica" pitchFamily="2" charset="0"/>
              </a:rPr>
              <a:pPr eaLnBrk="1" hangingPunct="1"/>
              <a:t>194</a:t>
            </a:fld>
            <a:endParaRPr lang="en-US" altLang="en-US" sz="1200"/>
          </a:p>
        </p:txBody>
      </p:sp>
      <p:sp>
        <p:nvSpPr>
          <p:cNvPr id="52227" name="Rectangle 2">
            <a:extLst>
              <a:ext uri="{FF2B5EF4-FFF2-40B4-BE49-F238E27FC236}">
                <a16:creationId xmlns:a16="http://schemas.microsoft.com/office/drawing/2014/main" id="{38DDF272-7830-D38F-E198-57CB425FBB57}"/>
              </a:ext>
            </a:extLst>
          </p:cNvPr>
          <p:cNvSpPr>
            <a:spLocks noGrp="1" noChangeArrowheads="1"/>
          </p:cNvSpPr>
          <p:nvPr>
            <p:ph type="title"/>
          </p:nvPr>
        </p:nvSpPr>
        <p:spPr/>
        <p:txBody>
          <a:bodyPr/>
          <a:lstStyle/>
          <a:p>
            <a:r>
              <a:rPr lang="en-US" altLang="en-US"/>
              <a:t>Automatic Learning Approach</a:t>
            </a:r>
          </a:p>
        </p:txBody>
      </p:sp>
      <p:sp>
        <p:nvSpPr>
          <p:cNvPr id="52228" name="Rectangle 3">
            <a:extLst>
              <a:ext uri="{FF2B5EF4-FFF2-40B4-BE49-F238E27FC236}">
                <a16:creationId xmlns:a16="http://schemas.microsoft.com/office/drawing/2014/main" id="{7164D8E3-5297-A7F6-0144-9D420CF26111}"/>
              </a:ext>
            </a:extLst>
          </p:cNvPr>
          <p:cNvSpPr>
            <a:spLocks noGrp="1" noChangeArrowheads="1"/>
          </p:cNvSpPr>
          <p:nvPr>
            <p:ph type="body" idx="1"/>
          </p:nvPr>
        </p:nvSpPr>
        <p:spPr>
          <a:xfrm>
            <a:off x="2209800" y="1371600"/>
            <a:ext cx="8077200" cy="4687888"/>
          </a:xfrm>
        </p:spPr>
        <p:txBody>
          <a:bodyPr>
            <a:normAutofit lnSpcReduction="10000"/>
          </a:bodyPr>
          <a:lstStyle/>
          <a:p>
            <a:pPr>
              <a:lnSpc>
                <a:spcPct val="90000"/>
              </a:lnSpc>
            </a:pPr>
            <a:r>
              <a:rPr lang="en-US" altLang="en-US"/>
              <a:t>Use machine learning methods to automatically acquire the required knowledge from appropriately annotated text corpora.</a:t>
            </a:r>
          </a:p>
          <a:p>
            <a:pPr>
              <a:lnSpc>
                <a:spcPct val="90000"/>
              </a:lnSpc>
            </a:pPr>
            <a:r>
              <a:rPr lang="en-US" altLang="en-US"/>
              <a:t>Variously referred to as the “corpus based,” “statistical,” or “empirical” approach.</a:t>
            </a:r>
          </a:p>
          <a:p>
            <a:pPr>
              <a:lnSpc>
                <a:spcPct val="90000"/>
              </a:lnSpc>
            </a:pPr>
            <a:r>
              <a:rPr lang="en-US" altLang="en-US"/>
              <a:t>Statistical learning methods were first applied to speech recognition in the late 1970’s and became the dominant approach in the 1980’s.</a:t>
            </a:r>
          </a:p>
          <a:p>
            <a:pPr>
              <a:lnSpc>
                <a:spcPct val="90000"/>
              </a:lnSpc>
            </a:pPr>
            <a:r>
              <a:rPr lang="en-US" altLang="en-US"/>
              <a:t>During the 1990’s, the statistical training approach expanded and came to dominate almost all areas of NLP.</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a:extLst>
              <a:ext uri="{FF2B5EF4-FFF2-40B4-BE49-F238E27FC236}">
                <a16:creationId xmlns:a16="http://schemas.microsoft.com/office/drawing/2014/main" id="{B0642B1C-0AE8-6E44-C288-09B79A126AD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4359D529-27D5-DA4A-B485-057E559F5871}" type="slidenum">
              <a:rPr lang="en-US" altLang="en-US" sz="1200">
                <a:latin typeface="Helvetica" pitchFamily="2" charset="0"/>
              </a:rPr>
              <a:pPr eaLnBrk="1" hangingPunct="1"/>
              <a:t>195</a:t>
            </a:fld>
            <a:endParaRPr lang="en-US" altLang="en-US" sz="1200"/>
          </a:p>
        </p:txBody>
      </p:sp>
      <p:sp>
        <p:nvSpPr>
          <p:cNvPr id="53251" name="Rectangle 2">
            <a:extLst>
              <a:ext uri="{FF2B5EF4-FFF2-40B4-BE49-F238E27FC236}">
                <a16:creationId xmlns:a16="http://schemas.microsoft.com/office/drawing/2014/main" id="{B7DCA20F-D3E6-F71A-6FF5-1D281C9AF267}"/>
              </a:ext>
            </a:extLst>
          </p:cNvPr>
          <p:cNvSpPr>
            <a:spLocks noGrp="1" noChangeArrowheads="1"/>
          </p:cNvSpPr>
          <p:nvPr>
            <p:ph type="title"/>
          </p:nvPr>
        </p:nvSpPr>
        <p:spPr/>
        <p:txBody>
          <a:bodyPr/>
          <a:lstStyle/>
          <a:p>
            <a:r>
              <a:rPr lang="en-US" altLang="en-US"/>
              <a:t>Learning Approach</a:t>
            </a:r>
          </a:p>
        </p:txBody>
      </p:sp>
      <p:grpSp>
        <p:nvGrpSpPr>
          <p:cNvPr id="2" name="Group 292">
            <a:extLst>
              <a:ext uri="{FF2B5EF4-FFF2-40B4-BE49-F238E27FC236}">
                <a16:creationId xmlns:a16="http://schemas.microsoft.com/office/drawing/2014/main" id="{179E6E42-1540-97DD-9A6E-091E2AE85037}"/>
              </a:ext>
            </a:extLst>
          </p:cNvPr>
          <p:cNvGrpSpPr>
            <a:grpSpLocks/>
          </p:cNvGrpSpPr>
          <p:nvPr/>
        </p:nvGrpSpPr>
        <p:grpSpPr bwMode="auto">
          <a:xfrm>
            <a:off x="2168525" y="1600201"/>
            <a:ext cx="2344738" cy="2386013"/>
            <a:chOff x="406" y="1008"/>
            <a:chExt cx="1477" cy="1503"/>
          </a:xfrm>
        </p:grpSpPr>
        <p:grpSp>
          <p:nvGrpSpPr>
            <p:cNvPr id="53318" name="Group 63">
              <a:extLst>
                <a:ext uri="{FF2B5EF4-FFF2-40B4-BE49-F238E27FC236}">
                  <a16:creationId xmlns:a16="http://schemas.microsoft.com/office/drawing/2014/main" id="{75F44154-169F-2995-78A5-CB6C5F2DC3E7}"/>
                </a:ext>
              </a:extLst>
            </p:cNvPr>
            <p:cNvGrpSpPr>
              <a:grpSpLocks/>
            </p:cNvGrpSpPr>
            <p:nvPr/>
          </p:nvGrpSpPr>
          <p:grpSpPr bwMode="auto">
            <a:xfrm>
              <a:off x="672" y="1008"/>
              <a:ext cx="624" cy="624"/>
              <a:chOff x="672" y="1152"/>
              <a:chExt cx="624" cy="624"/>
            </a:xfrm>
          </p:grpSpPr>
          <p:sp>
            <p:nvSpPr>
              <p:cNvPr id="53436" name="Rectangle 4">
                <a:extLst>
                  <a:ext uri="{FF2B5EF4-FFF2-40B4-BE49-F238E27FC236}">
                    <a16:creationId xmlns:a16="http://schemas.microsoft.com/office/drawing/2014/main" id="{4F6B3A12-7CD5-5867-0287-09E5FDBA17E3}"/>
                  </a:ext>
                </a:extLst>
              </p:cNvPr>
              <p:cNvSpPr>
                <a:spLocks noChangeArrowheads="1"/>
              </p:cNvSpPr>
              <p:nvPr/>
            </p:nvSpPr>
            <p:spPr bwMode="auto">
              <a:xfrm>
                <a:off x="672" y="1337"/>
                <a:ext cx="624" cy="253"/>
              </a:xfrm>
              <a:prstGeom prst="rect">
                <a:avLst/>
              </a:prstGeom>
              <a:solidFill>
                <a:schemeClr val="bg1"/>
              </a:solidFill>
              <a:ln w="12700">
                <a:solidFill>
                  <a:schemeClr val="tx1"/>
                </a:solidFill>
                <a:miter lim="800000"/>
                <a:headEnd/>
                <a:tailEnd/>
              </a:ln>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3437" name="Line 5">
                <a:extLst>
                  <a:ext uri="{FF2B5EF4-FFF2-40B4-BE49-F238E27FC236}">
                    <a16:creationId xmlns:a16="http://schemas.microsoft.com/office/drawing/2014/main" id="{760DBE59-F32D-8F1B-F311-469B2972D734}"/>
                  </a:ext>
                </a:extLst>
              </p:cNvPr>
              <p:cNvSpPr>
                <a:spLocks noChangeShapeType="1"/>
              </p:cNvSpPr>
              <p:nvPr/>
            </p:nvSpPr>
            <p:spPr bwMode="auto">
              <a:xfrm>
                <a:off x="720" y="115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38" name="Line 6">
                <a:extLst>
                  <a:ext uri="{FF2B5EF4-FFF2-40B4-BE49-F238E27FC236}">
                    <a16:creationId xmlns:a16="http://schemas.microsoft.com/office/drawing/2014/main" id="{C5290820-12E4-D811-AEB3-0BF129FD21CA}"/>
                  </a:ext>
                </a:extLst>
              </p:cNvPr>
              <p:cNvSpPr>
                <a:spLocks noChangeShapeType="1"/>
              </p:cNvSpPr>
              <p:nvPr/>
            </p:nvSpPr>
            <p:spPr bwMode="auto">
              <a:xfrm>
                <a:off x="720" y="120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39" name="Line 7">
                <a:extLst>
                  <a:ext uri="{FF2B5EF4-FFF2-40B4-BE49-F238E27FC236}">
                    <a16:creationId xmlns:a16="http://schemas.microsoft.com/office/drawing/2014/main" id="{AB6EC303-CBF5-FC51-36AF-3180177E6FC9}"/>
                  </a:ext>
                </a:extLst>
              </p:cNvPr>
              <p:cNvSpPr>
                <a:spLocks noChangeShapeType="1"/>
              </p:cNvSpPr>
              <p:nvPr/>
            </p:nvSpPr>
            <p:spPr bwMode="auto">
              <a:xfrm>
                <a:off x="720" y="124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40" name="Line 8">
                <a:extLst>
                  <a:ext uri="{FF2B5EF4-FFF2-40B4-BE49-F238E27FC236}">
                    <a16:creationId xmlns:a16="http://schemas.microsoft.com/office/drawing/2014/main" id="{635AB00A-CD37-BF43-9CED-88C47488481A}"/>
                  </a:ext>
                </a:extLst>
              </p:cNvPr>
              <p:cNvSpPr>
                <a:spLocks noChangeShapeType="1"/>
              </p:cNvSpPr>
              <p:nvPr/>
            </p:nvSpPr>
            <p:spPr bwMode="auto">
              <a:xfrm>
                <a:off x="720" y="129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41" name="Line 9">
                <a:extLst>
                  <a:ext uri="{FF2B5EF4-FFF2-40B4-BE49-F238E27FC236}">
                    <a16:creationId xmlns:a16="http://schemas.microsoft.com/office/drawing/2014/main" id="{C8769924-885C-1E60-9543-8A79CD104B5F}"/>
                  </a:ext>
                </a:extLst>
              </p:cNvPr>
              <p:cNvSpPr>
                <a:spLocks noChangeShapeType="1"/>
              </p:cNvSpPr>
              <p:nvPr/>
            </p:nvSpPr>
            <p:spPr bwMode="auto">
              <a:xfrm>
                <a:off x="720" y="134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42" name="Line 10">
                <a:extLst>
                  <a:ext uri="{FF2B5EF4-FFF2-40B4-BE49-F238E27FC236}">
                    <a16:creationId xmlns:a16="http://schemas.microsoft.com/office/drawing/2014/main" id="{C829BBEA-59C8-F108-7B43-FA94A393969B}"/>
                  </a:ext>
                </a:extLst>
              </p:cNvPr>
              <p:cNvSpPr>
                <a:spLocks noChangeShapeType="1"/>
              </p:cNvSpPr>
              <p:nvPr/>
            </p:nvSpPr>
            <p:spPr bwMode="auto">
              <a:xfrm>
                <a:off x="720" y="139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43" name="Line 11">
                <a:extLst>
                  <a:ext uri="{FF2B5EF4-FFF2-40B4-BE49-F238E27FC236}">
                    <a16:creationId xmlns:a16="http://schemas.microsoft.com/office/drawing/2014/main" id="{B30DD7CE-2316-754B-9EE8-A703FC14EACB}"/>
                  </a:ext>
                </a:extLst>
              </p:cNvPr>
              <p:cNvSpPr>
                <a:spLocks noChangeShapeType="1"/>
              </p:cNvSpPr>
              <p:nvPr/>
            </p:nvSpPr>
            <p:spPr bwMode="auto">
              <a:xfrm>
                <a:off x="720" y="144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44" name="Line 12">
                <a:extLst>
                  <a:ext uri="{FF2B5EF4-FFF2-40B4-BE49-F238E27FC236}">
                    <a16:creationId xmlns:a16="http://schemas.microsoft.com/office/drawing/2014/main" id="{115E2D04-7571-D619-760D-5509A0990DC3}"/>
                  </a:ext>
                </a:extLst>
              </p:cNvPr>
              <p:cNvSpPr>
                <a:spLocks noChangeShapeType="1"/>
              </p:cNvSpPr>
              <p:nvPr/>
            </p:nvSpPr>
            <p:spPr bwMode="auto">
              <a:xfrm>
                <a:off x="720" y="148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45" name="Line 13">
                <a:extLst>
                  <a:ext uri="{FF2B5EF4-FFF2-40B4-BE49-F238E27FC236}">
                    <a16:creationId xmlns:a16="http://schemas.microsoft.com/office/drawing/2014/main" id="{F0307CF3-ACED-BDB4-EEAD-B805D1475180}"/>
                  </a:ext>
                </a:extLst>
              </p:cNvPr>
              <p:cNvSpPr>
                <a:spLocks noChangeShapeType="1"/>
              </p:cNvSpPr>
              <p:nvPr/>
            </p:nvSpPr>
            <p:spPr bwMode="auto">
              <a:xfrm>
                <a:off x="720" y="153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46" name="Line 14">
                <a:extLst>
                  <a:ext uri="{FF2B5EF4-FFF2-40B4-BE49-F238E27FC236}">
                    <a16:creationId xmlns:a16="http://schemas.microsoft.com/office/drawing/2014/main" id="{E7717840-B163-C09D-C9B9-46E8F5191C9C}"/>
                  </a:ext>
                </a:extLst>
              </p:cNvPr>
              <p:cNvSpPr>
                <a:spLocks noChangeShapeType="1"/>
              </p:cNvSpPr>
              <p:nvPr/>
            </p:nvSpPr>
            <p:spPr bwMode="auto">
              <a:xfrm>
                <a:off x="720" y="158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47" name="Line 15">
                <a:extLst>
                  <a:ext uri="{FF2B5EF4-FFF2-40B4-BE49-F238E27FC236}">
                    <a16:creationId xmlns:a16="http://schemas.microsoft.com/office/drawing/2014/main" id="{B1313EC1-A31B-3B87-4E49-2FD0FC5A6C1D}"/>
                  </a:ext>
                </a:extLst>
              </p:cNvPr>
              <p:cNvSpPr>
                <a:spLocks noChangeShapeType="1"/>
              </p:cNvSpPr>
              <p:nvPr/>
            </p:nvSpPr>
            <p:spPr bwMode="auto">
              <a:xfrm>
                <a:off x="720" y="163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48" name="Line 16">
                <a:extLst>
                  <a:ext uri="{FF2B5EF4-FFF2-40B4-BE49-F238E27FC236}">
                    <a16:creationId xmlns:a16="http://schemas.microsoft.com/office/drawing/2014/main" id="{22112322-4BFC-FA0F-849A-2F3FF69BEFB3}"/>
                  </a:ext>
                </a:extLst>
              </p:cNvPr>
              <p:cNvSpPr>
                <a:spLocks noChangeShapeType="1"/>
              </p:cNvSpPr>
              <p:nvPr/>
            </p:nvSpPr>
            <p:spPr bwMode="auto">
              <a:xfrm>
                <a:off x="720" y="168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49" name="Line 17">
                <a:extLst>
                  <a:ext uri="{FF2B5EF4-FFF2-40B4-BE49-F238E27FC236}">
                    <a16:creationId xmlns:a16="http://schemas.microsoft.com/office/drawing/2014/main" id="{A494387B-30EE-371D-273E-0095E0801CCE}"/>
                  </a:ext>
                </a:extLst>
              </p:cNvPr>
              <p:cNvSpPr>
                <a:spLocks noChangeShapeType="1"/>
              </p:cNvSpPr>
              <p:nvPr/>
            </p:nvSpPr>
            <p:spPr bwMode="auto">
              <a:xfrm>
                <a:off x="720" y="172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50" name="Line 18">
                <a:extLst>
                  <a:ext uri="{FF2B5EF4-FFF2-40B4-BE49-F238E27FC236}">
                    <a16:creationId xmlns:a16="http://schemas.microsoft.com/office/drawing/2014/main" id="{F5B0A804-4297-7618-20EA-06759AD0DBA8}"/>
                  </a:ext>
                </a:extLst>
              </p:cNvPr>
              <p:cNvSpPr>
                <a:spLocks noChangeShapeType="1"/>
              </p:cNvSpPr>
              <p:nvPr/>
            </p:nvSpPr>
            <p:spPr bwMode="auto">
              <a:xfrm>
                <a:off x="720" y="177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51" name="Line 19">
                <a:extLst>
                  <a:ext uri="{FF2B5EF4-FFF2-40B4-BE49-F238E27FC236}">
                    <a16:creationId xmlns:a16="http://schemas.microsoft.com/office/drawing/2014/main" id="{7AF11EE6-AA16-AFDC-85AE-77A1088770F4}"/>
                  </a:ext>
                </a:extLst>
              </p:cNvPr>
              <p:cNvSpPr>
                <a:spLocks noChangeShapeType="1"/>
              </p:cNvSpPr>
              <p:nvPr/>
            </p:nvSpPr>
            <p:spPr bwMode="auto">
              <a:xfrm>
                <a:off x="768" y="115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52" name="Line 21">
                <a:extLst>
                  <a:ext uri="{FF2B5EF4-FFF2-40B4-BE49-F238E27FC236}">
                    <a16:creationId xmlns:a16="http://schemas.microsoft.com/office/drawing/2014/main" id="{630C9D71-FE39-0C3D-8031-C99319F49EF5}"/>
                  </a:ext>
                </a:extLst>
              </p:cNvPr>
              <p:cNvSpPr>
                <a:spLocks noChangeShapeType="1"/>
              </p:cNvSpPr>
              <p:nvPr/>
            </p:nvSpPr>
            <p:spPr bwMode="auto">
              <a:xfrm>
                <a:off x="864" y="124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53" name="Line 22">
                <a:extLst>
                  <a:ext uri="{FF2B5EF4-FFF2-40B4-BE49-F238E27FC236}">
                    <a16:creationId xmlns:a16="http://schemas.microsoft.com/office/drawing/2014/main" id="{F4351D13-EC18-91AD-0237-A88910346487}"/>
                  </a:ext>
                </a:extLst>
              </p:cNvPr>
              <p:cNvSpPr>
                <a:spLocks noChangeShapeType="1"/>
              </p:cNvSpPr>
              <p:nvPr/>
            </p:nvSpPr>
            <p:spPr bwMode="auto">
              <a:xfrm>
                <a:off x="960" y="134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54" name="Line 23">
                <a:extLst>
                  <a:ext uri="{FF2B5EF4-FFF2-40B4-BE49-F238E27FC236}">
                    <a16:creationId xmlns:a16="http://schemas.microsoft.com/office/drawing/2014/main" id="{9487A3D1-48ED-47EA-607D-F4115CE42974}"/>
                  </a:ext>
                </a:extLst>
              </p:cNvPr>
              <p:cNvSpPr>
                <a:spLocks noChangeShapeType="1"/>
              </p:cNvSpPr>
              <p:nvPr/>
            </p:nvSpPr>
            <p:spPr bwMode="auto">
              <a:xfrm>
                <a:off x="720" y="139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55" name="Line 24">
                <a:extLst>
                  <a:ext uri="{FF2B5EF4-FFF2-40B4-BE49-F238E27FC236}">
                    <a16:creationId xmlns:a16="http://schemas.microsoft.com/office/drawing/2014/main" id="{8776E04F-D596-5821-F903-4CE4912825BC}"/>
                  </a:ext>
                </a:extLst>
              </p:cNvPr>
              <p:cNvSpPr>
                <a:spLocks noChangeShapeType="1"/>
              </p:cNvSpPr>
              <p:nvPr/>
            </p:nvSpPr>
            <p:spPr bwMode="auto">
              <a:xfrm>
                <a:off x="1056" y="144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56" name="Line 25">
                <a:extLst>
                  <a:ext uri="{FF2B5EF4-FFF2-40B4-BE49-F238E27FC236}">
                    <a16:creationId xmlns:a16="http://schemas.microsoft.com/office/drawing/2014/main" id="{4A7A0A16-9E16-3C88-EE8D-CB555FC57AC7}"/>
                  </a:ext>
                </a:extLst>
              </p:cNvPr>
              <p:cNvSpPr>
                <a:spLocks noChangeShapeType="1"/>
              </p:cNvSpPr>
              <p:nvPr/>
            </p:nvSpPr>
            <p:spPr bwMode="auto">
              <a:xfrm>
                <a:off x="768"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57" name="Line 26">
                <a:extLst>
                  <a:ext uri="{FF2B5EF4-FFF2-40B4-BE49-F238E27FC236}">
                    <a16:creationId xmlns:a16="http://schemas.microsoft.com/office/drawing/2014/main" id="{BE062D31-5841-C016-BAD3-0AFDC469C95F}"/>
                  </a:ext>
                </a:extLst>
              </p:cNvPr>
              <p:cNvSpPr>
                <a:spLocks noChangeShapeType="1"/>
              </p:cNvSpPr>
              <p:nvPr/>
            </p:nvSpPr>
            <p:spPr bwMode="auto">
              <a:xfrm>
                <a:off x="1056"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58" name="Line 27">
                <a:extLst>
                  <a:ext uri="{FF2B5EF4-FFF2-40B4-BE49-F238E27FC236}">
                    <a16:creationId xmlns:a16="http://schemas.microsoft.com/office/drawing/2014/main" id="{EE43B5B3-D507-F98B-B79B-D0E54C797225}"/>
                  </a:ext>
                </a:extLst>
              </p:cNvPr>
              <p:cNvSpPr>
                <a:spLocks noChangeShapeType="1"/>
              </p:cNvSpPr>
              <p:nvPr/>
            </p:nvSpPr>
            <p:spPr bwMode="auto">
              <a:xfrm>
                <a:off x="912" y="158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59" name="Line 28">
                <a:extLst>
                  <a:ext uri="{FF2B5EF4-FFF2-40B4-BE49-F238E27FC236}">
                    <a16:creationId xmlns:a16="http://schemas.microsoft.com/office/drawing/2014/main" id="{AA85BECF-697F-DF6D-0B02-55B1EE0A3807}"/>
                  </a:ext>
                </a:extLst>
              </p:cNvPr>
              <p:cNvSpPr>
                <a:spLocks noChangeShapeType="1"/>
              </p:cNvSpPr>
              <p:nvPr/>
            </p:nvSpPr>
            <p:spPr bwMode="auto">
              <a:xfrm>
                <a:off x="720"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60" name="Line 29">
                <a:extLst>
                  <a:ext uri="{FF2B5EF4-FFF2-40B4-BE49-F238E27FC236}">
                    <a16:creationId xmlns:a16="http://schemas.microsoft.com/office/drawing/2014/main" id="{7F785684-ED21-AD7B-D88B-36EE3AC7743B}"/>
                  </a:ext>
                </a:extLst>
              </p:cNvPr>
              <p:cNvSpPr>
                <a:spLocks noChangeShapeType="1"/>
              </p:cNvSpPr>
              <p:nvPr/>
            </p:nvSpPr>
            <p:spPr bwMode="auto">
              <a:xfrm>
                <a:off x="1056"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61" name="Line 30">
                <a:extLst>
                  <a:ext uri="{FF2B5EF4-FFF2-40B4-BE49-F238E27FC236}">
                    <a16:creationId xmlns:a16="http://schemas.microsoft.com/office/drawing/2014/main" id="{B8A8BFEE-1BE3-CB61-7DB9-1B1373EAAD59}"/>
                  </a:ext>
                </a:extLst>
              </p:cNvPr>
              <p:cNvSpPr>
                <a:spLocks noChangeShapeType="1"/>
              </p:cNvSpPr>
              <p:nvPr/>
            </p:nvSpPr>
            <p:spPr bwMode="auto">
              <a:xfrm>
                <a:off x="864" y="168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62" name="Line 31">
                <a:extLst>
                  <a:ext uri="{FF2B5EF4-FFF2-40B4-BE49-F238E27FC236}">
                    <a16:creationId xmlns:a16="http://schemas.microsoft.com/office/drawing/2014/main" id="{D14E3619-973F-74F8-2F2B-D1FFA507AD59}"/>
                  </a:ext>
                </a:extLst>
              </p:cNvPr>
              <p:cNvSpPr>
                <a:spLocks noChangeShapeType="1"/>
              </p:cNvSpPr>
              <p:nvPr/>
            </p:nvSpPr>
            <p:spPr bwMode="auto">
              <a:xfrm>
                <a:off x="1056" y="17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63" name="Line 32">
                <a:extLst>
                  <a:ext uri="{FF2B5EF4-FFF2-40B4-BE49-F238E27FC236}">
                    <a16:creationId xmlns:a16="http://schemas.microsoft.com/office/drawing/2014/main" id="{E4FC659F-026A-A643-881D-36475CDD8E46}"/>
                  </a:ext>
                </a:extLst>
              </p:cNvPr>
              <p:cNvSpPr>
                <a:spLocks noChangeShapeType="1"/>
              </p:cNvSpPr>
              <p:nvPr/>
            </p:nvSpPr>
            <p:spPr bwMode="auto">
              <a:xfrm>
                <a:off x="720" y="177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grpSp>
          <p:nvGrpSpPr>
            <p:cNvPr id="53319" name="Group 64">
              <a:extLst>
                <a:ext uri="{FF2B5EF4-FFF2-40B4-BE49-F238E27FC236}">
                  <a16:creationId xmlns:a16="http://schemas.microsoft.com/office/drawing/2014/main" id="{0835B62F-7085-3EC3-164D-00618437C25E}"/>
                </a:ext>
              </a:extLst>
            </p:cNvPr>
            <p:cNvGrpSpPr>
              <a:grpSpLocks/>
            </p:cNvGrpSpPr>
            <p:nvPr/>
          </p:nvGrpSpPr>
          <p:grpSpPr bwMode="auto">
            <a:xfrm>
              <a:off x="768" y="1104"/>
              <a:ext cx="624" cy="624"/>
              <a:chOff x="672" y="1152"/>
              <a:chExt cx="624" cy="624"/>
            </a:xfrm>
          </p:grpSpPr>
          <p:sp>
            <p:nvSpPr>
              <p:cNvPr id="53408" name="Rectangle 65">
                <a:extLst>
                  <a:ext uri="{FF2B5EF4-FFF2-40B4-BE49-F238E27FC236}">
                    <a16:creationId xmlns:a16="http://schemas.microsoft.com/office/drawing/2014/main" id="{C300609C-288B-CB5D-946C-EBD097A6F3B9}"/>
                  </a:ext>
                </a:extLst>
              </p:cNvPr>
              <p:cNvSpPr>
                <a:spLocks noChangeArrowheads="1"/>
              </p:cNvSpPr>
              <p:nvPr/>
            </p:nvSpPr>
            <p:spPr bwMode="auto">
              <a:xfrm>
                <a:off x="672" y="1337"/>
                <a:ext cx="624" cy="253"/>
              </a:xfrm>
              <a:prstGeom prst="rect">
                <a:avLst/>
              </a:prstGeom>
              <a:solidFill>
                <a:schemeClr val="bg1"/>
              </a:solidFill>
              <a:ln w="12700">
                <a:solidFill>
                  <a:schemeClr val="tx1"/>
                </a:solidFill>
                <a:miter lim="800000"/>
                <a:headEnd/>
                <a:tailEnd/>
              </a:ln>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3409" name="Line 66">
                <a:extLst>
                  <a:ext uri="{FF2B5EF4-FFF2-40B4-BE49-F238E27FC236}">
                    <a16:creationId xmlns:a16="http://schemas.microsoft.com/office/drawing/2014/main" id="{141DC4EB-19D1-52B3-1AD6-B0B1BEF02163}"/>
                  </a:ext>
                </a:extLst>
              </p:cNvPr>
              <p:cNvSpPr>
                <a:spLocks noChangeShapeType="1"/>
              </p:cNvSpPr>
              <p:nvPr/>
            </p:nvSpPr>
            <p:spPr bwMode="auto">
              <a:xfrm>
                <a:off x="720" y="115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10" name="Line 67">
                <a:extLst>
                  <a:ext uri="{FF2B5EF4-FFF2-40B4-BE49-F238E27FC236}">
                    <a16:creationId xmlns:a16="http://schemas.microsoft.com/office/drawing/2014/main" id="{A3544BB5-8595-640F-AB5E-E4A5370DFB8A}"/>
                  </a:ext>
                </a:extLst>
              </p:cNvPr>
              <p:cNvSpPr>
                <a:spLocks noChangeShapeType="1"/>
              </p:cNvSpPr>
              <p:nvPr/>
            </p:nvSpPr>
            <p:spPr bwMode="auto">
              <a:xfrm>
                <a:off x="720" y="120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11" name="Line 68">
                <a:extLst>
                  <a:ext uri="{FF2B5EF4-FFF2-40B4-BE49-F238E27FC236}">
                    <a16:creationId xmlns:a16="http://schemas.microsoft.com/office/drawing/2014/main" id="{28B23026-D73F-457A-B296-130B138BFAC2}"/>
                  </a:ext>
                </a:extLst>
              </p:cNvPr>
              <p:cNvSpPr>
                <a:spLocks noChangeShapeType="1"/>
              </p:cNvSpPr>
              <p:nvPr/>
            </p:nvSpPr>
            <p:spPr bwMode="auto">
              <a:xfrm>
                <a:off x="720" y="124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12" name="Line 69">
                <a:extLst>
                  <a:ext uri="{FF2B5EF4-FFF2-40B4-BE49-F238E27FC236}">
                    <a16:creationId xmlns:a16="http://schemas.microsoft.com/office/drawing/2014/main" id="{043DD8D2-20FC-CEC6-D995-DD7991E1D45F}"/>
                  </a:ext>
                </a:extLst>
              </p:cNvPr>
              <p:cNvSpPr>
                <a:spLocks noChangeShapeType="1"/>
              </p:cNvSpPr>
              <p:nvPr/>
            </p:nvSpPr>
            <p:spPr bwMode="auto">
              <a:xfrm>
                <a:off x="720" y="129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13" name="Line 70">
                <a:extLst>
                  <a:ext uri="{FF2B5EF4-FFF2-40B4-BE49-F238E27FC236}">
                    <a16:creationId xmlns:a16="http://schemas.microsoft.com/office/drawing/2014/main" id="{75DCB9EE-0214-55E4-C98F-1A764EF2FF94}"/>
                  </a:ext>
                </a:extLst>
              </p:cNvPr>
              <p:cNvSpPr>
                <a:spLocks noChangeShapeType="1"/>
              </p:cNvSpPr>
              <p:nvPr/>
            </p:nvSpPr>
            <p:spPr bwMode="auto">
              <a:xfrm>
                <a:off x="720" y="134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14" name="Line 71">
                <a:extLst>
                  <a:ext uri="{FF2B5EF4-FFF2-40B4-BE49-F238E27FC236}">
                    <a16:creationId xmlns:a16="http://schemas.microsoft.com/office/drawing/2014/main" id="{0702E5FE-7171-850A-038E-E528F852D9A1}"/>
                  </a:ext>
                </a:extLst>
              </p:cNvPr>
              <p:cNvSpPr>
                <a:spLocks noChangeShapeType="1"/>
              </p:cNvSpPr>
              <p:nvPr/>
            </p:nvSpPr>
            <p:spPr bwMode="auto">
              <a:xfrm>
                <a:off x="720" y="139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15" name="Line 72">
                <a:extLst>
                  <a:ext uri="{FF2B5EF4-FFF2-40B4-BE49-F238E27FC236}">
                    <a16:creationId xmlns:a16="http://schemas.microsoft.com/office/drawing/2014/main" id="{623257D0-9B19-2214-7252-40D295AD3B5F}"/>
                  </a:ext>
                </a:extLst>
              </p:cNvPr>
              <p:cNvSpPr>
                <a:spLocks noChangeShapeType="1"/>
              </p:cNvSpPr>
              <p:nvPr/>
            </p:nvSpPr>
            <p:spPr bwMode="auto">
              <a:xfrm>
                <a:off x="720" y="144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16" name="Line 73">
                <a:extLst>
                  <a:ext uri="{FF2B5EF4-FFF2-40B4-BE49-F238E27FC236}">
                    <a16:creationId xmlns:a16="http://schemas.microsoft.com/office/drawing/2014/main" id="{4DCF0BA7-CCAF-7A0B-878A-B40B5D631A75}"/>
                  </a:ext>
                </a:extLst>
              </p:cNvPr>
              <p:cNvSpPr>
                <a:spLocks noChangeShapeType="1"/>
              </p:cNvSpPr>
              <p:nvPr/>
            </p:nvSpPr>
            <p:spPr bwMode="auto">
              <a:xfrm>
                <a:off x="720" y="148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17" name="Line 74">
                <a:extLst>
                  <a:ext uri="{FF2B5EF4-FFF2-40B4-BE49-F238E27FC236}">
                    <a16:creationId xmlns:a16="http://schemas.microsoft.com/office/drawing/2014/main" id="{729E328C-CB05-7167-CA4C-82B0CEF91D63}"/>
                  </a:ext>
                </a:extLst>
              </p:cNvPr>
              <p:cNvSpPr>
                <a:spLocks noChangeShapeType="1"/>
              </p:cNvSpPr>
              <p:nvPr/>
            </p:nvSpPr>
            <p:spPr bwMode="auto">
              <a:xfrm>
                <a:off x="720" y="153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18" name="Line 75">
                <a:extLst>
                  <a:ext uri="{FF2B5EF4-FFF2-40B4-BE49-F238E27FC236}">
                    <a16:creationId xmlns:a16="http://schemas.microsoft.com/office/drawing/2014/main" id="{0665DF0B-FA27-72A4-73D6-DD734F08EB85}"/>
                  </a:ext>
                </a:extLst>
              </p:cNvPr>
              <p:cNvSpPr>
                <a:spLocks noChangeShapeType="1"/>
              </p:cNvSpPr>
              <p:nvPr/>
            </p:nvSpPr>
            <p:spPr bwMode="auto">
              <a:xfrm>
                <a:off x="720" y="158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19" name="Line 76">
                <a:extLst>
                  <a:ext uri="{FF2B5EF4-FFF2-40B4-BE49-F238E27FC236}">
                    <a16:creationId xmlns:a16="http://schemas.microsoft.com/office/drawing/2014/main" id="{ACB2AF5F-C223-BA86-D5D7-AB181FDE0405}"/>
                  </a:ext>
                </a:extLst>
              </p:cNvPr>
              <p:cNvSpPr>
                <a:spLocks noChangeShapeType="1"/>
              </p:cNvSpPr>
              <p:nvPr/>
            </p:nvSpPr>
            <p:spPr bwMode="auto">
              <a:xfrm>
                <a:off x="720" y="163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20" name="Line 77">
                <a:extLst>
                  <a:ext uri="{FF2B5EF4-FFF2-40B4-BE49-F238E27FC236}">
                    <a16:creationId xmlns:a16="http://schemas.microsoft.com/office/drawing/2014/main" id="{EFDA4DC5-D289-DE0D-0F85-4B6A0073DA6A}"/>
                  </a:ext>
                </a:extLst>
              </p:cNvPr>
              <p:cNvSpPr>
                <a:spLocks noChangeShapeType="1"/>
              </p:cNvSpPr>
              <p:nvPr/>
            </p:nvSpPr>
            <p:spPr bwMode="auto">
              <a:xfrm>
                <a:off x="720" y="168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21" name="Line 78">
                <a:extLst>
                  <a:ext uri="{FF2B5EF4-FFF2-40B4-BE49-F238E27FC236}">
                    <a16:creationId xmlns:a16="http://schemas.microsoft.com/office/drawing/2014/main" id="{5E80C005-F6D5-DC5E-6698-3F56D4173197}"/>
                  </a:ext>
                </a:extLst>
              </p:cNvPr>
              <p:cNvSpPr>
                <a:spLocks noChangeShapeType="1"/>
              </p:cNvSpPr>
              <p:nvPr/>
            </p:nvSpPr>
            <p:spPr bwMode="auto">
              <a:xfrm>
                <a:off x="720" y="172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22" name="Line 79">
                <a:extLst>
                  <a:ext uri="{FF2B5EF4-FFF2-40B4-BE49-F238E27FC236}">
                    <a16:creationId xmlns:a16="http://schemas.microsoft.com/office/drawing/2014/main" id="{36FBF601-AF7F-A659-1466-D117BFB66BA0}"/>
                  </a:ext>
                </a:extLst>
              </p:cNvPr>
              <p:cNvSpPr>
                <a:spLocks noChangeShapeType="1"/>
              </p:cNvSpPr>
              <p:nvPr/>
            </p:nvSpPr>
            <p:spPr bwMode="auto">
              <a:xfrm>
                <a:off x="720" y="177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423" name="Line 80">
                <a:extLst>
                  <a:ext uri="{FF2B5EF4-FFF2-40B4-BE49-F238E27FC236}">
                    <a16:creationId xmlns:a16="http://schemas.microsoft.com/office/drawing/2014/main" id="{1C7C5D42-A6FE-5455-023C-017E1D5DAE56}"/>
                  </a:ext>
                </a:extLst>
              </p:cNvPr>
              <p:cNvSpPr>
                <a:spLocks noChangeShapeType="1"/>
              </p:cNvSpPr>
              <p:nvPr/>
            </p:nvSpPr>
            <p:spPr bwMode="auto">
              <a:xfrm>
                <a:off x="768" y="115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24" name="Line 81">
                <a:extLst>
                  <a:ext uri="{FF2B5EF4-FFF2-40B4-BE49-F238E27FC236}">
                    <a16:creationId xmlns:a16="http://schemas.microsoft.com/office/drawing/2014/main" id="{0AF61DDA-E379-8C42-4E1A-B1B878139EAC}"/>
                  </a:ext>
                </a:extLst>
              </p:cNvPr>
              <p:cNvSpPr>
                <a:spLocks noChangeShapeType="1"/>
              </p:cNvSpPr>
              <p:nvPr/>
            </p:nvSpPr>
            <p:spPr bwMode="auto">
              <a:xfrm>
                <a:off x="864" y="124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25" name="Line 82">
                <a:extLst>
                  <a:ext uri="{FF2B5EF4-FFF2-40B4-BE49-F238E27FC236}">
                    <a16:creationId xmlns:a16="http://schemas.microsoft.com/office/drawing/2014/main" id="{A1C6812F-A438-03E3-3F6F-7D08CDF4D0D3}"/>
                  </a:ext>
                </a:extLst>
              </p:cNvPr>
              <p:cNvSpPr>
                <a:spLocks noChangeShapeType="1"/>
              </p:cNvSpPr>
              <p:nvPr/>
            </p:nvSpPr>
            <p:spPr bwMode="auto">
              <a:xfrm>
                <a:off x="960" y="134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26" name="Line 83">
                <a:extLst>
                  <a:ext uri="{FF2B5EF4-FFF2-40B4-BE49-F238E27FC236}">
                    <a16:creationId xmlns:a16="http://schemas.microsoft.com/office/drawing/2014/main" id="{DEFC073F-8899-2F46-AB79-A0EB6DAD92CE}"/>
                  </a:ext>
                </a:extLst>
              </p:cNvPr>
              <p:cNvSpPr>
                <a:spLocks noChangeShapeType="1"/>
              </p:cNvSpPr>
              <p:nvPr/>
            </p:nvSpPr>
            <p:spPr bwMode="auto">
              <a:xfrm>
                <a:off x="720" y="139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27" name="Line 84">
                <a:extLst>
                  <a:ext uri="{FF2B5EF4-FFF2-40B4-BE49-F238E27FC236}">
                    <a16:creationId xmlns:a16="http://schemas.microsoft.com/office/drawing/2014/main" id="{B8BE5550-486C-95B3-BCBD-CB2FDD0673C2}"/>
                  </a:ext>
                </a:extLst>
              </p:cNvPr>
              <p:cNvSpPr>
                <a:spLocks noChangeShapeType="1"/>
              </p:cNvSpPr>
              <p:nvPr/>
            </p:nvSpPr>
            <p:spPr bwMode="auto">
              <a:xfrm>
                <a:off x="1056" y="144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28" name="Line 85">
                <a:extLst>
                  <a:ext uri="{FF2B5EF4-FFF2-40B4-BE49-F238E27FC236}">
                    <a16:creationId xmlns:a16="http://schemas.microsoft.com/office/drawing/2014/main" id="{2B798A1C-9B1F-78E3-AD54-20EB828344EB}"/>
                  </a:ext>
                </a:extLst>
              </p:cNvPr>
              <p:cNvSpPr>
                <a:spLocks noChangeShapeType="1"/>
              </p:cNvSpPr>
              <p:nvPr/>
            </p:nvSpPr>
            <p:spPr bwMode="auto">
              <a:xfrm>
                <a:off x="768"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29" name="Line 86">
                <a:extLst>
                  <a:ext uri="{FF2B5EF4-FFF2-40B4-BE49-F238E27FC236}">
                    <a16:creationId xmlns:a16="http://schemas.microsoft.com/office/drawing/2014/main" id="{D1647B34-021A-3122-F69A-380B18099E1B}"/>
                  </a:ext>
                </a:extLst>
              </p:cNvPr>
              <p:cNvSpPr>
                <a:spLocks noChangeShapeType="1"/>
              </p:cNvSpPr>
              <p:nvPr/>
            </p:nvSpPr>
            <p:spPr bwMode="auto">
              <a:xfrm>
                <a:off x="1056"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30" name="Line 87">
                <a:extLst>
                  <a:ext uri="{FF2B5EF4-FFF2-40B4-BE49-F238E27FC236}">
                    <a16:creationId xmlns:a16="http://schemas.microsoft.com/office/drawing/2014/main" id="{15F78201-4E23-F23C-F7A5-0434BEDEE258}"/>
                  </a:ext>
                </a:extLst>
              </p:cNvPr>
              <p:cNvSpPr>
                <a:spLocks noChangeShapeType="1"/>
              </p:cNvSpPr>
              <p:nvPr/>
            </p:nvSpPr>
            <p:spPr bwMode="auto">
              <a:xfrm>
                <a:off x="912" y="158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31" name="Line 88">
                <a:extLst>
                  <a:ext uri="{FF2B5EF4-FFF2-40B4-BE49-F238E27FC236}">
                    <a16:creationId xmlns:a16="http://schemas.microsoft.com/office/drawing/2014/main" id="{5707BBFF-C533-35D2-83D0-176FDF639D39}"/>
                  </a:ext>
                </a:extLst>
              </p:cNvPr>
              <p:cNvSpPr>
                <a:spLocks noChangeShapeType="1"/>
              </p:cNvSpPr>
              <p:nvPr/>
            </p:nvSpPr>
            <p:spPr bwMode="auto">
              <a:xfrm>
                <a:off x="720"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32" name="Line 89">
                <a:extLst>
                  <a:ext uri="{FF2B5EF4-FFF2-40B4-BE49-F238E27FC236}">
                    <a16:creationId xmlns:a16="http://schemas.microsoft.com/office/drawing/2014/main" id="{5C3B2094-82C6-2DA1-EA80-78AB0146E6E9}"/>
                  </a:ext>
                </a:extLst>
              </p:cNvPr>
              <p:cNvSpPr>
                <a:spLocks noChangeShapeType="1"/>
              </p:cNvSpPr>
              <p:nvPr/>
            </p:nvSpPr>
            <p:spPr bwMode="auto">
              <a:xfrm>
                <a:off x="1056"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33" name="Line 90">
                <a:extLst>
                  <a:ext uri="{FF2B5EF4-FFF2-40B4-BE49-F238E27FC236}">
                    <a16:creationId xmlns:a16="http://schemas.microsoft.com/office/drawing/2014/main" id="{C1E46B63-3ADE-B7C4-5D1D-21EB81CED771}"/>
                  </a:ext>
                </a:extLst>
              </p:cNvPr>
              <p:cNvSpPr>
                <a:spLocks noChangeShapeType="1"/>
              </p:cNvSpPr>
              <p:nvPr/>
            </p:nvSpPr>
            <p:spPr bwMode="auto">
              <a:xfrm>
                <a:off x="864" y="168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34" name="Line 91">
                <a:extLst>
                  <a:ext uri="{FF2B5EF4-FFF2-40B4-BE49-F238E27FC236}">
                    <a16:creationId xmlns:a16="http://schemas.microsoft.com/office/drawing/2014/main" id="{D7C6EE4E-1B19-49FC-BAE1-1CF0C96B28B1}"/>
                  </a:ext>
                </a:extLst>
              </p:cNvPr>
              <p:cNvSpPr>
                <a:spLocks noChangeShapeType="1"/>
              </p:cNvSpPr>
              <p:nvPr/>
            </p:nvSpPr>
            <p:spPr bwMode="auto">
              <a:xfrm>
                <a:off x="1056" y="17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35" name="Line 92">
                <a:extLst>
                  <a:ext uri="{FF2B5EF4-FFF2-40B4-BE49-F238E27FC236}">
                    <a16:creationId xmlns:a16="http://schemas.microsoft.com/office/drawing/2014/main" id="{09A7F91E-37E4-26A2-0A39-7829BC41F882}"/>
                  </a:ext>
                </a:extLst>
              </p:cNvPr>
              <p:cNvSpPr>
                <a:spLocks noChangeShapeType="1"/>
              </p:cNvSpPr>
              <p:nvPr/>
            </p:nvSpPr>
            <p:spPr bwMode="auto">
              <a:xfrm>
                <a:off x="720" y="177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grpSp>
          <p:nvGrpSpPr>
            <p:cNvPr id="53320" name="Group 93">
              <a:extLst>
                <a:ext uri="{FF2B5EF4-FFF2-40B4-BE49-F238E27FC236}">
                  <a16:creationId xmlns:a16="http://schemas.microsoft.com/office/drawing/2014/main" id="{BDB99E5F-7BE4-D717-8867-926F3ED8B572}"/>
                </a:ext>
              </a:extLst>
            </p:cNvPr>
            <p:cNvGrpSpPr>
              <a:grpSpLocks/>
            </p:cNvGrpSpPr>
            <p:nvPr/>
          </p:nvGrpSpPr>
          <p:grpSpPr bwMode="auto">
            <a:xfrm>
              <a:off x="864" y="1200"/>
              <a:ext cx="624" cy="624"/>
              <a:chOff x="672" y="1152"/>
              <a:chExt cx="624" cy="624"/>
            </a:xfrm>
          </p:grpSpPr>
          <p:sp>
            <p:nvSpPr>
              <p:cNvPr id="53380" name="Rectangle 94">
                <a:extLst>
                  <a:ext uri="{FF2B5EF4-FFF2-40B4-BE49-F238E27FC236}">
                    <a16:creationId xmlns:a16="http://schemas.microsoft.com/office/drawing/2014/main" id="{D4B10E46-6ECE-B0DB-F41B-373993605640}"/>
                  </a:ext>
                </a:extLst>
              </p:cNvPr>
              <p:cNvSpPr>
                <a:spLocks noChangeArrowheads="1"/>
              </p:cNvSpPr>
              <p:nvPr/>
            </p:nvSpPr>
            <p:spPr bwMode="auto">
              <a:xfrm>
                <a:off x="672" y="1337"/>
                <a:ext cx="624" cy="253"/>
              </a:xfrm>
              <a:prstGeom prst="rect">
                <a:avLst/>
              </a:prstGeom>
              <a:solidFill>
                <a:schemeClr val="bg1"/>
              </a:solidFill>
              <a:ln w="12700">
                <a:solidFill>
                  <a:schemeClr val="tx1"/>
                </a:solidFill>
                <a:miter lim="800000"/>
                <a:headEnd/>
                <a:tailEnd/>
              </a:ln>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3381" name="Line 95">
                <a:extLst>
                  <a:ext uri="{FF2B5EF4-FFF2-40B4-BE49-F238E27FC236}">
                    <a16:creationId xmlns:a16="http://schemas.microsoft.com/office/drawing/2014/main" id="{C841FE58-BE61-FC05-3AD0-25259745C7AA}"/>
                  </a:ext>
                </a:extLst>
              </p:cNvPr>
              <p:cNvSpPr>
                <a:spLocks noChangeShapeType="1"/>
              </p:cNvSpPr>
              <p:nvPr/>
            </p:nvSpPr>
            <p:spPr bwMode="auto">
              <a:xfrm>
                <a:off x="720" y="115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82" name="Line 96">
                <a:extLst>
                  <a:ext uri="{FF2B5EF4-FFF2-40B4-BE49-F238E27FC236}">
                    <a16:creationId xmlns:a16="http://schemas.microsoft.com/office/drawing/2014/main" id="{029E3EC0-ECFF-1F98-A829-5C4E9542D483}"/>
                  </a:ext>
                </a:extLst>
              </p:cNvPr>
              <p:cNvSpPr>
                <a:spLocks noChangeShapeType="1"/>
              </p:cNvSpPr>
              <p:nvPr/>
            </p:nvSpPr>
            <p:spPr bwMode="auto">
              <a:xfrm>
                <a:off x="720" y="120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83" name="Line 97">
                <a:extLst>
                  <a:ext uri="{FF2B5EF4-FFF2-40B4-BE49-F238E27FC236}">
                    <a16:creationId xmlns:a16="http://schemas.microsoft.com/office/drawing/2014/main" id="{46CA19EA-9E3F-E446-F8C5-3FF801AA4AB6}"/>
                  </a:ext>
                </a:extLst>
              </p:cNvPr>
              <p:cNvSpPr>
                <a:spLocks noChangeShapeType="1"/>
              </p:cNvSpPr>
              <p:nvPr/>
            </p:nvSpPr>
            <p:spPr bwMode="auto">
              <a:xfrm>
                <a:off x="720" y="124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84" name="Line 98">
                <a:extLst>
                  <a:ext uri="{FF2B5EF4-FFF2-40B4-BE49-F238E27FC236}">
                    <a16:creationId xmlns:a16="http://schemas.microsoft.com/office/drawing/2014/main" id="{89F33E58-5C38-9355-2DAE-EB11B6E09DAF}"/>
                  </a:ext>
                </a:extLst>
              </p:cNvPr>
              <p:cNvSpPr>
                <a:spLocks noChangeShapeType="1"/>
              </p:cNvSpPr>
              <p:nvPr/>
            </p:nvSpPr>
            <p:spPr bwMode="auto">
              <a:xfrm>
                <a:off x="720" y="129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85" name="Line 99">
                <a:extLst>
                  <a:ext uri="{FF2B5EF4-FFF2-40B4-BE49-F238E27FC236}">
                    <a16:creationId xmlns:a16="http://schemas.microsoft.com/office/drawing/2014/main" id="{416330E0-F09F-E032-5C5E-0574EE812213}"/>
                  </a:ext>
                </a:extLst>
              </p:cNvPr>
              <p:cNvSpPr>
                <a:spLocks noChangeShapeType="1"/>
              </p:cNvSpPr>
              <p:nvPr/>
            </p:nvSpPr>
            <p:spPr bwMode="auto">
              <a:xfrm>
                <a:off x="720" y="134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86" name="Line 100">
                <a:extLst>
                  <a:ext uri="{FF2B5EF4-FFF2-40B4-BE49-F238E27FC236}">
                    <a16:creationId xmlns:a16="http://schemas.microsoft.com/office/drawing/2014/main" id="{5561D757-4A25-4E42-6334-889707A41428}"/>
                  </a:ext>
                </a:extLst>
              </p:cNvPr>
              <p:cNvSpPr>
                <a:spLocks noChangeShapeType="1"/>
              </p:cNvSpPr>
              <p:nvPr/>
            </p:nvSpPr>
            <p:spPr bwMode="auto">
              <a:xfrm>
                <a:off x="720" y="139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87" name="Line 101">
                <a:extLst>
                  <a:ext uri="{FF2B5EF4-FFF2-40B4-BE49-F238E27FC236}">
                    <a16:creationId xmlns:a16="http://schemas.microsoft.com/office/drawing/2014/main" id="{0DF12095-92A3-C0E3-9752-D3BFF00C8F5C}"/>
                  </a:ext>
                </a:extLst>
              </p:cNvPr>
              <p:cNvSpPr>
                <a:spLocks noChangeShapeType="1"/>
              </p:cNvSpPr>
              <p:nvPr/>
            </p:nvSpPr>
            <p:spPr bwMode="auto">
              <a:xfrm>
                <a:off x="720" y="144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88" name="Line 102">
                <a:extLst>
                  <a:ext uri="{FF2B5EF4-FFF2-40B4-BE49-F238E27FC236}">
                    <a16:creationId xmlns:a16="http://schemas.microsoft.com/office/drawing/2014/main" id="{9F02D91B-12AC-464F-6517-37FE234EE994}"/>
                  </a:ext>
                </a:extLst>
              </p:cNvPr>
              <p:cNvSpPr>
                <a:spLocks noChangeShapeType="1"/>
              </p:cNvSpPr>
              <p:nvPr/>
            </p:nvSpPr>
            <p:spPr bwMode="auto">
              <a:xfrm>
                <a:off x="720" y="148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89" name="Line 103">
                <a:extLst>
                  <a:ext uri="{FF2B5EF4-FFF2-40B4-BE49-F238E27FC236}">
                    <a16:creationId xmlns:a16="http://schemas.microsoft.com/office/drawing/2014/main" id="{6B167F1D-F758-DC0D-569E-E198809CE853}"/>
                  </a:ext>
                </a:extLst>
              </p:cNvPr>
              <p:cNvSpPr>
                <a:spLocks noChangeShapeType="1"/>
              </p:cNvSpPr>
              <p:nvPr/>
            </p:nvSpPr>
            <p:spPr bwMode="auto">
              <a:xfrm>
                <a:off x="720" y="153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90" name="Line 104">
                <a:extLst>
                  <a:ext uri="{FF2B5EF4-FFF2-40B4-BE49-F238E27FC236}">
                    <a16:creationId xmlns:a16="http://schemas.microsoft.com/office/drawing/2014/main" id="{6B8B5FB6-EE6D-1D36-BDE0-BFC6F6D19975}"/>
                  </a:ext>
                </a:extLst>
              </p:cNvPr>
              <p:cNvSpPr>
                <a:spLocks noChangeShapeType="1"/>
              </p:cNvSpPr>
              <p:nvPr/>
            </p:nvSpPr>
            <p:spPr bwMode="auto">
              <a:xfrm>
                <a:off x="720" y="158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91" name="Line 105">
                <a:extLst>
                  <a:ext uri="{FF2B5EF4-FFF2-40B4-BE49-F238E27FC236}">
                    <a16:creationId xmlns:a16="http://schemas.microsoft.com/office/drawing/2014/main" id="{61BB1285-8159-6569-CACF-DA11C90CA140}"/>
                  </a:ext>
                </a:extLst>
              </p:cNvPr>
              <p:cNvSpPr>
                <a:spLocks noChangeShapeType="1"/>
              </p:cNvSpPr>
              <p:nvPr/>
            </p:nvSpPr>
            <p:spPr bwMode="auto">
              <a:xfrm>
                <a:off x="720" y="163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92" name="Line 106">
                <a:extLst>
                  <a:ext uri="{FF2B5EF4-FFF2-40B4-BE49-F238E27FC236}">
                    <a16:creationId xmlns:a16="http://schemas.microsoft.com/office/drawing/2014/main" id="{41492025-715D-E490-6BA5-D5A4C6CEB8CC}"/>
                  </a:ext>
                </a:extLst>
              </p:cNvPr>
              <p:cNvSpPr>
                <a:spLocks noChangeShapeType="1"/>
              </p:cNvSpPr>
              <p:nvPr/>
            </p:nvSpPr>
            <p:spPr bwMode="auto">
              <a:xfrm>
                <a:off x="720" y="168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93" name="Line 107">
                <a:extLst>
                  <a:ext uri="{FF2B5EF4-FFF2-40B4-BE49-F238E27FC236}">
                    <a16:creationId xmlns:a16="http://schemas.microsoft.com/office/drawing/2014/main" id="{3703D401-CDD1-2F4A-AC33-1B1706767FE4}"/>
                  </a:ext>
                </a:extLst>
              </p:cNvPr>
              <p:cNvSpPr>
                <a:spLocks noChangeShapeType="1"/>
              </p:cNvSpPr>
              <p:nvPr/>
            </p:nvSpPr>
            <p:spPr bwMode="auto">
              <a:xfrm>
                <a:off x="720" y="172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94" name="Line 108">
                <a:extLst>
                  <a:ext uri="{FF2B5EF4-FFF2-40B4-BE49-F238E27FC236}">
                    <a16:creationId xmlns:a16="http://schemas.microsoft.com/office/drawing/2014/main" id="{F217C4F1-DA01-6982-E10D-2A7EDE17446E}"/>
                  </a:ext>
                </a:extLst>
              </p:cNvPr>
              <p:cNvSpPr>
                <a:spLocks noChangeShapeType="1"/>
              </p:cNvSpPr>
              <p:nvPr/>
            </p:nvSpPr>
            <p:spPr bwMode="auto">
              <a:xfrm>
                <a:off x="720" y="177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95" name="Line 109">
                <a:extLst>
                  <a:ext uri="{FF2B5EF4-FFF2-40B4-BE49-F238E27FC236}">
                    <a16:creationId xmlns:a16="http://schemas.microsoft.com/office/drawing/2014/main" id="{B3FAE5B9-A00E-3838-F729-3447308B6807}"/>
                  </a:ext>
                </a:extLst>
              </p:cNvPr>
              <p:cNvSpPr>
                <a:spLocks noChangeShapeType="1"/>
              </p:cNvSpPr>
              <p:nvPr/>
            </p:nvSpPr>
            <p:spPr bwMode="auto">
              <a:xfrm>
                <a:off x="768" y="115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96" name="Line 110">
                <a:extLst>
                  <a:ext uri="{FF2B5EF4-FFF2-40B4-BE49-F238E27FC236}">
                    <a16:creationId xmlns:a16="http://schemas.microsoft.com/office/drawing/2014/main" id="{72135B35-B0B9-FE63-2383-0B578B0B7DB6}"/>
                  </a:ext>
                </a:extLst>
              </p:cNvPr>
              <p:cNvSpPr>
                <a:spLocks noChangeShapeType="1"/>
              </p:cNvSpPr>
              <p:nvPr/>
            </p:nvSpPr>
            <p:spPr bwMode="auto">
              <a:xfrm>
                <a:off x="864" y="124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97" name="Line 111">
                <a:extLst>
                  <a:ext uri="{FF2B5EF4-FFF2-40B4-BE49-F238E27FC236}">
                    <a16:creationId xmlns:a16="http://schemas.microsoft.com/office/drawing/2014/main" id="{026EB204-EB93-6C12-8FB5-A6E608E698F5}"/>
                  </a:ext>
                </a:extLst>
              </p:cNvPr>
              <p:cNvSpPr>
                <a:spLocks noChangeShapeType="1"/>
              </p:cNvSpPr>
              <p:nvPr/>
            </p:nvSpPr>
            <p:spPr bwMode="auto">
              <a:xfrm>
                <a:off x="960" y="134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98" name="Line 112">
                <a:extLst>
                  <a:ext uri="{FF2B5EF4-FFF2-40B4-BE49-F238E27FC236}">
                    <a16:creationId xmlns:a16="http://schemas.microsoft.com/office/drawing/2014/main" id="{2EA57AF3-7CF4-CFC6-548A-EC8173F2EC5A}"/>
                  </a:ext>
                </a:extLst>
              </p:cNvPr>
              <p:cNvSpPr>
                <a:spLocks noChangeShapeType="1"/>
              </p:cNvSpPr>
              <p:nvPr/>
            </p:nvSpPr>
            <p:spPr bwMode="auto">
              <a:xfrm>
                <a:off x="720" y="139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99" name="Line 113">
                <a:extLst>
                  <a:ext uri="{FF2B5EF4-FFF2-40B4-BE49-F238E27FC236}">
                    <a16:creationId xmlns:a16="http://schemas.microsoft.com/office/drawing/2014/main" id="{C4934D2E-EBE8-2636-B749-0C774BCF5EBF}"/>
                  </a:ext>
                </a:extLst>
              </p:cNvPr>
              <p:cNvSpPr>
                <a:spLocks noChangeShapeType="1"/>
              </p:cNvSpPr>
              <p:nvPr/>
            </p:nvSpPr>
            <p:spPr bwMode="auto">
              <a:xfrm>
                <a:off x="1056" y="144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00" name="Line 114">
                <a:extLst>
                  <a:ext uri="{FF2B5EF4-FFF2-40B4-BE49-F238E27FC236}">
                    <a16:creationId xmlns:a16="http://schemas.microsoft.com/office/drawing/2014/main" id="{3C482116-F992-71CF-9301-FA7FB3483A42}"/>
                  </a:ext>
                </a:extLst>
              </p:cNvPr>
              <p:cNvSpPr>
                <a:spLocks noChangeShapeType="1"/>
              </p:cNvSpPr>
              <p:nvPr/>
            </p:nvSpPr>
            <p:spPr bwMode="auto">
              <a:xfrm>
                <a:off x="768"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01" name="Line 115">
                <a:extLst>
                  <a:ext uri="{FF2B5EF4-FFF2-40B4-BE49-F238E27FC236}">
                    <a16:creationId xmlns:a16="http://schemas.microsoft.com/office/drawing/2014/main" id="{4CE1C1A5-6F4E-F048-D171-837702D3ED8D}"/>
                  </a:ext>
                </a:extLst>
              </p:cNvPr>
              <p:cNvSpPr>
                <a:spLocks noChangeShapeType="1"/>
              </p:cNvSpPr>
              <p:nvPr/>
            </p:nvSpPr>
            <p:spPr bwMode="auto">
              <a:xfrm>
                <a:off x="1056"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02" name="Line 116">
                <a:extLst>
                  <a:ext uri="{FF2B5EF4-FFF2-40B4-BE49-F238E27FC236}">
                    <a16:creationId xmlns:a16="http://schemas.microsoft.com/office/drawing/2014/main" id="{7F1FDDFA-4975-A9BA-8759-B927640A5CAF}"/>
                  </a:ext>
                </a:extLst>
              </p:cNvPr>
              <p:cNvSpPr>
                <a:spLocks noChangeShapeType="1"/>
              </p:cNvSpPr>
              <p:nvPr/>
            </p:nvSpPr>
            <p:spPr bwMode="auto">
              <a:xfrm>
                <a:off x="912" y="158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03" name="Line 117">
                <a:extLst>
                  <a:ext uri="{FF2B5EF4-FFF2-40B4-BE49-F238E27FC236}">
                    <a16:creationId xmlns:a16="http://schemas.microsoft.com/office/drawing/2014/main" id="{D65FD0A4-0AC3-F858-0DC8-16848A6072EE}"/>
                  </a:ext>
                </a:extLst>
              </p:cNvPr>
              <p:cNvSpPr>
                <a:spLocks noChangeShapeType="1"/>
              </p:cNvSpPr>
              <p:nvPr/>
            </p:nvSpPr>
            <p:spPr bwMode="auto">
              <a:xfrm>
                <a:off x="720"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04" name="Line 118">
                <a:extLst>
                  <a:ext uri="{FF2B5EF4-FFF2-40B4-BE49-F238E27FC236}">
                    <a16:creationId xmlns:a16="http://schemas.microsoft.com/office/drawing/2014/main" id="{45C4E9E1-630B-9538-246D-67ED3CE95990}"/>
                  </a:ext>
                </a:extLst>
              </p:cNvPr>
              <p:cNvSpPr>
                <a:spLocks noChangeShapeType="1"/>
              </p:cNvSpPr>
              <p:nvPr/>
            </p:nvSpPr>
            <p:spPr bwMode="auto">
              <a:xfrm>
                <a:off x="1056"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05" name="Line 119">
                <a:extLst>
                  <a:ext uri="{FF2B5EF4-FFF2-40B4-BE49-F238E27FC236}">
                    <a16:creationId xmlns:a16="http://schemas.microsoft.com/office/drawing/2014/main" id="{0C10239C-10FF-91ED-2065-11A0A413DA13}"/>
                  </a:ext>
                </a:extLst>
              </p:cNvPr>
              <p:cNvSpPr>
                <a:spLocks noChangeShapeType="1"/>
              </p:cNvSpPr>
              <p:nvPr/>
            </p:nvSpPr>
            <p:spPr bwMode="auto">
              <a:xfrm>
                <a:off x="864" y="168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06" name="Line 120">
                <a:extLst>
                  <a:ext uri="{FF2B5EF4-FFF2-40B4-BE49-F238E27FC236}">
                    <a16:creationId xmlns:a16="http://schemas.microsoft.com/office/drawing/2014/main" id="{0B79B081-95C5-9623-C6A5-BCBB4D218C13}"/>
                  </a:ext>
                </a:extLst>
              </p:cNvPr>
              <p:cNvSpPr>
                <a:spLocks noChangeShapeType="1"/>
              </p:cNvSpPr>
              <p:nvPr/>
            </p:nvSpPr>
            <p:spPr bwMode="auto">
              <a:xfrm>
                <a:off x="1056" y="17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407" name="Line 121">
                <a:extLst>
                  <a:ext uri="{FF2B5EF4-FFF2-40B4-BE49-F238E27FC236}">
                    <a16:creationId xmlns:a16="http://schemas.microsoft.com/office/drawing/2014/main" id="{27552523-54B3-B74C-E5FE-8B7F1278D91F}"/>
                  </a:ext>
                </a:extLst>
              </p:cNvPr>
              <p:cNvSpPr>
                <a:spLocks noChangeShapeType="1"/>
              </p:cNvSpPr>
              <p:nvPr/>
            </p:nvSpPr>
            <p:spPr bwMode="auto">
              <a:xfrm>
                <a:off x="720" y="177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grpSp>
          <p:nvGrpSpPr>
            <p:cNvPr id="53321" name="Group 122">
              <a:extLst>
                <a:ext uri="{FF2B5EF4-FFF2-40B4-BE49-F238E27FC236}">
                  <a16:creationId xmlns:a16="http://schemas.microsoft.com/office/drawing/2014/main" id="{44325E39-9004-D477-359B-A1E8D35E8BE1}"/>
                </a:ext>
              </a:extLst>
            </p:cNvPr>
            <p:cNvGrpSpPr>
              <a:grpSpLocks/>
            </p:cNvGrpSpPr>
            <p:nvPr/>
          </p:nvGrpSpPr>
          <p:grpSpPr bwMode="auto">
            <a:xfrm>
              <a:off x="960" y="1296"/>
              <a:ext cx="624" cy="624"/>
              <a:chOff x="672" y="1152"/>
              <a:chExt cx="624" cy="624"/>
            </a:xfrm>
          </p:grpSpPr>
          <p:sp>
            <p:nvSpPr>
              <p:cNvPr id="53352" name="Rectangle 123">
                <a:extLst>
                  <a:ext uri="{FF2B5EF4-FFF2-40B4-BE49-F238E27FC236}">
                    <a16:creationId xmlns:a16="http://schemas.microsoft.com/office/drawing/2014/main" id="{F21D9D48-1332-9FFF-5C17-63A390C745F9}"/>
                  </a:ext>
                </a:extLst>
              </p:cNvPr>
              <p:cNvSpPr>
                <a:spLocks noChangeArrowheads="1"/>
              </p:cNvSpPr>
              <p:nvPr/>
            </p:nvSpPr>
            <p:spPr bwMode="auto">
              <a:xfrm>
                <a:off x="672" y="1337"/>
                <a:ext cx="624" cy="253"/>
              </a:xfrm>
              <a:prstGeom prst="rect">
                <a:avLst/>
              </a:prstGeom>
              <a:solidFill>
                <a:schemeClr val="bg1"/>
              </a:solidFill>
              <a:ln w="12700">
                <a:solidFill>
                  <a:schemeClr val="tx1"/>
                </a:solidFill>
                <a:miter lim="800000"/>
                <a:headEnd/>
                <a:tailEnd/>
              </a:ln>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3353" name="Line 124">
                <a:extLst>
                  <a:ext uri="{FF2B5EF4-FFF2-40B4-BE49-F238E27FC236}">
                    <a16:creationId xmlns:a16="http://schemas.microsoft.com/office/drawing/2014/main" id="{B9BC92CF-D7B9-755D-F8F2-C3CD20C647F2}"/>
                  </a:ext>
                </a:extLst>
              </p:cNvPr>
              <p:cNvSpPr>
                <a:spLocks noChangeShapeType="1"/>
              </p:cNvSpPr>
              <p:nvPr/>
            </p:nvSpPr>
            <p:spPr bwMode="auto">
              <a:xfrm>
                <a:off x="720" y="115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54" name="Line 125">
                <a:extLst>
                  <a:ext uri="{FF2B5EF4-FFF2-40B4-BE49-F238E27FC236}">
                    <a16:creationId xmlns:a16="http://schemas.microsoft.com/office/drawing/2014/main" id="{10EBD636-9B13-432B-C06B-26B73302937D}"/>
                  </a:ext>
                </a:extLst>
              </p:cNvPr>
              <p:cNvSpPr>
                <a:spLocks noChangeShapeType="1"/>
              </p:cNvSpPr>
              <p:nvPr/>
            </p:nvSpPr>
            <p:spPr bwMode="auto">
              <a:xfrm>
                <a:off x="720" y="120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55" name="Line 126">
                <a:extLst>
                  <a:ext uri="{FF2B5EF4-FFF2-40B4-BE49-F238E27FC236}">
                    <a16:creationId xmlns:a16="http://schemas.microsoft.com/office/drawing/2014/main" id="{864FD8F2-1C38-B32C-2C91-29C50E5F0FCE}"/>
                  </a:ext>
                </a:extLst>
              </p:cNvPr>
              <p:cNvSpPr>
                <a:spLocks noChangeShapeType="1"/>
              </p:cNvSpPr>
              <p:nvPr/>
            </p:nvSpPr>
            <p:spPr bwMode="auto">
              <a:xfrm>
                <a:off x="720" y="124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56" name="Line 127">
                <a:extLst>
                  <a:ext uri="{FF2B5EF4-FFF2-40B4-BE49-F238E27FC236}">
                    <a16:creationId xmlns:a16="http://schemas.microsoft.com/office/drawing/2014/main" id="{C9F1D677-1EFC-29F0-6FD7-AEA6B6199136}"/>
                  </a:ext>
                </a:extLst>
              </p:cNvPr>
              <p:cNvSpPr>
                <a:spLocks noChangeShapeType="1"/>
              </p:cNvSpPr>
              <p:nvPr/>
            </p:nvSpPr>
            <p:spPr bwMode="auto">
              <a:xfrm>
                <a:off x="720" y="129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57" name="Line 128">
                <a:extLst>
                  <a:ext uri="{FF2B5EF4-FFF2-40B4-BE49-F238E27FC236}">
                    <a16:creationId xmlns:a16="http://schemas.microsoft.com/office/drawing/2014/main" id="{D07F6071-86B9-349B-2D13-E093175AB10C}"/>
                  </a:ext>
                </a:extLst>
              </p:cNvPr>
              <p:cNvSpPr>
                <a:spLocks noChangeShapeType="1"/>
              </p:cNvSpPr>
              <p:nvPr/>
            </p:nvSpPr>
            <p:spPr bwMode="auto">
              <a:xfrm>
                <a:off x="720" y="134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58" name="Line 129">
                <a:extLst>
                  <a:ext uri="{FF2B5EF4-FFF2-40B4-BE49-F238E27FC236}">
                    <a16:creationId xmlns:a16="http://schemas.microsoft.com/office/drawing/2014/main" id="{AC085235-02F3-7CF1-7C1B-869BB9B7ED12}"/>
                  </a:ext>
                </a:extLst>
              </p:cNvPr>
              <p:cNvSpPr>
                <a:spLocks noChangeShapeType="1"/>
              </p:cNvSpPr>
              <p:nvPr/>
            </p:nvSpPr>
            <p:spPr bwMode="auto">
              <a:xfrm>
                <a:off x="720" y="139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59" name="Line 130">
                <a:extLst>
                  <a:ext uri="{FF2B5EF4-FFF2-40B4-BE49-F238E27FC236}">
                    <a16:creationId xmlns:a16="http://schemas.microsoft.com/office/drawing/2014/main" id="{D77FD4C3-64ED-81B9-E66B-FD4012AE03E7}"/>
                  </a:ext>
                </a:extLst>
              </p:cNvPr>
              <p:cNvSpPr>
                <a:spLocks noChangeShapeType="1"/>
              </p:cNvSpPr>
              <p:nvPr/>
            </p:nvSpPr>
            <p:spPr bwMode="auto">
              <a:xfrm>
                <a:off x="720" y="144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60" name="Line 131">
                <a:extLst>
                  <a:ext uri="{FF2B5EF4-FFF2-40B4-BE49-F238E27FC236}">
                    <a16:creationId xmlns:a16="http://schemas.microsoft.com/office/drawing/2014/main" id="{DDCC1867-32BD-8740-21F1-4355E9DED743}"/>
                  </a:ext>
                </a:extLst>
              </p:cNvPr>
              <p:cNvSpPr>
                <a:spLocks noChangeShapeType="1"/>
              </p:cNvSpPr>
              <p:nvPr/>
            </p:nvSpPr>
            <p:spPr bwMode="auto">
              <a:xfrm>
                <a:off x="720" y="148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61" name="Line 132">
                <a:extLst>
                  <a:ext uri="{FF2B5EF4-FFF2-40B4-BE49-F238E27FC236}">
                    <a16:creationId xmlns:a16="http://schemas.microsoft.com/office/drawing/2014/main" id="{BC987199-3E60-8812-8AEB-713D86D55888}"/>
                  </a:ext>
                </a:extLst>
              </p:cNvPr>
              <p:cNvSpPr>
                <a:spLocks noChangeShapeType="1"/>
              </p:cNvSpPr>
              <p:nvPr/>
            </p:nvSpPr>
            <p:spPr bwMode="auto">
              <a:xfrm>
                <a:off x="720" y="153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62" name="Line 133">
                <a:extLst>
                  <a:ext uri="{FF2B5EF4-FFF2-40B4-BE49-F238E27FC236}">
                    <a16:creationId xmlns:a16="http://schemas.microsoft.com/office/drawing/2014/main" id="{0DF29E77-7135-DA3B-1397-1B91949222CB}"/>
                  </a:ext>
                </a:extLst>
              </p:cNvPr>
              <p:cNvSpPr>
                <a:spLocks noChangeShapeType="1"/>
              </p:cNvSpPr>
              <p:nvPr/>
            </p:nvSpPr>
            <p:spPr bwMode="auto">
              <a:xfrm>
                <a:off x="720" y="158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63" name="Line 134">
                <a:extLst>
                  <a:ext uri="{FF2B5EF4-FFF2-40B4-BE49-F238E27FC236}">
                    <a16:creationId xmlns:a16="http://schemas.microsoft.com/office/drawing/2014/main" id="{08F15E7F-4EBA-EAB2-414E-AF9D71ED4F67}"/>
                  </a:ext>
                </a:extLst>
              </p:cNvPr>
              <p:cNvSpPr>
                <a:spLocks noChangeShapeType="1"/>
              </p:cNvSpPr>
              <p:nvPr/>
            </p:nvSpPr>
            <p:spPr bwMode="auto">
              <a:xfrm>
                <a:off x="720" y="163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64" name="Line 135">
                <a:extLst>
                  <a:ext uri="{FF2B5EF4-FFF2-40B4-BE49-F238E27FC236}">
                    <a16:creationId xmlns:a16="http://schemas.microsoft.com/office/drawing/2014/main" id="{701CA189-3689-A414-6C7B-65AF7D53B90E}"/>
                  </a:ext>
                </a:extLst>
              </p:cNvPr>
              <p:cNvSpPr>
                <a:spLocks noChangeShapeType="1"/>
              </p:cNvSpPr>
              <p:nvPr/>
            </p:nvSpPr>
            <p:spPr bwMode="auto">
              <a:xfrm>
                <a:off x="720" y="168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65" name="Line 136">
                <a:extLst>
                  <a:ext uri="{FF2B5EF4-FFF2-40B4-BE49-F238E27FC236}">
                    <a16:creationId xmlns:a16="http://schemas.microsoft.com/office/drawing/2014/main" id="{CB4350C4-1273-FA7C-869A-7E6DA8FF7E58}"/>
                  </a:ext>
                </a:extLst>
              </p:cNvPr>
              <p:cNvSpPr>
                <a:spLocks noChangeShapeType="1"/>
              </p:cNvSpPr>
              <p:nvPr/>
            </p:nvSpPr>
            <p:spPr bwMode="auto">
              <a:xfrm>
                <a:off x="720" y="172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66" name="Line 137">
                <a:extLst>
                  <a:ext uri="{FF2B5EF4-FFF2-40B4-BE49-F238E27FC236}">
                    <a16:creationId xmlns:a16="http://schemas.microsoft.com/office/drawing/2014/main" id="{72063414-2D67-AD64-92DE-DB443615FCC5}"/>
                  </a:ext>
                </a:extLst>
              </p:cNvPr>
              <p:cNvSpPr>
                <a:spLocks noChangeShapeType="1"/>
              </p:cNvSpPr>
              <p:nvPr/>
            </p:nvSpPr>
            <p:spPr bwMode="auto">
              <a:xfrm>
                <a:off x="720" y="177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67" name="Line 138">
                <a:extLst>
                  <a:ext uri="{FF2B5EF4-FFF2-40B4-BE49-F238E27FC236}">
                    <a16:creationId xmlns:a16="http://schemas.microsoft.com/office/drawing/2014/main" id="{C6D5AE19-4AFC-CC52-A7B1-D671C4AA37D2}"/>
                  </a:ext>
                </a:extLst>
              </p:cNvPr>
              <p:cNvSpPr>
                <a:spLocks noChangeShapeType="1"/>
              </p:cNvSpPr>
              <p:nvPr/>
            </p:nvSpPr>
            <p:spPr bwMode="auto">
              <a:xfrm>
                <a:off x="768" y="115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68" name="Line 139">
                <a:extLst>
                  <a:ext uri="{FF2B5EF4-FFF2-40B4-BE49-F238E27FC236}">
                    <a16:creationId xmlns:a16="http://schemas.microsoft.com/office/drawing/2014/main" id="{742C7A58-ABB8-F379-1F9B-84EA862300BD}"/>
                  </a:ext>
                </a:extLst>
              </p:cNvPr>
              <p:cNvSpPr>
                <a:spLocks noChangeShapeType="1"/>
              </p:cNvSpPr>
              <p:nvPr/>
            </p:nvSpPr>
            <p:spPr bwMode="auto">
              <a:xfrm>
                <a:off x="864" y="124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69" name="Line 140">
                <a:extLst>
                  <a:ext uri="{FF2B5EF4-FFF2-40B4-BE49-F238E27FC236}">
                    <a16:creationId xmlns:a16="http://schemas.microsoft.com/office/drawing/2014/main" id="{FFE66211-5453-8BE8-E364-0C05FDC02B41}"/>
                  </a:ext>
                </a:extLst>
              </p:cNvPr>
              <p:cNvSpPr>
                <a:spLocks noChangeShapeType="1"/>
              </p:cNvSpPr>
              <p:nvPr/>
            </p:nvSpPr>
            <p:spPr bwMode="auto">
              <a:xfrm>
                <a:off x="960" y="134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70" name="Line 141">
                <a:extLst>
                  <a:ext uri="{FF2B5EF4-FFF2-40B4-BE49-F238E27FC236}">
                    <a16:creationId xmlns:a16="http://schemas.microsoft.com/office/drawing/2014/main" id="{EBF9F47A-F57C-BAD4-2B95-3E399BC800C3}"/>
                  </a:ext>
                </a:extLst>
              </p:cNvPr>
              <p:cNvSpPr>
                <a:spLocks noChangeShapeType="1"/>
              </p:cNvSpPr>
              <p:nvPr/>
            </p:nvSpPr>
            <p:spPr bwMode="auto">
              <a:xfrm>
                <a:off x="720" y="139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71" name="Line 142">
                <a:extLst>
                  <a:ext uri="{FF2B5EF4-FFF2-40B4-BE49-F238E27FC236}">
                    <a16:creationId xmlns:a16="http://schemas.microsoft.com/office/drawing/2014/main" id="{956DAA66-04DD-79FC-937C-B48032A86126}"/>
                  </a:ext>
                </a:extLst>
              </p:cNvPr>
              <p:cNvSpPr>
                <a:spLocks noChangeShapeType="1"/>
              </p:cNvSpPr>
              <p:nvPr/>
            </p:nvSpPr>
            <p:spPr bwMode="auto">
              <a:xfrm>
                <a:off x="1056" y="144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72" name="Line 143">
                <a:extLst>
                  <a:ext uri="{FF2B5EF4-FFF2-40B4-BE49-F238E27FC236}">
                    <a16:creationId xmlns:a16="http://schemas.microsoft.com/office/drawing/2014/main" id="{C2FAC9AF-39E7-EA08-7207-1C1641DF32A2}"/>
                  </a:ext>
                </a:extLst>
              </p:cNvPr>
              <p:cNvSpPr>
                <a:spLocks noChangeShapeType="1"/>
              </p:cNvSpPr>
              <p:nvPr/>
            </p:nvSpPr>
            <p:spPr bwMode="auto">
              <a:xfrm>
                <a:off x="768"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73" name="Line 144">
                <a:extLst>
                  <a:ext uri="{FF2B5EF4-FFF2-40B4-BE49-F238E27FC236}">
                    <a16:creationId xmlns:a16="http://schemas.microsoft.com/office/drawing/2014/main" id="{60590B45-7F32-3197-786F-2813972A432B}"/>
                  </a:ext>
                </a:extLst>
              </p:cNvPr>
              <p:cNvSpPr>
                <a:spLocks noChangeShapeType="1"/>
              </p:cNvSpPr>
              <p:nvPr/>
            </p:nvSpPr>
            <p:spPr bwMode="auto">
              <a:xfrm>
                <a:off x="1056"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74" name="Line 145">
                <a:extLst>
                  <a:ext uri="{FF2B5EF4-FFF2-40B4-BE49-F238E27FC236}">
                    <a16:creationId xmlns:a16="http://schemas.microsoft.com/office/drawing/2014/main" id="{3D3B9A2E-12CA-9C07-37F5-04B48B4D1C25}"/>
                  </a:ext>
                </a:extLst>
              </p:cNvPr>
              <p:cNvSpPr>
                <a:spLocks noChangeShapeType="1"/>
              </p:cNvSpPr>
              <p:nvPr/>
            </p:nvSpPr>
            <p:spPr bwMode="auto">
              <a:xfrm>
                <a:off x="912" y="158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75" name="Line 146">
                <a:extLst>
                  <a:ext uri="{FF2B5EF4-FFF2-40B4-BE49-F238E27FC236}">
                    <a16:creationId xmlns:a16="http://schemas.microsoft.com/office/drawing/2014/main" id="{FBA622A9-F4A7-3286-01B8-31B07A2E0EEC}"/>
                  </a:ext>
                </a:extLst>
              </p:cNvPr>
              <p:cNvSpPr>
                <a:spLocks noChangeShapeType="1"/>
              </p:cNvSpPr>
              <p:nvPr/>
            </p:nvSpPr>
            <p:spPr bwMode="auto">
              <a:xfrm>
                <a:off x="720"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76" name="Line 147">
                <a:extLst>
                  <a:ext uri="{FF2B5EF4-FFF2-40B4-BE49-F238E27FC236}">
                    <a16:creationId xmlns:a16="http://schemas.microsoft.com/office/drawing/2014/main" id="{0AFFA962-66B8-B3C7-565F-E9BDB2C0A867}"/>
                  </a:ext>
                </a:extLst>
              </p:cNvPr>
              <p:cNvSpPr>
                <a:spLocks noChangeShapeType="1"/>
              </p:cNvSpPr>
              <p:nvPr/>
            </p:nvSpPr>
            <p:spPr bwMode="auto">
              <a:xfrm>
                <a:off x="1056"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77" name="Line 148">
                <a:extLst>
                  <a:ext uri="{FF2B5EF4-FFF2-40B4-BE49-F238E27FC236}">
                    <a16:creationId xmlns:a16="http://schemas.microsoft.com/office/drawing/2014/main" id="{7F3AFC8B-61B1-C41D-DBF5-6B7F688006C3}"/>
                  </a:ext>
                </a:extLst>
              </p:cNvPr>
              <p:cNvSpPr>
                <a:spLocks noChangeShapeType="1"/>
              </p:cNvSpPr>
              <p:nvPr/>
            </p:nvSpPr>
            <p:spPr bwMode="auto">
              <a:xfrm>
                <a:off x="864" y="168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78" name="Line 149">
                <a:extLst>
                  <a:ext uri="{FF2B5EF4-FFF2-40B4-BE49-F238E27FC236}">
                    <a16:creationId xmlns:a16="http://schemas.microsoft.com/office/drawing/2014/main" id="{785CD0C1-BAE4-1276-6575-2DA1EC14A902}"/>
                  </a:ext>
                </a:extLst>
              </p:cNvPr>
              <p:cNvSpPr>
                <a:spLocks noChangeShapeType="1"/>
              </p:cNvSpPr>
              <p:nvPr/>
            </p:nvSpPr>
            <p:spPr bwMode="auto">
              <a:xfrm>
                <a:off x="1056" y="17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79" name="Line 150">
                <a:extLst>
                  <a:ext uri="{FF2B5EF4-FFF2-40B4-BE49-F238E27FC236}">
                    <a16:creationId xmlns:a16="http://schemas.microsoft.com/office/drawing/2014/main" id="{E6BF95D5-1EFB-B9E7-A4E5-674C39A75BF0}"/>
                  </a:ext>
                </a:extLst>
              </p:cNvPr>
              <p:cNvSpPr>
                <a:spLocks noChangeShapeType="1"/>
              </p:cNvSpPr>
              <p:nvPr/>
            </p:nvSpPr>
            <p:spPr bwMode="auto">
              <a:xfrm>
                <a:off x="720" y="177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grpSp>
          <p:nvGrpSpPr>
            <p:cNvPr id="53322" name="Group 151">
              <a:extLst>
                <a:ext uri="{FF2B5EF4-FFF2-40B4-BE49-F238E27FC236}">
                  <a16:creationId xmlns:a16="http://schemas.microsoft.com/office/drawing/2014/main" id="{8E8CAA10-FA98-FBA9-CD2B-62FB33A939DB}"/>
                </a:ext>
              </a:extLst>
            </p:cNvPr>
            <p:cNvGrpSpPr>
              <a:grpSpLocks/>
            </p:cNvGrpSpPr>
            <p:nvPr/>
          </p:nvGrpSpPr>
          <p:grpSpPr bwMode="auto">
            <a:xfrm>
              <a:off x="1056" y="1392"/>
              <a:ext cx="624" cy="624"/>
              <a:chOff x="672" y="1152"/>
              <a:chExt cx="624" cy="624"/>
            </a:xfrm>
          </p:grpSpPr>
          <p:sp>
            <p:nvSpPr>
              <p:cNvPr id="53324" name="Rectangle 152">
                <a:extLst>
                  <a:ext uri="{FF2B5EF4-FFF2-40B4-BE49-F238E27FC236}">
                    <a16:creationId xmlns:a16="http://schemas.microsoft.com/office/drawing/2014/main" id="{E589D776-22AE-6CB8-1F97-80B525354F15}"/>
                  </a:ext>
                </a:extLst>
              </p:cNvPr>
              <p:cNvSpPr>
                <a:spLocks noChangeArrowheads="1"/>
              </p:cNvSpPr>
              <p:nvPr/>
            </p:nvSpPr>
            <p:spPr bwMode="auto">
              <a:xfrm>
                <a:off x="672" y="1337"/>
                <a:ext cx="624" cy="253"/>
              </a:xfrm>
              <a:prstGeom prst="rect">
                <a:avLst/>
              </a:prstGeom>
              <a:solidFill>
                <a:schemeClr val="bg1"/>
              </a:solidFill>
              <a:ln w="12700">
                <a:solidFill>
                  <a:schemeClr val="tx1"/>
                </a:solidFill>
                <a:miter lim="800000"/>
                <a:headEnd/>
                <a:tailEnd/>
              </a:ln>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3325" name="Line 153">
                <a:extLst>
                  <a:ext uri="{FF2B5EF4-FFF2-40B4-BE49-F238E27FC236}">
                    <a16:creationId xmlns:a16="http://schemas.microsoft.com/office/drawing/2014/main" id="{16AC02FF-331D-3269-4C50-1AEBAE17A241}"/>
                  </a:ext>
                </a:extLst>
              </p:cNvPr>
              <p:cNvSpPr>
                <a:spLocks noChangeShapeType="1"/>
              </p:cNvSpPr>
              <p:nvPr/>
            </p:nvSpPr>
            <p:spPr bwMode="auto">
              <a:xfrm>
                <a:off x="720" y="115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26" name="Line 154">
                <a:extLst>
                  <a:ext uri="{FF2B5EF4-FFF2-40B4-BE49-F238E27FC236}">
                    <a16:creationId xmlns:a16="http://schemas.microsoft.com/office/drawing/2014/main" id="{BE671183-463F-7BB6-03D4-A4D80A4D9295}"/>
                  </a:ext>
                </a:extLst>
              </p:cNvPr>
              <p:cNvSpPr>
                <a:spLocks noChangeShapeType="1"/>
              </p:cNvSpPr>
              <p:nvPr/>
            </p:nvSpPr>
            <p:spPr bwMode="auto">
              <a:xfrm>
                <a:off x="720" y="120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27" name="Line 155">
                <a:extLst>
                  <a:ext uri="{FF2B5EF4-FFF2-40B4-BE49-F238E27FC236}">
                    <a16:creationId xmlns:a16="http://schemas.microsoft.com/office/drawing/2014/main" id="{1AE19729-FB9A-B0EE-92AB-DF3CBB5ED46B}"/>
                  </a:ext>
                </a:extLst>
              </p:cNvPr>
              <p:cNvSpPr>
                <a:spLocks noChangeShapeType="1"/>
              </p:cNvSpPr>
              <p:nvPr/>
            </p:nvSpPr>
            <p:spPr bwMode="auto">
              <a:xfrm>
                <a:off x="720" y="124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28" name="Line 156">
                <a:extLst>
                  <a:ext uri="{FF2B5EF4-FFF2-40B4-BE49-F238E27FC236}">
                    <a16:creationId xmlns:a16="http://schemas.microsoft.com/office/drawing/2014/main" id="{BD70B39F-9C1F-B6EC-622C-FD7F5F517E85}"/>
                  </a:ext>
                </a:extLst>
              </p:cNvPr>
              <p:cNvSpPr>
                <a:spLocks noChangeShapeType="1"/>
              </p:cNvSpPr>
              <p:nvPr/>
            </p:nvSpPr>
            <p:spPr bwMode="auto">
              <a:xfrm>
                <a:off x="720" y="129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29" name="Line 157">
                <a:extLst>
                  <a:ext uri="{FF2B5EF4-FFF2-40B4-BE49-F238E27FC236}">
                    <a16:creationId xmlns:a16="http://schemas.microsoft.com/office/drawing/2014/main" id="{EE799E7F-2CE9-834B-79F9-4908F6A83B13}"/>
                  </a:ext>
                </a:extLst>
              </p:cNvPr>
              <p:cNvSpPr>
                <a:spLocks noChangeShapeType="1"/>
              </p:cNvSpPr>
              <p:nvPr/>
            </p:nvSpPr>
            <p:spPr bwMode="auto">
              <a:xfrm>
                <a:off x="720" y="134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30" name="Line 158">
                <a:extLst>
                  <a:ext uri="{FF2B5EF4-FFF2-40B4-BE49-F238E27FC236}">
                    <a16:creationId xmlns:a16="http://schemas.microsoft.com/office/drawing/2014/main" id="{774F3875-3748-0C23-3CA1-724EFC49BAD5}"/>
                  </a:ext>
                </a:extLst>
              </p:cNvPr>
              <p:cNvSpPr>
                <a:spLocks noChangeShapeType="1"/>
              </p:cNvSpPr>
              <p:nvPr/>
            </p:nvSpPr>
            <p:spPr bwMode="auto">
              <a:xfrm>
                <a:off x="720" y="139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31" name="Line 159">
                <a:extLst>
                  <a:ext uri="{FF2B5EF4-FFF2-40B4-BE49-F238E27FC236}">
                    <a16:creationId xmlns:a16="http://schemas.microsoft.com/office/drawing/2014/main" id="{8253F02C-40F0-F635-A0F7-3DC959E8EC02}"/>
                  </a:ext>
                </a:extLst>
              </p:cNvPr>
              <p:cNvSpPr>
                <a:spLocks noChangeShapeType="1"/>
              </p:cNvSpPr>
              <p:nvPr/>
            </p:nvSpPr>
            <p:spPr bwMode="auto">
              <a:xfrm>
                <a:off x="720" y="144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32" name="Line 160">
                <a:extLst>
                  <a:ext uri="{FF2B5EF4-FFF2-40B4-BE49-F238E27FC236}">
                    <a16:creationId xmlns:a16="http://schemas.microsoft.com/office/drawing/2014/main" id="{9F29FE6F-A148-FEBD-ECC1-BE70B039F2FA}"/>
                  </a:ext>
                </a:extLst>
              </p:cNvPr>
              <p:cNvSpPr>
                <a:spLocks noChangeShapeType="1"/>
              </p:cNvSpPr>
              <p:nvPr/>
            </p:nvSpPr>
            <p:spPr bwMode="auto">
              <a:xfrm>
                <a:off x="720" y="148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33" name="Line 161">
                <a:extLst>
                  <a:ext uri="{FF2B5EF4-FFF2-40B4-BE49-F238E27FC236}">
                    <a16:creationId xmlns:a16="http://schemas.microsoft.com/office/drawing/2014/main" id="{A90B80DD-3C87-43E1-AC2C-9254D239C459}"/>
                  </a:ext>
                </a:extLst>
              </p:cNvPr>
              <p:cNvSpPr>
                <a:spLocks noChangeShapeType="1"/>
              </p:cNvSpPr>
              <p:nvPr/>
            </p:nvSpPr>
            <p:spPr bwMode="auto">
              <a:xfrm>
                <a:off x="720" y="153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34" name="Line 162">
                <a:extLst>
                  <a:ext uri="{FF2B5EF4-FFF2-40B4-BE49-F238E27FC236}">
                    <a16:creationId xmlns:a16="http://schemas.microsoft.com/office/drawing/2014/main" id="{02F6039B-2397-F612-F267-5150B9323EFA}"/>
                  </a:ext>
                </a:extLst>
              </p:cNvPr>
              <p:cNvSpPr>
                <a:spLocks noChangeShapeType="1"/>
              </p:cNvSpPr>
              <p:nvPr/>
            </p:nvSpPr>
            <p:spPr bwMode="auto">
              <a:xfrm>
                <a:off x="720" y="158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35" name="Line 163">
                <a:extLst>
                  <a:ext uri="{FF2B5EF4-FFF2-40B4-BE49-F238E27FC236}">
                    <a16:creationId xmlns:a16="http://schemas.microsoft.com/office/drawing/2014/main" id="{247A0E2C-EFE6-CA04-4674-512268B330EC}"/>
                  </a:ext>
                </a:extLst>
              </p:cNvPr>
              <p:cNvSpPr>
                <a:spLocks noChangeShapeType="1"/>
              </p:cNvSpPr>
              <p:nvPr/>
            </p:nvSpPr>
            <p:spPr bwMode="auto">
              <a:xfrm>
                <a:off x="720" y="163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36" name="Line 164">
                <a:extLst>
                  <a:ext uri="{FF2B5EF4-FFF2-40B4-BE49-F238E27FC236}">
                    <a16:creationId xmlns:a16="http://schemas.microsoft.com/office/drawing/2014/main" id="{F7D81660-1A74-3530-7723-84DD1337EAD6}"/>
                  </a:ext>
                </a:extLst>
              </p:cNvPr>
              <p:cNvSpPr>
                <a:spLocks noChangeShapeType="1"/>
              </p:cNvSpPr>
              <p:nvPr/>
            </p:nvSpPr>
            <p:spPr bwMode="auto">
              <a:xfrm>
                <a:off x="720" y="168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37" name="Line 165">
                <a:extLst>
                  <a:ext uri="{FF2B5EF4-FFF2-40B4-BE49-F238E27FC236}">
                    <a16:creationId xmlns:a16="http://schemas.microsoft.com/office/drawing/2014/main" id="{61180858-937A-51CE-0471-4FB018C9D5F5}"/>
                  </a:ext>
                </a:extLst>
              </p:cNvPr>
              <p:cNvSpPr>
                <a:spLocks noChangeShapeType="1"/>
              </p:cNvSpPr>
              <p:nvPr/>
            </p:nvSpPr>
            <p:spPr bwMode="auto">
              <a:xfrm>
                <a:off x="720" y="172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38" name="Line 166">
                <a:extLst>
                  <a:ext uri="{FF2B5EF4-FFF2-40B4-BE49-F238E27FC236}">
                    <a16:creationId xmlns:a16="http://schemas.microsoft.com/office/drawing/2014/main" id="{B53BAC65-F405-E1FA-4152-F49A85DB5A2C}"/>
                  </a:ext>
                </a:extLst>
              </p:cNvPr>
              <p:cNvSpPr>
                <a:spLocks noChangeShapeType="1"/>
              </p:cNvSpPr>
              <p:nvPr/>
            </p:nvSpPr>
            <p:spPr bwMode="auto">
              <a:xfrm>
                <a:off x="720" y="177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39" name="Line 167">
                <a:extLst>
                  <a:ext uri="{FF2B5EF4-FFF2-40B4-BE49-F238E27FC236}">
                    <a16:creationId xmlns:a16="http://schemas.microsoft.com/office/drawing/2014/main" id="{389E478C-235B-8462-E7F3-731DFE2D1B6A}"/>
                  </a:ext>
                </a:extLst>
              </p:cNvPr>
              <p:cNvSpPr>
                <a:spLocks noChangeShapeType="1"/>
              </p:cNvSpPr>
              <p:nvPr/>
            </p:nvSpPr>
            <p:spPr bwMode="auto">
              <a:xfrm>
                <a:off x="768" y="115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40" name="Line 168">
                <a:extLst>
                  <a:ext uri="{FF2B5EF4-FFF2-40B4-BE49-F238E27FC236}">
                    <a16:creationId xmlns:a16="http://schemas.microsoft.com/office/drawing/2014/main" id="{E3972E98-28D2-1AD0-0B4D-F40A79109FAA}"/>
                  </a:ext>
                </a:extLst>
              </p:cNvPr>
              <p:cNvSpPr>
                <a:spLocks noChangeShapeType="1"/>
              </p:cNvSpPr>
              <p:nvPr/>
            </p:nvSpPr>
            <p:spPr bwMode="auto">
              <a:xfrm>
                <a:off x="864" y="124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41" name="Line 169">
                <a:extLst>
                  <a:ext uri="{FF2B5EF4-FFF2-40B4-BE49-F238E27FC236}">
                    <a16:creationId xmlns:a16="http://schemas.microsoft.com/office/drawing/2014/main" id="{75C422BC-E745-8E1E-408D-775164FD913D}"/>
                  </a:ext>
                </a:extLst>
              </p:cNvPr>
              <p:cNvSpPr>
                <a:spLocks noChangeShapeType="1"/>
              </p:cNvSpPr>
              <p:nvPr/>
            </p:nvSpPr>
            <p:spPr bwMode="auto">
              <a:xfrm>
                <a:off x="960" y="134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42" name="Line 170">
                <a:extLst>
                  <a:ext uri="{FF2B5EF4-FFF2-40B4-BE49-F238E27FC236}">
                    <a16:creationId xmlns:a16="http://schemas.microsoft.com/office/drawing/2014/main" id="{6D881A1B-2190-71D1-C360-611D21029F17}"/>
                  </a:ext>
                </a:extLst>
              </p:cNvPr>
              <p:cNvSpPr>
                <a:spLocks noChangeShapeType="1"/>
              </p:cNvSpPr>
              <p:nvPr/>
            </p:nvSpPr>
            <p:spPr bwMode="auto">
              <a:xfrm>
                <a:off x="720" y="139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43" name="Line 171">
                <a:extLst>
                  <a:ext uri="{FF2B5EF4-FFF2-40B4-BE49-F238E27FC236}">
                    <a16:creationId xmlns:a16="http://schemas.microsoft.com/office/drawing/2014/main" id="{F160CA90-F6E8-7EAE-51DF-E6F8C69A9D76}"/>
                  </a:ext>
                </a:extLst>
              </p:cNvPr>
              <p:cNvSpPr>
                <a:spLocks noChangeShapeType="1"/>
              </p:cNvSpPr>
              <p:nvPr/>
            </p:nvSpPr>
            <p:spPr bwMode="auto">
              <a:xfrm>
                <a:off x="1056" y="144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44" name="Line 172">
                <a:extLst>
                  <a:ext uri="{FF2B5EF4-FFF2-40B4-BE49-F238E27FC236}">
                    <a16:creationId xmlns:a16="http://schemas.microsoft.com/office/drawing/2014/main" id="{A921F90E-DEA2-3E13-EA2B-7F052966E829}"/>
                  </a:ext>
                </a:extLst>
              </p:cNvPr>
              <p:cNvSpPr>
                <a:spLocks noChangeShapeType="1"/>
              </p:cNvSpPr>
              <p:nvPr/>
            </p:nvSpPr>
            <p:spPr bwMode="auto">
              <a:xfrm>
                <a:off x="768"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45" name="Line 173">
                <a:extLst>
                  <a:ext uri="{FF2B5EF4-FFF2-40B4-BE49-F238E27FC236}">
                    <a16:creationId xmlns:a16="http://schemas.microsoft.com/office/drawing/2014/main" id="{45ED7035-9513-0989-C523-B01F7352E8FF}"/>
                  </a:ext>
                </a:extLst>
              </p:cNvPr>
              <p:cNvSpPr>
                <a:spLocks noChangeShapeType="1"/>
              </p:cNvSpPr>
              <p:nvPr/>
            </p:nvSpPr>
            <p:spPr bwMode="auto">
              <a:xfrm>
                <a:off x="1056"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46" name="Line 174">
                <a:extLst>
                  <a:ext uri="{FF2B5EF4-FFF2-40B4-BE49-F238E27FC236}">
                    <a16:creationId xmlns:a16="http://schemas.microsoft.com/office/drawing/2014/main" id="{B619B6E2-9F67-12F4-59AD-96CBB43D5B70}"/>
                  </a:ext>
                </a:extLst>
              </p:cNvPr>
              <p:cNvSpPr>
                <a:spLocks noChangeShapeType="1"/>
              </p:cNvSpPr>
              <p:nvPr/>
            </p:nvSpPr>
            <p:spPr bwMode="auto">
              <a:xfrm>
                <a:off x="912" y="158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47" name="Line 175">
                <a:extLst>
                  <a:ext uri="{FF2B5EF4-FFF2-40B4-BE49-F238E27FC236}">
                    <a16:creationId xmlns:a16="http://schemas.microsoft.com/office/drawing/2014/main" id="{3FF51897-7BE7-3F81-86AC-645C32C5FF28}"/>
                  </a:ext>
                </a:extLst>
              </p:cNvPr>
              <p:cNvSpPr>
                <a:spLocks noChangeShapeType="1"/>
              </p:cNvSpPr>
              <p:nvPr/>
            </p:nvSpPr>
            <p:spPr bwMode="auto">
              <a:xfrm>
                <a:off x="720"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48" name="Line 176">
                <a:extLst>
                  <a:ext uri="{FF2B5EF4-FFF2-40B4-BE49-F238E27FC236}">
                    <a16:creationId xmlns:a16="http://schemas.microsoft.com/office/drawing/2014/main" id="{6397CA6E-3FFA-87DF-2C07-4859AC092ACC}"/>
                  </a:ext>
                </a:extLst>
              </p:cNvPr>
              <p:cNvSpPr>
                <a:spLocks noChangeShapeType="1"/>
              </p:cNvSpPr>
              <p:nvPr/>
            </p:nvSpPr>
            <p:spPr bwMode="auto">
              <a:xfrm>
                <a:off x="1056"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49" name="Line 177">
                <a:extLst>
                  <a:ext uri="{FF2B5EF4-FFF2-40B4-BE49-F238E27FC236}">
                    <a16:creationId xmlns:a16="http://schemas.microsoft.com/office/drawing/2014/main" id="{8150B58F-5819-3627-DBE3-326C0D3B728F}"/>
                  </a:ext>
                </a:extLst>
              </p:cNvPr>
              <p:cNvSpPr>
                <a:spLocks noChangeShapeType="1"/>
              </p:cNvSpPr>
              <p:nvPr/>
            </p:nvSpPr>
            <p:spPr bwMode="auto">
              <a:xfrm>
                <a:off x="864" y="168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50" name="Line 178">
                <a:extLst>
                  <a:ext uri="{FF2B5EF4-FFF2-40B4-BE49-F238E27FC236}">
                    <a16:creationId xmlns:a16="http://schemas.microsoft.com/office/drawing/2014/main" id="{4EF0EC9D-C2CA-EB8C-1C60-7DFFF043EFC5}"/>
                  </a:ext>
                </a:extLst>
              </p:cNvPr>
              <p:cNvSpPr>
                <a:spLocks noChangeShapeType="1"/>
              </p:cNvSpPr>
              <p:nvPr/>
            </p:nvSpPr>
            <p:spPr bwMode="auto">
              <a:xfrm>
                <a:off x="1056" y="17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351" name="Line 179">
                <a:extLst>
                  <a:ext uri="{FF2B5EF4-FFF2-40B4-BE49-F238E27FC236}">
                    <a16:creationId xmlns:a16="http://schemas.microsoft.com/office/drawing/2014/main" id="{174F4CF1-1743-5740-EB82-0BC05FF91C72}"/>
                  </a:ext>
                </a:extLst>
              </p:cNvPr>
              <p:cNvSpPr>
                <a:spLocks noChangeShapeType="1"/>
              </p:cNvSpPr>
              <p:nvPr/>
            </p:nvSpPr>
            <p:spPr bwMode="auto">
              <a:xfrm>
                <a:off x="720" y="177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sp>
          <p:nvSpPr>
            <p:cNvPr id="53323" name="Text Box 180">
              <a:extLst>
                <a:ext uri="{FF2B5EF4-FFF2-40B4-BE49-F238E27FC236}">
                  <a16:creationId xmlns:a16="http://schemas.microsoft.com/office/drawing/2014/main" id="{67E28A4D-ED57-F9E3-E013-F781AB426E06}"/>
                </a:ext>
              </a:extLst>
            </p:cNvPr>
            <p:cNvSpPr txBox="1">
              <a:spLocks noChangeArrowheads="1"/>
            </p:cNvSpPr>
            <p:nvPr/>
          </p:nvSpPr>
          <p:spPr bwMode="auto">
            <a:xfrm>
              <a:off x="406" y="2064"/>
              <a:ext cx="147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Manually Annotated </a:t>
              </a:r>
            </a:p>
            <a:p>
              <a:pPr eaLnBrk="1" hangingPunct="1"/>
              <a:r>
                <a:rPr lang="en-US" altLang="en-US" sz="2000"/>
                <a:t>Training Corpora</a:t>
              </a:r>
            </a:p>
          </p:txBody>
        </p:sp>
      </p:grpSp>
      <p:grpSp>
        <p:nvGrpSpPr>
          <p:cNvPr id="8" name="Group 295">
            <a:extLst>
              <a:ext uri="{FF2B5EF4-FFF2-40B4-BE49-F238E27FC236}">
                <a16:creationId xmlns:a16="http://schemas.microsoft.com/office/drawing/2014/main" id="{C2FA2B20-46A4-0608-CD66-EE2699F146FB}"/>
              </a:ext>
            </a:extLst>
          </p:cNvPr>
          <p:cNvGrpSpPr>
            <a:grpSpLocks/>
          </p:cNvGrpSpPr>
          <p:nvPr/>
        </p:nvGrpSpPr>
        <p:grpSpPr bwMode="auto">
          <a:xfrm>
            <a:off x="4267201" y="2057402"/>
            <a:ext cx="2630488" cy="709613"/>
            <a:chOff x="1728" y="1296"/>
            <a:chExt cx="1657" cy="447"/>
          </a:xfrm>
        </p:grpSpPr>
        <p:grpSp>
          <p:nvGrpSpPr>
            <p:cNvPr id="53314" name="Group 253">
              <a:extLst>
                <a:ext uri="{FF2B5EF4-FFF2-40B4-BE49-F238E27FC236}">
                  <a16:creationId xmlns:a16="http://schemas.microsoft.com/office/drawing/2014/main" id="{224C9C89-915B-F256-B7F2-CC106772825C}"/>
                </a:ext>
              </a:extLst>
            </p:cNvPr>
            <p:cNvGrpSpPr>
              <a:grpSpLocks/>
            </p:cNvGrpSpPr>
            <p:nvPr/>
          </p:nvGrpSpPr>
          <p:grpSpPr bwMode="auto">
            <a:xfrm>
              <a:off x="2448" y="1296"/>
              <a:ext cx="937" cy="447"/>
              <a:chOff x="2448" y="1296"/>
              <a:chExt cx="937" cy="447"/>
            </a:xfrm>
          </p:grpSpPr>
          <p:sp>
            <p:nvSpPr>
              <p:cNvPr id="53316" name="Rectangle 251">
                <a:extLst>
                  <a:ext uri="{FF2B5EF4-FFF2-40B4-BE49-F238E27FC236}">
                    <a16:creationId xmlns:a16="http://schemas.microsoft.com/office/drawing/2014/main" id="{348D8FFB-2415-B4D3-6433-A6D54E8C6514}"/>
                  </a:ext>
                </a:extLst>
              </p:cNvPr>
              <p:cNvSpPr>
                <a:spLocks noChangeArrowheads="1"/>
              </p:cNvSpPr>
              <p:nvPr/>
            </p:nvSpPr>
            <p:spPr bwMode="auto">
              <a:xfrm>
                <a:off x="2448" y="1385"/>
                <a:ext cx="115" cy="253"/>
              </a:xfrm>
              <a:prstGeom prst="rect">
                <a:avLst/>
              </a:prstGeom>
              <a:solidFill>
                <a:srgbClr val="66CCFF"/>
              </a:solidFill>
              <a:ln w="12700">
                <a:solidFill>
                  <a:schemeClr val="tx1"/>
                </a:solidFill>
                <a:miter lim="800000"/>
                <a:headEnd/>
                <a:tailEnd/>
              </a:ln>
            </p:spPr>
            <p:txBody>
              <a:bodyPr wrap="none"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3317" name="Text Box 252">
                <a:extLst>
                  <a:ext uri="{FF2B5EF4-FFF2-40B4-BE49-F238E27FC236}">
                    <a16:creationId xmlns:a16="http://schemas.microsoft.com/office/drawing/2014/main" id="{D1D97BC6-18E4-4BB0-26DE-2D1083C53A60}"/>
                  </a:ext>
                </a:extLst>
              </p:cNvPr>
              <p:cNvSpPr txBox="1">
                <a:spLocks noChangeArrowheads="1"/>
              </p:cNvSpPr>
              <p:nvPr/>
            </p:nvSpPr>
            <p:spPr bwMode="auto">
              <a:xfrm>
                <a:off x="2688" y="1296"/>
                <a:ext cx="69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Machine</a:t>
                </a:r>
              </a:p>
              <a:p>
                <a:pPr eaLnBrk="1" hangingPunct="1"/>
                <a:r>
                  <a:rPr lang="en-US" altLang="en-US" sz="2000"/>
                  <a:t>Learning</a:t>
                </a:r>
              </a:p>
            </p:txBody>
          </p:sp>
        </p:grpSp>
        <p:sp>
          <p:nvSpPr>
            <p:cNvPr id="53315" name="Line 256">
              <a:extLst>
                <a:ext uri="{FF2B5EF4-FFF2-40B4-BE49-F238E27FC236}">
                  <a16:creationId xmlns:a16="http://schemas.microsoft.com/office/drawing/2014/main" id="{47108F49-7C09-D4E2-5CAA-A257F5E09363}"/>
                </a:ext>
              </a:extLst>
            </p:cNvPr>
            <p:cNvSpPr>
              <a:spLocks noChangeShapeType="1"/>
            </p:cNvSpPr>
            <p:nvPr/>
          </p:nvSpPr>
          <p:spPr bwMode="auto">
            <a:xfrm>
              <a:off x="1728" y="1488"/>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grpSp>
        <p:nvGrpSpPr>
          <p:cNvPr id="10" name="Group 296">
            <a:extLst>
              <a:ext uri="{FF2B5EF4-FFF2-40B4-BE49-F238E27FC236}">
                <a16:creationId xmlns:a16="http://schemas.microsoft.com/office/drawing/2014/main" id="{70651633-3C4C-BF0C-5559-C5E1CFEDE1AF}"/>
              </a:ext>
            </a:extLst>
          </p:cNvPr>
          <p:cNvGrpSpPr>
            <a:grpSpLocks/>
          </p:cNvGrpSpPr>
          <p:nvPr/>
        </p:nvGrpSpPr>
        <p:grpSpPr bwMode="auto">
          <a:xfrm>
            <a:off x="5410201" y="2819401"/>
            <a:ext cx="1919288" cy="1668463"/>
            <a:chOff x="2448" y="1776"/>
            <a:chExt cx="1209" cy="1051"/>
          </a:xfrm>
        </p:grpSpPr>
        <p:sp>
          <p:nvSpPr>
            <p:cNvPr id="53312" name="Oval 244">
              <a:extLst>
                <a:ext uri="{FF2B5EF4-FFF2-40B4-BE49-F238E27FC236}">
                  <a16:creationId xmlns:a16="http://schemas.microsoft.com/office/drawing/2014/main" id="{30516013-ECC1-DC8A-81E1-0B90344ACD51}"/>
                </a:ext>
              </a:extLst>
            </p:cNvPr>
            <p:cNvSpPr>
              <a:spLocks noChangeArrowheads="1"/>
            </p:cNvSpPr>
            <p:nvPr/>
          </p:nvSpPr>
          <p:spPr bwMode="auto">
            <a:xfrm>
              <a:off x="2448" y="2198"/>
              <a:ext cx="1209" cy="629"/>
            </a:xfrm>
            <a:prstGeom prst="ellipse">
              <a:avLst/>
            </a:prstGeom>
            <a:solidFill>
              <a:srgbClr val="FF5050"/>
            </a:solidFill>
            <a:ln w="12700">
              <a:solidFill>
                <a:schemeClr val="tx1"/>
              </a:solidFill>
              <a:round/>
              <a:headEnd/>
              <a:tailEnd/>
            </a:ln>
          </p:spPr>
          <p:txBody>
            <a:bodyPr wrap="none"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Linguistic</a:t>
              </a:r>
            </a:p>
            <a:p>
              <a:pPr eaLnBrk="1" hangingPunct="1"/>
              <a:r>
                <a:rPr lang="en-US" altLang="en-US" sz="2000"/>
                <a:t>Knowledge</a:t>
              </a:r>
            </a:p>
          </p:txBody>
        </p:sp>
        <p:sp>
          <p:nvSpPr>
            <p:cNvPr id="53313" name="Line 257">
              <a:extLst>
                <a:ext uri="{FF2B5EF4-FFF2-40B4-BE49-F238E27FC236}">
                  <a16:creationId xmlns:a16="http://schemas.microsoft.com/office/drawing/2014/main" id="{CB4F4010-3421-0146-1DA7-9E86BCC1B3BF}"/>
                </a:ext>
              </a:extLst>
            </p:cNvPr>
            <p:cNvSpPr>
              <a:spLocks noChangeShapeType="1"/>
            </p:cNvSpPr>
            <p:nvPr/>
          </p:nvSpPr>
          <p:spPr bwMode="auto">
            <a:xfrm flipH="1">
              <a:off x="3024" y="1776"/>
              <a:ext cx="0" cy="43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grpSp>
      <p:grpSp>
        <p:nvGrpSpPr>
          <p:cNvPr id="11" name="Group 297">
            <a:extLst>
              <a:ext uri="{FF2B5EF4-FFF2-40B4-BE49-F238E27FC236}">
                <a16:creationId xmlns:a16="http://schemas.microsoft.com/office/drawing/2014/main" id="{4494BAF2-D9F3-3D34-8683-C46FF95CE089}"/>
              </a:ext>
            </a:extLst>
          </p:cNvPr>
          <p:cNvGrpSpPr>
            <a:grpSpLocks/>
          </p:cNvGrpSpPr>
          <p:nvPr/>
        </p:nvGrpSpPr>
        <p:grpSpPr bwMode="auto">
          <a:xfrm>
            <a:off x="4178300" y="4483101"/>
            <a:ext cx="2819400" cy="1241425"/>
            <a:chOff x="1672" y="2824"/>
            <a:chExt cx="1776" cy="782"/>
          </a:xfrm>
        </p:grpSpPr>
        <p:grpSp>
          <p:nvGrpSpPr>
            <p:cNvPr id="53307" name="Group 254">
              <a:extLst>
                <a:ext uri="{FF2B5EF4-FFF2-40B4-BE49-F238E27FC236}">
                  <a16:creationId xmlns:a16="http://schemas.microsoft.com/office/drawing/2014/main" id="{4172F580-10AC-A498-BC91-F9B2421E1568}"/>
                </a:ext>
              </a:extLst>
            </p:cNvPr>
            <p:cNvGrpSpPr>
              <a:grpSpLocks/>
            </p:cNvGrpSpPr>
            <p:nvPr/>
          </p:nvGrpSpPr>
          <p:grpSpPr bwMode="auto">
            <a:xfrm>
              <a:off x="2400" y="3353"/>
              <a:ext cx="1048" cy="253"/>
              <a:chOff x="2544" y="3353"/>
              <a:chExt cx="1048" cy="253"/>
            </a:xfrm>
          </p:grpSpPr>
          <p:sp>
            <p:nvSpPr>
              <p:cNvPr id="53310" name="Rectangle 250">
                <a:extLst>
                  <a:ext uri="{FF2B5EF4-FFF2-40B4-BE49-F238E27FC236}">
                    <a16:creationId xmlns:a16="http://schemas.microsoft.com/office/drawing/2014/main" id="{C8672A51-3EFC-6D95-99EB-5599AF63ABD6}"/>
                  </a:ext>
                </a:extLst>
              </p:cNvPr>
              <p:cNvSpPr>
                <a:spLocks noChangeArrowheads="1"/>
              </p:cNvSpPr>
              <p:nvPr/>
            </p:nvSpPr>
            <p:spPr bwMode="auto">
              <a:xfrm>
                <a:off x="2544" y="3353"/>
                <a:ext cx="115" cy="253"/>
              </a:xfrm>
              <a:prstGeom prst="rect">
                <a:avLst/>
              </a:prstGeom>
              <a:solidFill>
                <a:srgbClr val="66CCFF"/>
              </a:solidFill>
              <a:ln w="12700">
                <a:solidFill>
                  <a:schemeClr val="tx1"/>
                </a:solidFill>
                <a:miter lim="800000"/>
                <a:headEnd/>
                <a:tailEnd/>
              </a:ln>
            </p:spPr>
            <p:txBody>
              <a:bodyPr wrap="none"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3311" name="Text Box 249">
                <a:extLst>
                  <a:ext uri="{FF2B5EF4-FFF2-40B4-BE49-F238E27FC236}">
                    <a16:creationId xmlns:a16="http://schemas.microsoft.com/office/drawing/2014/main" id="{AA039A96-AB6A-B385-47EA-2BE06F51C6FC}"/>
                  </a:ext>
                </a:extLst>
              </p:cNvPr>
              <p:cNvSpPr txBox="1">
                <a:spLocks noChangeArrowheads="1"/>
              </p:cNvSpPr>
              <p:nvPr/>
            </p:nvSpPr>
            <p:spPr bwMode="auto">
              <a:xfrm>
                <a:off x="2663" y="3353"/>
                <a:ext cx="92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NLP System</a:t>
                </a:r>
              </a:p>
            </p:txBody>
          </p:sp>
        </p:grpSp>
        <p:sp>
          <p:nvSpPr>
            <p:cNvPr id="53308" name="Line 258">
              <a:extLst>
                <a:ext uri="{FF2B5EF4-FFF2-40B4-BE49-F238E27FC236}">
                  <a16:creationId xmlns:a16="http://schemas.microsoft.com/office/drawing/2014/main" id="{8C7AE069-043D-5663-3CF5-E44D75D61C13}"/>
                </a:ext>
              </a:extLst>
            </p:cNvPr>
            <p:cNvSpPr>
              <a:spLocks noChangeShapeType="1"/>
            </p:cNvSpPr>
            <p:nvPr/>
          </p:nvSpPr>
          <p:spPr bwMode="auto">
            <a:xfrm flipH="1">
              <a:off x="3024" y="2824"/>
              <a:ext cx="0" cy="3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09" name="Line 259">
              <a:extLst>
                <a:ext uri="{FF2B5EF4-FFF2-40B4-BE49-F238E27FC236}">
                  <a16:creationId xmlns:a16="http://schemas.microsoft.com/office/drawing/2014/main" id="{A32CECC0-575B-8B64-6DAA-C62C5DA69785}"/>
                </a:ext>
              </a:extLst>
            </p:cNvPr>
            <p:cNvSpPr>
              <a:spLocks noChangeShapeType="1"/>
            </p:cNvSpPr>
            <p:nvPr/>
          </p:nvSpPr>
          <p:spPr bwMode="auto">
            <a:xfrm>
              <a:off x="1672" y="3497"/>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grpSp>
        <p:nvGrpSpPr>
          <p:cNvPr id="13" name="Group 293">
            <a:extLst>
              <a:ext uri="{FF2B5EF4-FFF2-40B4-BE49-F238E27FC236}">
                <a16:creationId xmlns:a16="http://schemas.microsoft.com/office/drawing/2014/main" id="{64C9D208-0F0A-0DA7-77A4-BC8FB1B6B515}"/>
              </a:ext>
            </a:extLst>
          </p:cNvPr>
          <p:cNvGrpSpPr>
            <a:grpSpLocks/>
          </p:cNvGrpSpPr>
          <p:nvPr/>
        </p:nvGrpSpPr>
        <p:grpSpPr bwMode="auto">
          <a:xfrm>
            <a:off x="3025775" y="5105403"/>
            <a:ext cx="1163638" cy="1427163"/>
            <a:chOff x="946" y="3216"/>
            <a:chExt cx="733" cy="899"/>
          </a:xfrm>
        </p:grpSpPr>
        <p:grpSp>
          <p:nvGrpSpPr>
            <p:cNvPr id="53290" name="Group 241">
              <a:extLst>
                <a:ext uri="{FF2B5EF4-FFF2-40B4-BE49-F238E27FC236}">
                  <a16:creationId xmlns:a16="http://schemas.microsoft.com/office/drawing/2014/main" id="{D4EF8745-83A7-230C-A0F5-35DDD9E23F0E}"/>
                </a:ext>
              </a:extLst>
            </p:cNvPr>
            <p:cNvGrpSpPr>
              <a:grpSpLocks/>
            </p:cNvGrpSpPr>
            <p:nvPr/>
          </p:nvGrpSpPr>
          <p:grpSpPr bwMode="auto">
            <a:xfrm>
              <a:off x="1008" y="3216"/>
              <a:ext cx="624" cy="624"/>
              <a:chOff x="2736" y="1584"/>
              <a:chExt cx="624" cy="624"/>
            </a:xfrm>
          </p:grpSpPr>
          <p:sp>
            <p:nvSpPr>
              <p:cNvPr id="53292" name="Rectangle 183">
                <a:extLst>
                  <a:ext uri="{FF2B5EF4-FFF2-40B4-BE49-F238E27FC236}">
                    <a16:creationId xmlns:a16="http://schemas.microsoft.com/office/drawing/2014/main" id="{41491A3E-FD63-EF96-82A3-A0310A6A0E2D}"/>
                  </a:ext>
                </a:extLst>
              </p:cNvPr>
              <p:cNvSpPr>
                <a:spLocks noChangeArrowheads="1"/>
              </p:cNvSpPr>
              <p:nvPr/>
            </p:nvSpPr>
            <p:spPr bwMode="auto">
              <a:xfrm>
                <a:off x="2736" y="1769"/>
                <a:ext cx="624" cy="253"/>
              </a:xfrm>
              <a:prstGeom prst="rect">
                <a:avLst/>
              </a:prstGeom>
              <a:solidFill>
                <a:schemeClr val="bg1"/>
              </a:solidFill>
              <a:ln w="12700">
                <a:solidFill>
                  <a:schemeClr val="tx1"/>
                </a:solidFill>
                <a:miter lim="800000"/>
                <a:headEnd/>
                <a:tailEnd/>
              </a:ln>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3293" name="Line 184">
                <a:extLst>
                  <a:ext uri="{FF2B5EF4-FFF2-40B4-BE49-F238E27FC236}">
                    <a16:creationId xmlns:a16="http://schemas.microsoft.com/office/drawing/2014/main" id="{848CF1E1-FEAF-8997-CA51-515AEB147008}"/>
                  </a:ext>
                </a:extLst>
              </p:cNvPr>
              <p:cNvSpPr>
                <a:spLocks noChangeShapeType="1"/>
              </p:cNvSpPr>
              <p:nvPr/>
            </p:nvSpPr>
            <p:spPr bwMode="auto">
              <a:xfrm>
                <a:off x="2784" y="158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94" name="Line 185">
                <a:extLst>
                  <a:ext uri="{FF2B5EF4-FFF2-40B4-BE49-F238E27FC236}">
                    <a16:creationId xmlns:a16="http://schemas.microsoft.com/office/drawing/2014/main" id="{34F13F3E-03C8-D29D-C220-75115938F366}"/>
                  </a:ext>
                </a:extLst>
              </p:cNvPr>
              <p:cNvSpPr>
                <a:spLocks noChangeShapeType="1"/>
              </p:cNvSpPr>
              <p:nvPr/>
            </p:nvSpPr>
            <p:spPr bwMode="auto">
              <a:xfrm>
                <a:off x="2784" y="163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95" name="Line 186">
                <a:extLst>
                  <a:ext uri="{FF2B5EF4-FFF2-40B4-BE49-F238E27FC236}">
                    <a16:creationId xmlns:a16="http://schemas.microsoft.com/office/drawing/2014/main" id="{28545177-055C-D810-E549-2AADC67984D7}"/>
                  </a:ext>
                </a:extLst>
              </p:cNvPr>
              <p:cNvSpPr>
                <a:spLocks noChangeShapeType="1"/>
              </p:cNvSpPr>
              <p:nvPr/>
            </p:nvSpPr>
            <p:spPr bwMode="auto">
              <a:xfrm>
                <a:off x="2784" y="168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96" name="Line 187">
                <a:extLst>
                  <a:ext uri="{FF2B5EF4-FFF2-40B4-BE49-F238E27FC236}">
                    <a16:creationId xmlns:a16="http://schemas.microsoft.com/office/drawing/2014/main" id="{2A9BFBF3-0B83-A065-5E6C-D4A300C01E13}"/>
                  </a:ext>
                </a:extLst>
              </p:cNvPr>
              <p:cNvSpPr>
                <a:spLocks noChangeShapeType="1"/>
              </p:cNvSpPr>
              <p:nvPr/>
            </p:nvSpPr>
            <p:spPr bwMode="auto">
              <a:xfrm>
                <a:off x="2784" y="172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97" name="Line 188">
                <a:extLst>
                  <a:ext uri="{FF2B5EF4-FFF2-40B4-BE49-F238E27FC236}">
                    <a16:creationId xmlns:a16="http://schemas.microsoft.com/office/drawing/2014/main" id="{BD9F0D05-BDA1-1AF3-3DB6-1EA10A64B2D6}"/>
                  </a:ext>
                </a:extLst>
              </p:cNvPr>
              <p:cNvSpPr>
                <a:spLocks noChangeShapeType="1"/>
              </p:cNvSpPr>
              <p:nvPr/>
            </p:nvSpPr>
            <p:spPr bwMode="auto">
              <a:xfrm>
                <a:off x="2784" y="177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98" name="Line 189">
                <a:extLst>
                  <a:ext uri="{FF2B5EF4-FFF2-40B4-BE49-F238E27FC236}">
                    <a16:creationId xmlns:a16="http://schemas.microsoft.com/office/drawing/2014/main" id="{43CCD612-6845-ABF7-D9E6-7CBAA037048F}"/>
                  </a:ext>
                </a:extLst>
              </p:cNvPr>
              <p:cNvSpPr>
                <a:spLocks noChangeShapeType="1"/>
              </p:cNvSpPr>
              <p:nvPr/>
            </p:nvSpPr>
            <p:spPr bwMode="auto">
              <a:xfrm>
                <a:off x="2784" y="182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99" name="Line 190">
                <a:extLst>
                  <a:ext uri="{FF2B5EF4-FFF2-40B4-BE49-F238E27FC236}">
                    <a16:creationId xmlns:a16="http://schemas.microsoft.com/office/drawing/2014/main" id="{D2DDDB73-AF58-EB62-D6F0-4E3ECF4145F7}"/>
                  </a:ext>
                </a:extLst>
              </p:cNvPr>
              <p:cNvSpPr>
                <a:spLocks noChangeShapeType="1"/>
              </p:cNvSpPr>
              <p:nvPr/>
            </p:nvSpPr>
            <p:spPr bwMode="auto">
              <a:xfrm>
                <a:off x="2784" y="187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00" name="Line 191">
                <a:extLst>
                  <a:ext uri="{FF2B5EF4-FFF2-40B4-BE49-F238E27FC236}">
                    <a16:creationId xmlns:a16="http://schemas.microsoft.com/office/drawing/2014/main" id="{2B63C8FF-6E4C-1019-B13D-3C3DD3617E0C}"/>
                  </a:ext>
                </a:extLst>
              </p:cNvPr>
              <p:cNvSpPr>
                <a:spLocks noChangeShapeType="1"/>
              </p:cNvSpPr>
              <p:nvPr/>
            </p:nvSpPr>
            <p:spPr bwMode="auto">
              <a:xfrm>
                <a:off x="2784" y="192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01" name="Line 192">
                <a:extLst>
                  <a:ext uri="{FF2B5EF4-FFF2-40B4-BE49-F238E27FC236}">
                    <a16:creationId xmlns:a16="http://schemas.microsoft.com/office/drawing/2014/main" id="{47C9B0D6-3D73-92CD-799B-014A941B921D}"/>
                  </a:ext>
                </a:extLst>
              </p:cNvPr>
              <p:cNvSpPr>
                <a:spLocks noChangeShapeType="1"/>
              </p:cNvSpPr>
              <p:nvPr/>
            </p:nvSpPr>
            <p:spPr bwMode="auto">
              <a:xfrm>
                <a:off x="2784" y="196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02" name="Line 193">
                <a:extLst>
                  <a:ext uri="{FF2B5EF4-FFF2-40B4-BE49-F238E27FC236}">
                    <a16:creationId xmlns:a16="http://schemas.microsoft.com/office/drawing/2014/main" id="{D912BA30-8348-CEDE-2841-36F9097CD3B0}"/>
                  </a:ext>
                </a:extLst>
              </p:cNvPr>
              <p:cNvSpPr>
                <a:spLocks noChangeShapeType="1"/>
              </p:cNvSpPr>
              <p:nvPr/>
            </p:nvSpPr>
            <p:spPr bwMode="auto">
              <a:xfrm>
                <a:off x="2784" y="201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03" name="Line 194">
                <a:extLst>
                  <a:ext uri="{FF2B5EF4-FFF2-40B4-BE49-F238E27FC236}">
                    <a16:creationId xmlns:a16="http://schemas.microsoft.com/office/drawing/2014/main" id="{EC03719A-DBD8-040B-B1F1-6EB1F135E719}"/>
                  </a:ext>
                </a:extLst>
              </p:cNvPr>
              <p:cNvSpPr>
                <a:spLocks noChangeShapeType="1"/>
              </p:cNvSpPr>
              <p:nvPr/>
            </p:nvSpPr>
            <p:spPr bwMode="auto">
              <a:xfrm>
                <a:off x="2784" y="206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04" name="Line 195">
                <a:extLst>
                  <a:ext uri="{FF2B5EF4-FFF2-40B4-BE49-F238E27FC236}">
                    <a16:creationId xmlns:a16="http://schemas.microsoft.com/office/drawing/2014/main" id="{336714B3-4C74-5B26-F54E-DBA0C798DFA8}"/>
                  </a:ext>
                </a:extLst>
              </p:cNvPr>
              <p:cNvSpPr>
                <a:spLocks noChangeShapeType="1"/>
              </p:cNvSpPr>
              <p:nvPr/>
            </p:nvSpPr>
            <p:spPr bwMode="auto">
              <a:xfrm>
                <a:off x="2784" y="211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05" name="Line 196">
                <a:extLst>
                  <a:ext uri="{FF2B5EF4-FFF2-40B4-BE49-F238E27FC236}">
                    <a16:creationId xmlns:a16="http://schemas.microsoft.com/office/drawing/2014/main" id="{D2B34169-F7BA-9007-E05D-9E4145A130D1}"/>
                  </a:ext>
                </a:extLst>
              </p:cNvPr>
              <p:cNvSpPr>
                <a:spLocks noChangeShapeType="1"/>
              </p:cNvSpPr>
              <p:nvPr/>
            </p:nvSpPr>
            <p:spPr bwMode="auto">
              <a:xfrm>
                <a:off x="2784" y="216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306" name="Line 197">
                <a:extLst>
                  <a:ext uri="{FF2B5EF4-FFF2-40B4-BE49-F238E27FC236}">
                    <a16:creationId xmlns:a16="http://schemas.microsoft.com/office/drawing/2014/main" id="{0A501AAD-9028-A349-957D-3D617759AF11}"/>
                  </a:ext>
                </a:extLst>
              </p:cNvPr>
              <p:cNvSpPr>
                <a:spLocks noChangeShapeType="1"/>
              </p:cNvSpPr>
              <p:nvPr/>
            </p:nvSpPr>
            <p:spPr bwMode="auto">
              <a:xfrm>
                <a:off x="2784" y="220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grpSp>
        <p:sp>
          <p:nvSpPr>
            <p:cNvPr id="53291" name="Text Box 290">
              <a:extLst>
                <a:ext uri="{FF2B5EF4-FFF2-40B4-BE49-F238E27FC236}">
                  <a16:creationId xmlns:a16="http://schemas.microsoft.com/office/drawing/2014/main" id="{D8B9037B-75ED-31AE-3A18-D1C91FC2C07D}"/>
                </a:ext>
              </a:extLst>
            </p:cNvPr>
            <p:cNvSpPr txBox="1">
              <a:spLocks noChangeArrowheads="1"/>
            </p:cNvSpPr>
            <p:nvPr/>
          </p:nvSpPr>
          <p:spPr bwMode="auto">
            <a:xfrm>
              <a:off x="946" y="3862"/>
              <a:ext cx="73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Raw Text</a:t>
              </a:r>
            </a:p>
          </p:txBody>
        </p:sp>
      </p:grpSp>
      <p:grpSp>
        <p:nvGrpSpPr>
          <p:cNvPr id="15" name="Group 298">
            <a:extLst>
              <a:ext uri="{FF2B5EF4-FFF2-40B4-BE49-F238E27FC236}">
                <a16:creationId xmlns:a16="http://schemas.microsoft.com/office/drawing/2014/main" id="{7CA04A0D-DFE3-9F7E-7F25-7ECCBAD693BB}"/>
              </a:ext>
            </a:extLst>
          </p:cNvPr>
          <p:cNvGrpSpPr>
            <a:grpSpLocks/>
          </p:cNvGrpSpPr>
          <p:nvPr/>
        </p:nvGrpSpPr>
        <p:grpSpPr bwMode="auto">
          <a:xfrm>
            <a:off x="7162800" y="5029202"/>
            <a:ext cx="2522538" cy="1725613"/>
            <a:chOff x="3552" y="3168"/>
            <a:chExt cx="1589" cy="1087"/>
          </a:xfrm>
        </p:grpSpPr>
        <p:sp>
          <p:nvSpPr>
            <p:cNvPr id="53258" name="Line 260">
              <a:extLst>
                <a:ext uri="{FF2B5EF4-FFF2-40B4-BE49-F238E27FC236}">
                  <a16:creationId xmlns:a16="http://schemas.microsoft.com/office/drawing/2014/main" id="{28B4493F-6BBF-8FEF-AC01-87181CD294AC}"/>
                </a:ext>
              </a:extLst>
            </p:cNvPr>
            <p:cNvSpPr>
              <a:spLocks noChangeShapeType="1"/>
            </p:cNvSpPr>
            <p:nvPr/>
          </p:nvSpPr>
          <p:spPr bwMode="auto">
            <a:xfrm>
              <a:off x="3552" y="3481"/>
              <a:ext cx="7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nvGrpSpPr>
            <p:cNvPr id="53259" name="Group 294">
              <a:extLst>
                <a:ext uri="{FF2B5EF4-FFF2-40B4-BE49-F238E27FC236}">
                  <a16:creationId xmlns:a16="http://schemas.microsoft.com/office/drawing/2014/main" id="{BCC48D5C-1BB5-0E0E-DCCF-73353E73D065}"/>
                </a:ext>
              </a:extLst>
            </p:cNvPr>
            <p:cNvGrpSpPr>
              <a:grpSpLocks/>
            </p:cNvGrpSpPr>
            <p:nvPr/>
          </p:nvGrpSpPr>
          <p:grpSpPr bwMode="auto">
            <a:xfrm>
              <a:off x="4032" y="3168"/>
              <a:ext cx="1109" cy="1087"/>
              <a:chOff x="4032" y="3168"/>
              <a:chExt cx="1109" cy="1087"/>
            </a:xfrm>
          </p:grpSpPr>
          <p:grpSp>
            <p:nvGrpSpPr>
              <p:cNvPr id="53260" name="Group 261">
                <a:extLst>
                  <a:ext uri="{FF2B5EF4-FFF2-40B4-BE49-F238E27FC236}">
                    <a16:creationId xmlns:a16="http://schemas.microsoft.com/office/drawing/2014/main" id="{A3B1134A-5118-2576-D8D3-154C425757C4}"/>
                  </a:ext>
                </a:extLst>
              </p:cNvPr>
              <p:cNvGrpSpPr>
                <a:grpSpLocks/>
              </p:cNvGrpSpPr>
              <p:nvPr/>
            </p:nvGrpSpPr>
            <p:grpSpPr bwMode="auto">
              <a:xfrm>
                <a:off x="4272" y="3168"/>
                <a:ext cx="624" cy="624"/>
                <a:chOff x="672" y="1152"/>
                <a:chExt cx="624" cy="624"/>
              </a:xfrm>
            </p:grpSpPr>
            <p:sp>
              <p:nvSpPr>
                <p:cNvPr id="53262" name="Rectangle 262">
                  <a:extLst>
                    <a:ext uri="{FF2B5EF4-FFF2-40B4-BE49-F238E27FC236}">
                      <a16:creationId xmlns:a16="http://schemas.microsoft.com/office/drawing/2014/main" id="{6FEFC293-0B68-CFB8-4AB9-A0C8F1BB1C00}"/>
                    </a:ext>
                  </a:extLst>
                </p:cNvPr>
                <p:cNvSpPr>
                  <a:spLocks noChangeArrowheads="1"/>
                </p:cNvSpPr>
                <p:nvPr/>
              </p:nvSpPr>
              <p:spPr bwMode="auto">
                <a:xfrm>
                  <a:off x="672" y="1337"/>
                  <a:ext cx="624" cy="253"/>
                </a:xfrm>
                <a:prstGeom prst="rect">
                  <a:avLst/>
                </a:prstGeom>
                <a:solidFill>
                  <a:schemeClr val="bg1"/>
                </a:solidFill>
                <a:ln w="12700">
                  <a:solidFill>
                    <a:schemeClr val="tx1"/>
                  </a:solidFill>
                  <a:miter lim="800000"/>
                  <a:headEnd/>
                  <a:tailEnd/>
                </a:ln>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3263" name="Line 263">
                  <a:extLst>
                    <a:ext uri="{FF2B5EF4-FFF2-40B4-BE49-F238E27FC236}">
                      <a16:creationId xmlns:a16="http://schemas.microsoft.com/office/drawing/2014/main" id="{00EBEA03-8E18-906A-2014-2CDE8DF4DFB0}"/>
                    </a:ext>
                  </a:extLst>
                </p:cNvPr>
                <p:cNvSpPr>
                  <a:spLocks noChangeShapeType="1"/>
                </p:cNvSpPr>
                <p:nvPr/>
              </p:nvSpPr>
              <p:spPr bwMode="auto">
                <a:xfrm>
                  <a:off x="720" y="115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64" name="Line 264">
                  <a:extLst>
                    <a:ext uri="{FF2B5EF4-FFF2-40B4-BE49-F238E27FC236}">
                      <a16:creationId xmlns:a16="http://schemas.microsoft.com/office/drawing/2014/main" id="{9FCD9BB9-D610-FDB1-4ECE-2E5A1D6ECC49}"/>
                    </a:ext>
                  </a:extLst>
                </p:cNvPr>
                <p:cNvSpPr>
                  <a:spLocks noChangeShapeType="1"/>
                </p:cNvSpPr>
                <p:nvPr/>
              </p:nvSpPr>
              <p:spPr bwMode="auto">
                <a:xfrm>
                  <a:off x="720" y="120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65" name="Line 265">
                  <a:extLst>
                    <a:ext uri="{FF2B5EF4-FFF2-40B4-BE49-F238E27FC236}">
                      <a16:creationId xmlns:a16="http://schemas.microsoft.com/office/drawing/2014/main" id="{1203F5FA-8F4B-0A35-BFAB-A63F3A8D6FBD}"/>
                    </a:ext>
                  </a:extLst>
                </p:cNvPr>
                <p:cNvSpPr>
                  <a:spLocks noChangeShapeType="1"/>
                </p:cNvSpPr>
                <p:nvPr/>
              </p:nvSpPr>
              <p:spPr bwMode="auto">
                <a:xfrm>
                  <a:off x="720" y="124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66" name="Line 266">
                  <a:extLst>
                    <a:ext uri="{FF2B5EF4-FFF2-40B4-BE49-F238E27FC236}">
                      <a16:creationId xmlns:a16="http://schemas.microsoft.com/office/drawing/2014/main" id="{60B2A3DF-69E6-26E5-4B62-7291BC4AC68A}"/>
                    </a:ext>
                  </a:extLst>
                </p:cNvPr>
                <p:cNvSpPr>
                  <a:spLocks noChangeShapeType="1"/>
                </p:cNvSpPr>
                <p:nvPr/>
              </p:nvSpPr>
              <p:spPr bwMode="auto">
                <a:xfrm>
                  <a:off x="720" y="129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67" name="Line 267">
                  <a:extLst>
                    <a:ext uri="{FF2B5EF4-FFF2-40B4-BE49-F238E27FC236}">
                      <a16:creationId xmlns:a16="http://schemas.microsoft.com/office/drawing/2014/main" id="{A5E68DD7-74FB-8C10-2BD1-79D5860A6A7C}"/>
                    </a:ext>
                  </a:extLst>
                </p:cNvPr>
                <p:cNvSpPr>
                  <a:spLocks noChangeShapeType="1"/>
                </p:cNvSpPr>
                <p:nvPr/>
              </p:nvSpPr>
              <p:spPr bwMode="auto">
                <a:xfrm>
                  <a:off x="720" y="134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68" name="Line 268">
                  <a:extLst>
                    <a:ext uri="{FF2B5EF4-FFF2-40B4-BE49-F238E27FC236}">
                      <a16:creationId xmlns:a16="http://schemas.microsoft.com/office/drawing/2014/main" id="{2D981DB4-15F0-1628-5F05-34D5424EC6CD}"/>
                    </a:ext>
                  </a:extLst>
                </p:cNvPr>
                <p:cNvSpPr>
                  <a:spLocks noChangeShapeType="1"/>
                </p:cNvSpPr>
                <p:nvPr/>
              </p:nvSpPr>
              <p:spPr bwMode="auto">
                <a:xfrm>
                  <a:off x="720" y="139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69" name="Line 269">
                  <a:extLst>
                    <a:ext uri="{FF2B5EF4-FFF2-40B4-BE49-F238E27FC236}">
                      <a16:creationId xmlns:a16="http://schemas.microsoft.com/office/drawing/2014/main" id="{9CFBDA54-96A4-6A54-7E34-8DD620FBFEDF}"/>
                    </a:ext>
                  </a:extLst>
                </p:cNvPr>
                <p:cNvSpPr>
                  <a:spLocks noChangeShapeType="1"/>
                </p:cNvSpPr>
                <p:nvPr/>
              </p:nvSpPr>
              <p:spPr bwMode="auto">
                <a:xfrm>
                  <a:off x="720" y="144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70" name="Line 270">
                  <a:extLst>
                    <a:ext uri="{FF2B5EF4-FFF2-40B4-BE49-F238E27FC236}">
                      <a16:creationId xmlns:a16="http://schemas.microsoft.com/office/drawing/2014/main" id="{1FB01D05-9363-90B6-D8C9-777AF6D94238}"/>
                    </a:ext>
                  </a:extLst>
                </p:cNvPr>
                <p:cNvSpPr>
                  <a:spLocks noChangeShapeType="1"/>
                </p:cNvSpPr>
                <p:nvPr/>
              </p:nvSpPr>
              <p:spPr bwMode="auto">
                <a:xfrm>
                  <a:off x="720" y="148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71" name="Line 271">
                  <a:extLst>
                    <a:ext uri="{FF2B5EF4-FFF2-40B4-BE49-F238E27FC236}">
                      <a16:creationId xmlns:a16="http://schemas.microsoft.com/office/drawing/2014/main" id="{6616ACD1-B0B9-03B7-2878-DC69A8A8466F}"/>
                    </a:ext>
                  </a:extLst>
                </p:cNvPr>
                <p:cNvSpPr>
                  <a:spLocks noChangeShapeType="1"/>
                </p:cNvSpPr>
                <p:nvPr/>
              </p:nvSpPr>
              <p:spPr bwMode="auto">
                <a:xfrm>
                  <a:off x="720" y="153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72" name="Line 272">
                  <a:extLst>
                    <a:ext uri="{FF2B5EF4-FFF2-40B4-BE49-F238E27FC236}">
                      <a16:creationId xmlns:a16="http://schemas.microsoft.com/office/drawing/2014/main" id="{79821DDB-0312-E888-6B81-94FFBA3CE760}"/>
                    </a:ext>
                  </a:extLst>
                </p:cNvPr>
                <p:cNvSpPr>
                  <a:spLocks noChangeShapeType="1"/>
                </p:cNvSpPr>
                <p:nvPr/>
              </p:nvSpPr>
              <p:spPr bwMode="auto">
                <a:xfrm>
                  <a:off x="720" y="1584"/>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73" name="Line 273">
                  <a:extLst>
                    <a:ext uri="{FF2B5EF4-FFF2-40B4-BE49-F238E27FC236}">
                      <a16:creationId xmlns:a16="http://schemas.microsoft.com/office/drawing/2014/main" id="{76503710-B473-E10D-98EC-1120F6052FBC}"/>
                    </a:ext>
                  </a:extLst>
                </p:cNvPr>
                <p:cNvSpPr>
                  <a:spLocks noChangeShapeType="1"/>
                </p:cNvSpPr>
                <p:nvPr/>
              </p:nvSpPr>
              <p:spPr bwMode="auto">
                <a:xfrm>
                  <a:off x="720" y="163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74" name="Line 274">
                  <a:extLst>
                    <a:ext uri="{FF2B5EF4-FFF2-40B4-BE49-F238E27FC236}">
                      <a16:creationId xmlns:a16="http://schemas.microsoft.com/office/drawing/2014/main" id="{7DC32B12-4719-77C1-277D-53EE3978C526}"/>
                    </a:ext>
                  </a:extLst>
                </p:cNvPr>
                <p:cNvSpPr>
                  <a:spLocks noChangeShapeType="1"/>
                </p:cNvSpPr>
                <p:nvPr/>
              </p:nvSpPr>
              <p:spPr bwMode="auto">
                <a:xfrm>
                  <a:off x="720" y="1680"/>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75" name="Line 275">
                  <a:extLst>
                    <a:ext uri="{FF2B5EF4-FFF2-40B4-BE49-F238E27FC236}">
                      <a16:creationId xmlns:a16="http://schemas.microsoft.com/office/drawing/2014/main" id="{C29E85C9-D9C2-E288-ACE9-49FD8E9A9B5D}"/>
                    </a:ext>
                  </a:extLst>
                </p:cNvPr>
                <p:cNvSpPr>
                  <a:spLocks noChangeShapeType="1"/>
                </p:cNvSpPr>
                <p:nvPr/>
              </p:nvSpPr>
              <p:spPr bwMode="auto">
                <a:xfrm>
                  <a:off x="720" y="1728"/>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76" name="Line 276">
                  <a:extLst>
                    <a:ext uri="{FF2B5EF4-FFF2-40B4-BE49-F238E27FC236}">
                      <a16:creationId xmlns:a16="http://schemas.microsoft.com/office/drawing/2014/main" id="{D2088543-A9BB-B479-175C-F7E9AA351CBD}"/>
                    </a:ext>
                  </a:extLst>
                </p:cNvPr>
                <p:cNvSpPr>
                  <a:spLocks noChangeShapeType="1"/>
                </p:cNvSpPr>
                <p:nvPr/>
              </p:nvSpPr>
              <p:spPr bwMode="auto">
                <a:xfrm>
                  <a:off x="720" y="1776"/>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3277" name="Line 277">
                  <a:extLst>
                    <a:ext uri="{FF2B5EF4-FFF2-40B4-BE49-F238E27FC236}">
                      <a16:creationId xmlns:a16="http://schemas.microsoft.com/office/drawing/2014/main" id="{4B5EFDBD-A309-79C7-A8DE-258CCBCD2BDA}"/>
                    </a:ext>
                  </a:extLst>
                </p:cNvPr>
                <p:cNvSpPr>
                  <a:spLocks noChangeShapeType="1"/>
                </p:cNvSpPr>
                <p:nvPr/>
              </p:nvSpPr>
              <p:spPr bwMode="auto">
                <a:xfrm>
                  <a:off x="768" y="115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78" name="Line 278">
                  <a:extLst>
                    <a:ext uri="{FF2B5EF4-FFF2-40B4-BE49-F238E27FC236}">
                      <a16:creationId xmlns:a16="http://schemas.microsoft.com/office/drawing/2014/main" id="{BEDDAD9D-94BB-E825-32D3-F93321BA6555}"/>
                    </a:ext>
                  </a:extLst>
                </p:cNvPr>
                <p:cNvSpPr>
                  <a:spLocks noChangeShapeType="1"/>
                </p:cNvSpPr>
                <p:nvPr/>
              </p:nvSpPr>
              <p:spPr bwMode="auto">
                <a:xfrm>
                  <a:off x="864" y="124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79" name="Line 279">
                  <a:extLst>
                    <a:ext uri="{FF2B5EF4-FFF2-40B4-BE49-F238E27FC236}">
                      <a16:creationId xmlns:a16="http://schemas.microsoft.com/office/drawing/2014/main" id="{09C90A0F-3251-871D-650B-072E3C039EEA}"/>
                    </a:ext>
                  </a:extLst>
                </p:cNvPr>
                <p:cNvSpPr>
                  <a:spLocks noChangeShapeType="1"/>
                </p:cNvSpPr>
                <p:nvPr/>
              </p:nvSpPr>
              <p:spPr bwMode="auto">
                <a:xfrm>
                  <a:off x="960" y="134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80" name="Line 280">
                  <a:extLst>
                    <a:ext uri="{FF2B5EF4-FFF2-40B4-BE49-F238E27FC236}">
                      <a16:creationId xmlns:a16="http://schemas.microsoft.com/office/drawing/2014/main" id="{178F5484-E542-2AA6-4AAD-E4679872C4E2}"/>
                    </a:ext>
                  </a:extLst>
                </p:cNvPr>
                <p:cNvSpPr>
                  <a:spLocks noChangeShapeType="1"/>
                </p:cNvSpPr>
                <p:nvPr/>
              </p:nvSpPr>
              <p:spPr bwMode="auto">
                <a:xfrm>
                  <a:off x="720" y="139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81" name="Line 281">
                  <a:extLst>
                    <a:ext uri="{FF2B5EF4-FFF2-40B4-BE49-F238E27FC236}">
                      <a16:creationId xmlns:a16="http://schemas.microsoft.com/office/drawing/2014/main" id="{F73D938F-8F0A-6791-188B-3800BC3E2653}"/>
                    </a:ext>
                  </a:extLst>
                </p:cNvPr>
                <p:cNvSpPr>
                  <a:spLocks noChangeShapeType="1"/>
                </p:cNvSpPr>
                <p:nvPr/>
              </p:nvSpPr>
              <p:spPr bwMode="auto">
                <a:xfrm>
                  <a:off x="1056" y="144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82" name="Line 282">
                  <a:extLst>
                    <a:ext uri="{FF2B5EF4-FFF2-40B4-BE49-F238E27FC236}">
                      <a16:creationId xmlns:a16="http://schemas.microsoft.com/office/drawing/2014/main" id="{6EAA3534-D991-CF6E-F6E0-16ED62843F91}"/>
                    </a:ext>
                  </a:extLst>
                </p:cNvPr>
                <p:cNvSpPr>
                  <a:spLocks noChangeShapeType="1"/>
                </p:cNvSpPr>
                <p:nvPr/>
              </p:nvSpPr>
              <p:spPr bwMode="auto">
                <a:xfrm>
                  <a:off x="768"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83" name="Line 283">
                  <a:extLst>
                    <a:ext uri="{FF2B5EF4-FFF2-40B4-BE49-F238E27FC236}">
                      <a16:creationId xmlns:a16="http://schemas.microsoft.com/office/drawing/2014/main" id="{009F2163-1BF5-3DE5-5AA6-4C346E5D19B4}"/>
                    </a:ext>
                  </a:extLst>
                </p:cNvPr>
                <p:cNvSpPr>
                  <a:spLocks noChangeShapeType="1"/>
                </p:cNvSpPr>
                <p:nvPr/>
              </p:nvSpPr>
              <p:spPr bwMode="auto">
                <a:xfrm>
                  <a:off x="1056" y="153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84" name="Line 284">
                  <a:extLst>
                    <a:ext uri="{FF2B5EF4-FFF2-40B4-BE49-F238E27FC236}">
                      <a16:creationId xmlns:a16="http://schemas.microsoft.com/office/drawing/2014/main" id="{EC5FCA3F-5312-24B6-361F-5B72875E13BD}"/>
                    </a:ext>
                  </a:extLst>
                </p:cNvPr>
                <p:cNvSpPr>
                  <a:spLocks noChangeShapeType="1"/>
                </p:cNvSpPr>
                <p:nvPr/>
              </p:nvSpPr>
              <p:spPr bwMode="auto">
                <a:xfrm>
                  <a:off x="912" y="1584"/>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85" name="Line 285">
                  <a:extLst>
                    <a:ext uri="{FF2B5EF4-FFF2-40B4-BE49-F238E27FC236}">
                      <a16:creationId xmlns:a16="http://schemas.microsoft.com/office/drawing/2014/main" id="{3DAEDE7E-DCB7-1677-E49A-AD7712D9A456}"/>
                    </a:ext>
                  </a:extLst>
                </p:cNvPr>
                <p:cNvSpPr>
                  <a:spLocks noChangeShapeType="1"/>
                </p:cNvSpPr>
                <p:nvPr/>
              </p:nvSpPr>
              <p:spPr bwMode="auto">
                <a:xfrm>
                  <a:off x="720"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86" name="Line 286">
                  <a:extLst>
                    <a:ext uri="{FF2B5EF4-FFF2-40B4-BE49-F238E27FC236}">
                      <a16:creationId xmlns:a16="http://schemas.microsoft.com/office/drawing/2014/main" id="{C8E715F5-CA77-54BF-CE4A-5435E81B0E13}"/>
                    </a:ext>
                  </a:extLst>
                </p:cNvPr>
                <p:cNvSpPr>
                  <a:spLocks noChangeShapeType="1"/>
                </p:cNvSpPr>
                <p:nvPr/>
              </p:nvSpPr>
              <p:spPr bwMode="auto">
                <a:xfrm>
                  <a:off x="1056" y="1632"/>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87" name="Line 287">
                  <a:extLst>
                    <a:ext uri="{FF2B5EF4-FFF2-40B4-BE49-F238E27FC236}">
                      <a16:creationId xmlns:a16="http://schemas.microsoft.com/office/drawing/2014/main" id="{0045F379-0BE7-40DB-4C15-A756FCC708F9}"/>
                    </a:ext>
                  </a:extLst>
                </p:cNvPr>
                <p:cNvSpPr>
                  <a:spLocks noChangeShapeType="1"/>
                </p:cNvSpPr>
                <p:nvPr/>
              </p:nvSpPr>
              <p:spPr bwMode="auto">
                <a:xfrm>
                  <a:off x="864" y="1680"/>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88" name="Line 288">
                  <a:extLst>
                    <a:ext uri="{FF2B5EF4-FFF2-40B4-BE49-F238E27FC236}">
                      <a16:creationId xmlns:a16="http://schemas.microsoft.com/office/drawing/2014/main" id="{E556E147-404E-7A5D-5AB4-FF3271FFBBB4}"/>
                    </a:ext>
                  </a:extLst>
                </p:cNvPr>
                <p:cNvSpPr>
                  <a:spLocks noChangeShapeType="1"/>
                </p:cNvSpPr>
                <p:nvPr/>
              </p:nvSpPr>
              <p:spPr bwMode="auto">
                <a:xfrm>
                  <a:off x="1056" y="1728"/>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3289" name="Line 289">
                  <a:extLst>
                    <a:ext uri="{FF2B5EF4-FFF2-40B4-BE49-F238E27FC236}">
                      <a16:creationId xmlns:a16="http://schemas.microsoft.com/office/drawing/2014/main" id="{8E628D8C-F9A1-909A-B5AC-BF197F63CA66}"/>
                    </a:ext>
                  </a:extLst>
                </p:cNvPr>
                <p:cNvSpPr>
                  <a:spLocks noChangeShapeType="1"/>
                </p:cNvSpPr>
                <p:nvPr/>
              </p:nvSpPr>
              <p:spPr bwMode="auto">
                <a:xfrm>
                  <a:off x="720" y="1776"/>
                  <a:ext cx="144"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sp>
            <p:nvSpPr>
              <p:cNvPr id="53261" name="Text Box 291">
                <a:extLst>
                  <a:ext uri="{FF2B5EF4-FFF2-40B4-BE49-F238E27FC236}">
                    <a16:creationId xmlns:a16="http://schemas.microsoft.com/office/drawing/2014/main" id="{5EF0EF4F-CBBE-2A5D-D735-AF43C9EC28AC}"/>
                  </a:ext>
                </a:extLst>
              </p:cNvPr>
              <p:cNvSpPr txBox="1">
                <a:spLocks noChangeArrowheads="1"/>
              </p:cNvSpPr>
              <p:nvPr/>
            </p:nvSpPr>
            <p:spPr bwMode="auto">
              <a:xfrm>
                <a:off x="4032" y="3808"/>
                <a:ext cx="1109"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Automatically</a:t>
                </a:r>
              </a:p>
              <a:p>
                <a:pPr eaLnBrk="1" hangingPunct="1"/>
                <a:r>
                  <a:rPr lang="en-US" altLang="en-US" sz="2000"/>
                  <a:t>Annotated Text</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4">
            <a:extLst>
              <a:ext uri="{FF2B5EF4-FFF2-40B4-BE49-F238E27FC236}">
                <a16:creationId xmlns:a16="http://schemas.microsoft.com/office/drawing/2014/main" id="{34DCAAC2-6FCE-4A60-E667-4A7209877BB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55FA982C-4114-984B-8C23-BCE5B0D61C53}" type="slidenum">
              <a:rPr lang="en-US" altLang="en-US" sz="1200">
                <a:latin typeface="Helvetica" pitchFamily="2" charset="0"/>
              </a:rPr>
              <a:pPr eaLnBrk="1" hangingPunct="1"/>
              <a:t>196</a:t>
            </a:fld>
            <a:endParaRPr lang="en-US" altLang="en-US" sz="1200"/>
          </a:p>
        </p:txBody>
      </p:sp>
      <p:sp>
        <p:nvSpPr>
          <p:cNvPr id="54275" name="Rectangle 2">
            <a:extLst>
              <a:ext uri="{FF2B5EF4-FFF2-40B4-BE49-F238E27FC236}">
                <a16:creationId xmlns:a16="http://schemas.microsoft.com/office/drawing/2014/main" id="{2D062C77-7119-B4B4-4984-EE8D614A2477}"/>
              </a:ext>
            </a:extLst>
          </p:cNvPr>
          <p:cNvSpPr>
            <a:spLocks noGrp="1" noChangeArrowheads="1"/>
          </p:cNvSpPr>
          <p:nvPr>
            <p:ph type="title"/>
          </p:nvPr>
        </p:nvSpPr>
        <p:spPr/>
        <p:txBody>
          <a:bodyPr/>
          <a:lstStyle/>
          <a:p>
            <a:r>
              <a:rPr lang="en-US" altLang="en-US"/>
              <a:t>Advantages of the Learning Approach</a:t>
            </a:r>
          </a:p>
        </p:txBody>
      </p:sp>
      <p:sp>
        <p:nvSpPr>
          <p:cNvPr id="54276" name="Rectangle 3">
            <a:extLst>
              <a:ext uri="{FF2B5EF4-FFF2-40B4-BE49-F238E27FC236}">
                <a16:creationId xmlns:a16="http://schemas.microsoft.com/office/drawing/2014/main" id="{A04903E4-3910-892C-89D1-585A24B786FA}"/>
              </a:ext>
            </a:extLst>
          </p:cNvPr>
          <p:cNvSpPr>
            <a:spLocks noGrp="1" noChangeArrowheads="1"/>
          </p:cNvSpPr>
          <p:nvPr>
            <p:ph type="body" idx="1"/>
          </p:nvPr>
        </p:nvSpPr>
        <p:spPr/>
        <p:txBody>
          <a:bodyPr/>
          <a:lstStyle/>
          <a:p>
            <a:r>
              <a:rPr lang="en-US" altLang="en-US"/>
              <a:t>Large amounts of electronic text are now available.</a:t>
            </a:r>
          </a:p>
          <a:p>
            <a:r>
              <a:rPr lang="en-US" altLang="en-US"/>
              <a:t>Annotating corpora is easier and requires less expertise than manual knowledge engineering.</a:t>
            </a:r>
          </a:p>
          <a:p>
            <a:r>
              <a:rPr lang="en-US" altLang="en-US"/>
              <a:t>Learning algorithms have progressed to be able to handle large amounts of data and produce accurate probabilistic knowledge.</a:t>
            </a:r>
          </a:p>
          <a:p>
            <a:r>
              <a:rPr lang="en-US" altLang="en-US"/>
              <a:t>The probabilistic knowledge acquired allows robust processing that handles linguistic regularities as well as exceptions.</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4">
            <a:extLst>
              <a:ext uri="{FF2B5EF4-FFF2-40B4-BE49-F238E27FC236}">
                <a16:creationId xmlns:a16="http://schemas.microsoft.com/office/drawing/2014/main" id="{B02F72F1-7BE5-FC06-7782-ADA58B93DFB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A32545E2-F808-0B42-B3BB-3F11124B3601}" type="slidenum">
              <a:rPr lang="en-US" altLang="en-US" sz="1200">
                <a:latin typeface="Helvetica" pitchFamily="2" charset="0"/>
              </a:rPr>
              <a:pPr eaLnBrk="1" hangingPunct="1"/>
              <a:t>197</a:t>
            </a:fld>
            <a:endParaRPr lang="en-US" altLang="en-US" sz="1200"/>
          </a:p>
        </p:txBody>
      </p:sp>
      <p:sp>
        <p:nvSpPr>
          <p:cNvPr id="55299" name="Rectangle 2">
            <a:extLst>
              <a:ext uri="{FF2B5EF4-FFF2-40B4-BE49-F238E27FC236}">
                <a16:creationId xmlns:a16="http://schemas.microsoft.com/office/drawing/2014/main" id="{345EABF2-24B5-BB1F-31EE-539FED182673}"/>
              </a:ext>
            </a:extLst>
          </p:cNvPr>
          <p:cNvSpPr>
            <a:spLocks noGrp="1" noChangeArrowheads="1"/>
          </p:cNvSpPr>
          <p:nvPr>
            <p:ph type="title"/>
          </p:nvPr>
        </p:nvSpPr>
        <p:spPr/>
        <p:txBody>
          <a:bodyPr/>
          <a:lstStyle/>
          <a:p>
            <a:r>
              <a:rPr lang="en-US" altLang="en-US"/>
              <a:t>The Importance of Probability</a:t>
            </a:r>
          </a:p>
        </p:txBody>
      </p:sp>
      <p:sp>
        <p:nvSpPr>
          <p:cNvPr id="55300" name="Rectangle 3">
            <a:extLst>
              <a:ext uri="{FF2B5EF4-FFF2-40B4-BE49-F238E27FC236}">
                <a16:creationId xmlns:a16="http://schemas.microsoft.com/office/drawing/2014/main" id="{34E5892D-0B99-CEED-3017-C6845D89B954}"/>
              </a:ext>
            </a:extLst>
          </p:cNvPr>
          <p:cNvSpPr>
            <a:spLocks noGrp="1" noChangeArrowheads="1"/>
          </p:cNvSpPr>
          <p:nvPr>
            <p:ph type="body" idx="1"/>
          </p:nvPr>
        </p:nvSpPr>
        <p:spPr>
          <a:xfrm>
            <a:off x="2057400" y="1371600"/>
            <a:ext cx="7924800" cy="4876800"/>
          </a:xfrm>
        </p:spPr>
        <p:txBody>
          <a:bodyPr>
            <a:normAutofit lnSpcReduction="10000"/>
          </a:bodyPr>
          <a:lstStyle/>
          <a:p>
            <a:pPr>
              <a:lnSpc>
                <a:spcPct val="90000"/>
              </a:lnSpc>
            </a:pPr>
            <a:r>
              <a:rPr lang="en-US" altLang="en-US" sz="2400"/>
              <a:t>Unlikely interpretations of words can combine to generate spurious ambiguity:</a:t>
            </a:r>
          </a:p>
          <a:p>
            <a:pPr lvl="1">
              <a:lnSpc>
                <a:spcPct val="90000"/>
              </a:lnSpc>
            </a:pPr>
            <a:r>
              <a:rPr lang="en-US" altLang="en-US" sz="2000"/>
              <a:t>“The a are of I” is a valid English noun phrase (Abney, 1996)</a:t>
            </a:r>
          </a:p>
          <a:p>
            <a:pPr lvl="2">
              <a:lnSpc>
                <a:spcPct val="90000"/>
              </a:lnSpc>
            </a:pPr>
            <a:r>
              <a:rPr lang="en-US" altLang="en-US" sz="1800"/>
              <a:t>“a” is an adjective for the letter A</a:t>
            </a:r>
          </a:p>
          <a:p>
            <a:pPr lvl="2">
              <a:lnSpc>
                <a:spcPct val="90000"/>
              </a:lnSpc>
            </a:pPr>
            <a:r>
              <a:rPr lang="en-US" altLang="en-US" sz="1800"/>
              <a:t>“are” is a noun for an area of land (as in hectare)</a:t>
            </a:r>
          </a:p>
          <a:p>
            <a:pPr lvl="2">
              <a:lnSpc>
                <a:spcPct val="90000"/>
              </a:lnSpc>
            </a:pPr>
            <a:r>
              <a:rPr lang="en-US" altLang="en-US" sz="1800"/>
              <a:t>“I” is a noun for the letter I</a:t>
            </a:r>
          </a:p>
          <a:p>
            <a:pPr lvl="1">
              <a:lnSpc>
                <a:spcPct val="90000"/>
              </a:lnSpc>
            </a:pPr>
            <a:r>
              <a:rPr lang="en-US" altLang="en-US" sz="2000"/>
              <a:t>“Time flies like an arrow” has 4 parses, including those meaning:</a:t>
            </a:r>
          </a:p>
          <a:p>
            <a:pPr lvl="2">
              <a:lnSpc>
                <a:spcPct val="90000"/>
              </a:lnSpc>
            </a:pPr>
            <a:r>
              <a:rPr lang="en-US" altLang="en-US" sz="1800"/>
              <a:t>Insects of a variety called “time flies” are fond of a particular arrow.</a:t>
            </a:r>
          </a:p>
          <a:p>
            <a:pPr lvl="2">
              <a:lnSpc>
                <a:spcPct val="90000"/>
              </a:lnSpc>
            </a:pPr>
            <a:r>
              <a:rPr lang="en-US" altLang="en-US" sz="1800"/>
              <a:t>A command to record insects’ speed in the manner that an arrow would.</a:t>
            </a:r>
          </a:p>
          <a:p>
            <a:pPr>
              <a:lnSpc>
                <a:spcPct val="90000"/>
              </a:lnSpc>
            </a:pPr>
            <a:r>
              <a:rPr lang="en-US" altLang="en-US" sz="2400"/>
              <a:t>Some combinations of words are more likely than others:</a:t>
            </a:r>
          </a:p>
          <a:p>
            <a:pPr lvl="1">
              <a:lnSpc>
                <a:spcPct val="90000"/>
              </a:lnSpc>
            </a:pPr>
            <a:r>
              <a:rPr lang="en-US" altLang="en-US" sz="2000"/>
              <a:t>“vice president Gore” vs. “dice precedent core”</a:t>
            </a:r>
          </a:p>
          <a:p>
            <a:pPr>
              <a:lnSpc>
                <a:spcPct val="90000"/>
              </a:lnSpc>
            </a:pPr>
            <a:r>
              <a:rPr lang="en-US" altLang="en-US" sz="2400"/>
              <a:t>Statistical methods allow computing the most likely interpretation by combining probabilistic evidence from a variety of uncertain knowledge sources.</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4">
            <a:extLst>
              <a:ext uri="{FF2B5EF4-FFF2-40B4-BE49-F238E27FC236}">
                <a16:creationId xmlns:a16="http://schemas.microsoft.com/office/drawing/2014/main" id="{381CCC87-6911-0105-C680-D006B19C77A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F4B9A266-78F6-064F-ACE4-50EC6ADE43AF}" type="slidenum">
              <a:rPr lang="en-US" altLang="en-US" sz="1200">
                <a:latin typeface="Helvetica" pitchFamily="2" charset="0"/>
              </a:rPr>
              <a:pPr eaLnBrk="1" hangingPunct="1"/>
              <a:t>198</a:t>
            </a:fld>
            <a:endParaRPr lang="en-US" altLang="en-US" sz="1200"/>
          </a:p>
        </p:txBody>
      </p:sp>
      <p:sp>
        <p:nvSpPr>
          <p:cNvPr id="56323" name="Rectangle 2">
            <a:extLst>
              <a:ext uri="{FF2B5EF4-FFF2-40B4-BE49-F238E27FC236}">
                <a16:creationId xmlns:a16="http://schemas.microsoft.com/office/drawing/2014/main" id="{BA25D662-F6B5-6B44-C9D0-7F7F9E21F29C}"/>
              </a:ext>
            </a:extLst>
          </p:cNvPr>
          <p:cNvSpPr>
            <a:spLocks noGrp="1" noChangeArrowheads="1"/>
          </p:cNvSpPr>
          <p:nvPr>
            <p:ph type="title"/>
          </p:nvPr>
        </p:nvSpPr>
        <p:spPr/>
        <p:txBody>
          <a:bodyPr/>
          <a:lstStyle/>
          <a:p>
            <a:r>
              <a:rPr lang="en-US" altLang="en-US"/>
              <a:t>Human Language Acquisition</a:t>
            </a:r>
          </a:p>
        </p:txBody>
      </p:sp>
      <p:sp>
        <p:nvSpPr>
          <p:cNvPr id="56324" name="Rectangle 3">
            <a:extLst>
              <a:ext uri="{FF2B5EF4-FFF2-40B4-BE49-F238E27FC236}">
                <a16:creationId xmlns:a16="http://schemas.microsoft.com/office/drawing/2014/main" id="{34B2EE26-8BEF-6E09-BEF9-6F3E47E5C63C}"/>
              </a:ext>
            </a:extLst>
          </p:cNvPr>
          <p:cNvSpPr>
            <a:spLocks noGrp="1" noChangeArrowheads="1"/>
          </p:cNvSpPr>
          <p:nvPr>
            <p:ph type="body" idx="1"/>
          </p:nvPr>
        </p:nvSpPr>
        <p:spPr>
          <a:xfrm>
            <a:off x="2057400" y="1371600"/>
            <a:ext cx="8077200" cy="4687888"/>
          </a:xfrm>
        </p:spPr>
        <p:txBody>
          <a:bodyPr/>
          <a:lstStyle/>
          <a:p>
            <a:pPr>
              <a:lnSpc>
                <a:spcPct val="90000"/>
              </a:lnSpc>
            </a:pPr>
            <a:r>
              <a:rPr lang="en-US" altLang="en-US" sz="2400"/>
              <a:t>Human children obviously learn languages from experience.</a:t>
            </a:r>
          </a:p>
          <a:p>
            <a:pPr>
              <a:lnSpc>
                <a:spcPct val="90000"/>
              </a:lnSpc>
            </a:pPr>
            <a:r>
              <a:rPr lang="en-US" altLang="en-US" sz="2400"/>
              <a:t>However, it is controversial to what extent prior knowledge of “universal grammar” (Chomsky, 1957) facilitates this acquisition process.</a:t>
            </a:r>
          </a:p>
          <a:p>
            <a:pPr>
              <a:lnSpc>
                <a:spcPct val="90000"/>
              </a:lnSpc>
            </a:pPr>
            <a:r>
              <a:rPr lang="en-US" altLang="en-US" sz="2400"/>
              <a:t>Computational studies of language learning may help us to understand human language learning, and to elucidate to what extent language learning must rely on prior grammatical knowledge due to the “poverty of the stimulus.”</a:t>
            </a:r>
          </a:p>
          <a:p>
            <a:pPr>
              <a:lnSpc>
                <a:spcPct val="90000"/>
              </a:lnSpc>
            </a:pPr>
            <a:r>
              <a:rPr lang="en-US" altLang="en-US" sz="2400"/>
              <a:t>Existing empirical results indicate that a great deal of linguistic knowledge can be effectively acquired from reasonable amounts of real linguistic data without specific knowledge of a “universal grammar.” </a:t>
            </a:r>
          </a:p>
          <a:p>
            <a:pPr>
              <a:lnSpc>
                <a:spcPct val="90000"/>
              </a:lnSpc>
            </a:pPr>
            <a:endParaRPr lang="en-US" altLang="en-US" sz="24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129A4E92-74DB-DC4B-5D5F-2334F5D04512}"/>
              </a:ext>
            </a:extLst>
          </p:cNvPr>
          <p:cNvSpPr>
            <a:spLocks noGrp="1"/>
          </p:cNvSpPr>
          <p:nvPr>
            <p:ph type="title"/>
          </p:nvPr>
        </p:nvSpPr>
        <p:spPr/>
        <p:txBody>
          <a:bodyPr/>
          <a:lstStyle/>
          <a:p>
            <a:r>
              <a:rPr lang="en-US" altLang="en-US"/>
              <a:t>Pipelining Problem</a:t>
            </a:r>
          </a:p>
        </p:txBody>
      </p:sp>
      <p:sp>
        <p:nvSpPr>
          <p:cNvPr id="3" name="Content Placeholder 2">
            <a:extLst>
              <a:ext uri="{FF2B5EF4-FFF2-40B4-BE49-F238E27FC236}">
                <a16:creationId xmlns:a16="http://schemas.microsoft.com/office/drawing/2014/main" id="{A6B888CF-F081-ABDC-8953-5A390D0DBCA4}"/>
              </a:ext>
            </a:extLst>
          </p:cNvPr>
          <p:cNvSpPr>
            <a:spLocks noGrp="1"/>
          </p:cNvSpPr>
          <p:nvPr>
            <p:ph idx="1"/>
          </p:nvPr>
        </p:nvSpPr>
        <p:spPr/>
        <p:txBody>
          <a:bodyPr/>
          <a:lstStyle/>
          <a:p>
            <a:pPr>
              <a:defRPr/>
            </a:pPr>
            <a:r>
              <a:rPr lang="en-US" dirty="0"/>
              <a:t>Assuming separate independent components for speech recognition, syntax, semantics, pragmatics, etc. allows for more convenient modular software development.</a:t>
            </a:r>
          </a:p>
          <a:p>
            <a:pPr>
              <a:defRPr/>
            </a:pPr>
            <a:r>
              <a:rPr lang="en-US" dirty="0"/>
              <a:t>However, frequently constraints from “higher level” processes are needed to disambiguate “lower level” processes.</a:t>
            </a:r>
          </a:p>
          <a:p>
            <a:pPr lvl="1">
              <a:defRPr/>
            </a:pPr>
            <a:r>
              <a:rPr lang="en-US" dirty="0">
                <a:solidFill>
                  <a:srgbClr val="0033CC"/>
                </a:solidFill>
              </a:rPr>
              <a:t>Example of syntactic disambiguation relying on semantic disambiguation:</a:t>
            </a:r>
          </a:p>
          <a:p>
            <a:pPr lvl="2">
              <a:defRPr/>
            </a:pPr>
            <a:r>
              <a:rPr lang="en-US" dirty="0">
                <a:solidFill>
                  <a:srgbClr val="00B050"/>
                </a:solidFill>
              </a:rPr>
              <a:t>At the zoo, several men were showing a group of students various types of flying animals. Suddenly, one of the students hit the man </a:t>
            </a:r>
            <a:r>
              <a:rPr lang="en-US" b="1" dirty="0">
                <a:solidFill>
                  <a:srgbClr val="FF0000"/>
                </a:solidFill>
              </a:rPr>
              <a:t>with</a:t>
            </a:r>
            <a:r>
              <a:rPr lang="en-US" dirty="0">
                <a:solidFill>
                  <a:srgbClr val="00B050"/>
                </a:solidFill>
              </a:rPr>
              <a:t> a </a:t>
            </a:r>
            <a:r>
              <a:rPr lang="en-US" b="1" dirty="0">
                <a:solidFill>
                  <a:srgbClr val="FF0000"/>
                </a:solidFill>
              </a:rPr>
              <a:t>bat</a:t>
            </a:r>
            <a:r>
              <a:rPr lang="en-US" dirty="0">
                <a:solidFill>
                  <a:srgbClr val="00B050"/>
                </a:solidFill>
              </a:rPr>
              <a:t>.</a:t>
            </a:r>
            <a:endParaRPr lang="en-US" b="1" dirty="0">
              <a:solidFill>
                <a:srgbClr val="00B050"/>
              </a:solidFill>
            </a:endParaRPr>
          </a:p>
          <a:p>
            <a:pPr lvl="2">
              <a:defRPr/>
            </a:pPr>
            <a:endParaRPr lang="en-US" dirty="0"/>
          </a:p>
        </p:txBody>
      </p:sp>
      <p:sp>
        <p:nvSpPr>
          <p:cNvPr id="4" name="Slide Number Placeholder 3">
            <a:extLst>
              <a:ext uri="{FF2B5EF4-FFF2-40B4-BE49-F238E27FC236}">
                <a16:creationId xmlns:a16="http://schemas.microsoft.com/office/drawing/2014/main" id="{7A059C2D-174D-94BE-063F-F264B9E26C35}"/>
              </a:ext>
            </a:extLst>
          </p:cNvPr>
          <p:cNvSpPr>
            <a:spLocks noGrp="1"/>
          </p:cNvSpPr>
          <p:nvPr>
            <p:ph type="sldNum" sz="quarter" idx="11"/>
          </p:nvPr>
        </p:nvSpPr>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DF194CD9-DF25-C14E-B604-45AD85D69356}" type="slidenum">
              <a:rPr lang="en-US" altLang="en-US" sz="1200">
                <a:latin typeface="Helvetica" pitchFamily="2" charset="0"/>
              </a:rPr>
              <a:pPr eaLnBrk="1" hangingPunct="1"/>
              <a:t>199</a:t>
            </a:fld>
            <a:endParaRPr lang="en-US" altLang="en-US"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64A41-C5E6-3C09-9026-143FCE193063}"/>
              </a:ext>
            </a:extLst>
          </p:cNvPr>
          <p:cNvSpPr>
            <a:spLocks noGrp="1"/>
          </p:cNvSpPr>
          <p:nvPr>
            <p:ph type="title"/>
          </p:nvPr>
        </p:nvSpPr>
        <p:spPr/>
        <p:txBody>
          <a:bodyPr/>
          <a:lstStyle/>
          <a:p>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34BE39A8-6321-B527-E90C-E7FE30FD4F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627" y="365125"/>
            <a:ext cx="10603172" cy="5627172"/>
          </a:xfrm>
        </p:spPr>
      </p:pic>
    </p:spTree>
    <p:extLst>
      <p:ext uri="{BB962C8B-B14F-4D97-AF65-F5344CB8AC3E}">
        <p14:creationId xmlns:p14="http://schemas.microsoft.com/office/powerpoint/2010/main" val="1784301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00100"/>
            <a:ext cx="10515600" cy="5376863"/>
          </a:xfrm>
        </p:spPr>
        <p:txBody>
          <a:bodyPr/>
          <a:lstStyle/>
          <a:p>
            <a:pPr marL="0" indent="0" fontAlgn="base">
              <a:buNone/>
            </a:pPr>
            <a:r>
              <a:rPr lang="en-US" sz="2400" dirty="0"/>
              <a:t>Updating the state requires information about : </a:t>
            </a:r>
          </a:p>
          <a:p>
            <a:pPr lvl="1" fontAlgn="base"/>
            <a:r>
              <a:rPr lang="en-US" sz="2000" dirty="0"/>
              <a:t>how the world evolves independently from the agent, and</a:t>
            </a:r>
          </a:p>
          <a:p>
            <a:pPr lvl="1" fontAlgn="base"/>
            <a:r>
              <a:rPr lang="en-US" sz="2000" dirty="0"/>
              <a:t>how the agent’s actions affect the world.</a:t>
            </a:r>
          </a:p>
          <a:p>
            <a:pPr lvl="1" fontAlgn="base"/>
            <a:endParaRPr lang="en-US" sz="2000" dirty="0"/>
          </a:p>
          <a:p>
            <a:pPr marL="457200" lvl="1" indent="0" fontAlgn="base">
              <a:buNone/>
            </a:pPr>
            <a:endParaRPr lang="en-US" sz="2000"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750" y="1993900"/>
            <a:ext cx="7526645" cy="3873500"/>
          </a:xfrm>
          <a:prstGeom prst="rect">
            <a:avLst/>
          </a:prstGeom>
        </p:spPr>
      </p:pic>
    </p:spTree>
    <p:extLst>
      <p:ext uri="{BB962C8B-B14F-4D97-AF65-F5344CB8AC3E}">
        <p14:creationId xmlns:p14="http://schemas.microsoft.com/office/powerpoint/2010/main" val="378215578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E75B0F2D-4344-B126-04F1-78EC4F7518F8}"/>
              </a:ext>
            </a:extLst>
          </p:cNvPr>
          <p:cNvSpPr>
            <a:spLocks noGrp="1"/>
          </p:cNvSpPr>
          <p:nvPr>
            <p:ph type="title"/>
          </p:nvPr>
        </p:nvSpPr>
        <p:spPr/>
        <p:txBody>
          <a:bodyPr/>
          <a:lstStyle/>
          <a:p>
            <a:r>
              <a:rPr lang="en-US" altLang="en-US"/>
              <a:t>Pipelining Problem (cont.)</a:t>
            </a:r>
          </a:p>
        </p:txBody>
      </p:sp>
      <p:sp>
        <p:nvSpPr>
          <p:cNvPr id="58371" name="Content Placeholder 2">
            <a:extLst>
              <a:ext uri="{FF2B5EF4-FFF2-40B4-BE49-F238E27FC236}">
                <a16:creationId xmlns:a16="http://schemas.microsoft.com/office/drawing/2014/main" id="{396995D9-404D-9D67-11D9-1D5863B0E766}"/>
              </a:ext>
            </a:extLst>
          </p:cNvPr>
          <p:cNvSpPr>
            <a:spLocks noGrp="1"/>
          </p:cNvSpPr>
          <p:nvPr>
            <p:ph idx="1"/>
          </p:nvPr>
        </p:nvSpPr>
        <p:spPr>
          <a:xfrm>
            <a:off x="2209800" y="1636714"/>
            <a:ext cx="7772400" cy="4687887"/>
          </a:xfrm>
        </p:spPr>
        <p:txBody>
          <a:bodyPr/>
          <a:lstStyle/>
          <a:p>
            <a:r>
              <a:rPr lang="en-US" altLang="en-US"/>
              <a:t>If a hard decision is made at each stage, cannot backtrack when a later stage indicates it is incorrect.</a:t>
            </a:r>
          </a:p>
          <a:p>
            <a:pPr lvl="1"/>
            <a:r>
              <a:rPr lang="en-US" altLang="en-US"/>
              <a:t>If attach “with a bat” to the verb “hit” during syntactic analysis, then cannot reattach it to  “man” after “bat” is disambiguated during later semantic or pragmatic processing.</a:t>
            </a:r>
          </a:p>
        </p:txBody>
      </p:sp>
      <p:sp>
        <p:nvSpPr>
          <p:cNvPr id="4" name="Slide Number Placeholder 3">
            <a:extLst>
              <a:ext uri="{FF2B5EF4-FFF2-40B4-BE49-F238E27FC236}">
                <a16:creationId xmlns:a16="http://schemas.microsoft.com/office/drawing/2014/main" id="{83F7DD69-AA75-A54B-0D82-082DB8C7399D}"/>
              </a:ext>
            </a:extLst>
          </p:cNvPr>
          <p:cNvSpPr>
            <a:spLocks noGrp="1"/>
          </p:cNvSpPr>
          <p:nvPr>
            <p:ph type="sldNum" sz="quarter" idx="11"/>
          </p:nvPr>
        </p:nvSpPr>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0BD372B5-C5FE-A740-9D5F-0562CD52F214}" type="slidenum">
              <a:rPr lang="en-US" altLang="en-US" sz="1200">
                <a:latin typeface="Helvetica" pitchFamily="2" charset="0"/>
              </a:rPr>
              <a:pPr eaLnBrk="1" hangingPunct="1"/>
              <a:t>200</a:t>
            </a:fld>
            <a:endParaRPr lang="en-US" altLang="en-US" sz="12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a:extLst>
              <a:ext uri="{FF2B5EF4-FFF2-40B4-BE49-F238E27FC236}">
                <a16:creationId xmlns:a16="http://schemas.microsoft.com/office/drawing/2014/main" id="{8E54573B-50C3-00C0-ABF6-B03DDA2B120D}"/>
              </a:ext>
            </a:extLst>
          </p:cNvPr>
          <p:cNvGrpSpPr>
            <a:grpSpLocks/>
          </p:cNvGrpSpPr>
          <p:nvPr/>
        </p:nvGrpSpPr>
        <p:grpSpPr bwMode="auto">
          <a:xfrm>
            <a:off x="5467351" y="3009900"/>
            <a:ext cx="752475" cy="477838"/>
            <a:chOff x="1994568" y="3026026"/>
            <a:chExt cx="852487" cy="477920"/>
          </a:xfrm>
        </p:grpSpPr>
        <p:sp>
          <p:nvSpPr>
            <p:cNvPr id="59434" name="Line 21">
              <a:extLst>
                <a:ext uri="{FF2B5EF4-FFF2-40B4-BE49-F238E27FC236}">
                  <a16:creationId xmlns:a16="http://schemas.microsoft.com/office/drawing/2014/main" id="{B2ED583C-4E4E-0F7B-FC9C-66C763CD9349}"/>
                </a:ext>
              </a:extLst>
            </p:cNvPr>
            <p:cNvSpPr>
              <a:spLocks noChangeShapeType="1"/>
            </p:cNvSpPr>
            <p:nvPr/>
          </p:nvSpPr>
          <p:spPr bwMode="auto">
            <a:xfrm flipV="1">
              <a:off x="1994568" y="3419057"/>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35" name="Line 21">
              <a:extLst>
                <a:ext uri="{FF2B5EF4-FFF2-40B4-BE49-F238E27FC236}">
                  <a16:creationId xmlns:a16="http://schemas.microsoft.com/office/drawing/2014/main" id="{98A90AE1-9CC1-6FAE-776F-3296C0F72C07}"/>
                </a:ext>
              </a:extLst>
            </p:cNvPr>
            <p:cNvSpPr>
              <a:spLocks noChangeShapeType="1"/>
            </p:cNvSpPr>
            <p:nvPr/>
          </p:nvSpPr>
          <p:spPr bwMode="auto">
            <a:xfrm flipV="1">
              <a:off x="1994568" y="3330826"/>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36" name="Line 21">
              <a:extLst>
                <a:ext uri="{FF2B5EF4-FFF2-40B4-BE49-F238E27FC236}">
                  <a16:creationId xmlns:a16="http://schemas.microsoft.com/office/drawing/2014/main" id="{D45DB892-CB40-748D-5860-E4E8B7C0ED90}"/>
                </a:ext>
              </a:extLst>
            </p:cNvPr>
            <p:cNvSpPr>
              <a:spLocks noChangeShapeType="1"/>
            </p:cNvSpPr>
            <p:nvPr/>
          </p:nvSpPr>
          <p:spPr bwMode="auto">
            <a:xfrm flipV="1">
              <a:off x="1994568" y="3026026"/>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37" name="Line 21">
              <a:extLst>
                <a:ext uri="{FF2B5EF4-FFF2-40B4-BE49-F238E27FC236}">
                  <a16:creationId xmlns:a16="http://schemas.microsoft.com/office/drawing/2014/main" id="{141009A8-2474-0271-B613-8384324BC45D}"/>
                </a:ext>
              </a:extLst>
            </p:cNvPr>
            <p:cNvSpPr>
              <a:spLocks noChangeShapeType="1"/>
            </p:cNvSpPr>
            <p:nvPr/>
          </p:nvSpPr>
          <p:spPr bwMode="auto">
            <a:xfrm flipV="1">
              <a:off x="1994568" y="3238583"/>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38" name="Line 21">
              <a:extLst>
                <a:ext uri="{FF2B5EF4-FFF2-40B4-BE49-F238E27FC236}">
                  <a16:creationId xmlns:a16="http://schemas.microsoft.com/office/drawing/2014/main" id="{B0BCD82E-8CBE-F5B2-D330-9DF9512CB855}"/>
                </a:ext>
              </a:extLst>
            </p:cNvPr>
            <p:cNvSpPr>
              <a:spLocks noChangeShapeType="1"/>
            </p:cNvSpPr>
            <p:nvPr/>
          </p:nvSpPr>
          <p:spPr bwMode="auto">
            <a:xfrm flipV="1">
              <a:off x="1994568" y="3162383"/>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39" name="Line 21">
              <a:extLst>
                <a:ext uri="{FF2B5EF4-FFF2-40B4-BE49-F238E27FC236}">
                  <a16:creationId xmlns:a16="http://schemas.microsoft.com/office/drawing/2014/main" id="{16BF37CF-0AED-85BB-7A1E-9707C9B0B3D3}"/>
                </a:ext>
              </a:extLst>
            </p:cNvPr>
            <p:cNvSpPr>
              <a:spLocks noChangeShapeType="1"/>
            </p:cNvSpPr>
            <p:nvPr/>
          </p:nvSpPr>
          <p:spPr bwMode="auto">
            <a:xfrm flipV="1">
              <a:off x="1994568" y="3086183"/>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40" name="Line 21">
              <a:extLst>
                <a:ext uri="{FF2B5EF4-FFF2-40B4-BE49-F238E27FC236}">
                  <a16:creationId xmlns:a16="http://schemas.microsoft.com/office/drawing/2014/main" id="{30200FC9-6BCB-F4C9-A1F7-58CA9E895DC5}"/>
                </a:ext>
              </a:extLst>
            </p:cNvPr>
            <p:cNvSpPr>
              <a:spLocks noChangeShapeType="1"/>
            </p:cNvSpPr>
            <p:nvPr/>
          </p:nvSpPr>
          <p:spPr bwMode="auto">
            <a:xfrm flipV="1">
              <a:off x="1994568" y="3491246"/>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sp>
        <p:nvSpPr>
          <p:cNvPr id="59395" name="Title 1">
            <a:extLst>
              <a:ext uri="{FF2B5EF4-FFF2-40B4-BE49-F238E27FC236}">
                <a16:creationId xmlns:a16="http://schemas.microsoft.com/office/drawing/2014/main" id="{8A79F984-4BC2-DC13-62E2-0D29E0D72E92}"/>
              </a:ext>
            </a:extLst>
          </p:cNvPr>
          <p:cNvSpPr>
            <a:spLocks noGrp="1"/>
          </p:cNvSpPr>
          <p:nvPr>
            <p:ph type="title"/>
          </p:nvPr>
        </p:nvSpPr>
        <p:spPr/>
        <p:txBody>
          <a:bodyPr/>
          <a:lstStyle/>
          <a:p>
            <a:r>
              <a:rPr lang="en-US" altLang="en-US"/>
              <a:t>Increasing Module Bandwidth</a:t>
            </a:r>
          </a:p>
        </p:txBody>
      </p:sp>
      <p:sp>
        <p:nvSpPr>
          <p:cNvPr id="59396" name="Content Placeholder 2">
            <a:extLst>
              <a:ext uri="{FF2B5EF4-FFF2-40B4-BE49-F238E27FC236}">
                <a16:creationId xmlns:a16="http://schemas.microsoft.com/office/drawing/2014/main" id="{786BB8B7-EFAD-CF9E-D72B-E6679EB40EEC}"/>
              </a:ext>
            </a:extLst>
          </p:cNvPr>
          <p:cNvSpPr>
            <a:spLocks noGrp="1"/>
          </p:cNvSpPr>
          <p:nvPr>
            <p:ph idx="1"/>
          </p:nvPr>
        </p:nvSpPr>
        <p:spPr>
          <a:xfrm>
            <a:off x="1860550" y="1443039"/>
            <a:ext cx="7772400" cy="1323975"/>
          </a:xfrm>
        </p:spPr>
        <p:txBody>
          <a:bodyPr/>
          <a:lstStyle/>
          <a:p>
            <a:r>
              <a:rPr lang="en-US" altLang="en-US"/>
              <a:t>If each component produces multiple scored interpretations, then later components can rerank these interpretations.</a:t>
            </a:r>
          </a:p>
        </p:txBody>
      </p:sp>
      <p:sp>
        <p:nvSpPr>
          <p:cNvPr id="4" name="Slide Number Placeholder 3">
            <a:extLst>
              <a:ext uri="{FF2B5EF4-FFF2-40B4-BE49-F238E27FC236}">
                <a16:creationId xmlns:a16="http://schemas.microsoft.com/office/drawing/2014/main" id="{82208355-DAB6-3BC7-04A1-71D7FBE3FC45}"/>
              </a:ext>
            </a:extLst>
          </p:cNvPr>
          <p:cNvSpPr>
            <a:spLocks noGrp="1"/>
          </p:cNvSpPr>
          <p:nvPr>
            <p:ph type="sldNum" sz="quarter" idx="11"/>
          </p:nvPr>
        </p:nvSpPr>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D71DE710-F3C1-9F49-8FBE-5E0045E7A0E0}" type="slidenum">
              <a:rPr lang="en-US" altLang="en-US" sz="1200">
                <a:latin typeface="Helvetica" pitchFamily="2" charset="0"/>
              </a:rPr>
              <a:pPr eaLnBrk="1" hangingPunct="1"/>
              <a:t>201</a:t>
            </a:fld>
            <a:endParaRPr lang="en-US" altLang="en-US" sz="1200"/>
          </a:p>
        </p:txBody>
      </p:sp>
      <p:grpSp>
        <p:nvGrpSpPr>
          <p:cNvPr id="3" name="Group 8">
            <a:extLst>
              <a:ext uri="{FF2B5EF4-FFF2-40B4-BE49-F238E27FC236}">
                <a16:creationId xmlns:a16="http://schemas.microsoft.com/office/drawing/2014/main" id="{FA7890E7-274F-888E-98C9-CB7573E56E37}"/>
              </a:ext>
            </a:extLst>
          </p:cNvPr>
          <p:cNvGrpSpPr>
            <a:grpSpLocks/>
          </p:cNvGrpSpPr>
          <p:nvPr/>
        </p:nvGrpSpPr>
        <p:grpSpPr bwMode="auto">
          <a:xfrm>
            <a:off x="2390775" y="2909890"/>
            <a:ext cx="1201738" cy="709613"/>
            <a:chOff x="1080" y="1223"/>
            <a:chExt cx="757" cy="447"/>
          </a:xfrm>
        </p:grpSpPr>
        <p:sp>
          <p:nvSpPr>
            <p:cNvPr id="59432" name="Rectangle 5">
              <a:extLst>
                <a:ext uri="{FF2B5EF4-FFF2-40B4-BE49-F238E27FC236}">
                  <a16:creationId xmlns:a16="http://schemas.microsoft.com/office/drawing/2014/main" id="{7F3B59E9-C8F8-6C50-C9F3-936A6A4FBC92}"/>
                </a:ext>
              </a:extLst>
            </p:cNvPr>
            <p:cNvSpPr>
              <a:spLocks noChangeArrowheads="1"/>
            </p:cNvSpPr>
            <p:nvPr/>
          </p:nvSpPr>
          <p:spPr bwMode="auto">
            <a:xfrm>
              <a:off x="1106" y="1336"/>
              <a:ext cx="698" cy="253"/>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9433" name="Text Box 7">
              <a:extLst>
                <a:ext uri="{FF2B5EF4-FFF2-40B4-BE49-F238E27FC236}">
                  <a16:creationId xmlns:a16="http://schemas.microsoft.com/office/drawing/2014/main" id="{5216AC97-28ED-B72A-29D2-F7B3889E215F}"/>
                </a:ext>
              </a:extLst>
            </p:cNvPr>
            <p:cNvSpPr txBox="1">
              <a:spLocks noChangeArrowheads="1"/>
            </p:cNvSpPr>
            <p:nvPr/>
          </p:nvSpPr>
          <p:spPr bwMode="auto">
            <a:xfrm>
              <a:off x="1080" y="1223"/>
              <a:ext cx="75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Acoustic/</a:t>
              </a:r>
            </a:p>
            <a:p>
              <a:pPr eaLnBrk="1" hangingPunct="1"/>
              <a:r>
                <a:rPr lang="en-US" altLang="en-US" sz="2000"/>
                <a:t>Phonetic</a:t>
              </a:r>
            </a:p>
          </p:txBody>
        </p:sp>
      </p:grpSp>
      <p:grpSp>
        <p:nvGrpSpPr>
          <p:cNvPr id="5" name="Group 31">
            <a:extLst>
              <a:ext uri="{FF2B5EF4-FFF2-40B4-BE49-F238E27FC236}">
                <a16:creationId xmlns:a16="http://schemas.microsoft.com/office/drawing/2014/main" id="{8DA881AF-2DC1-0D0E-0DE2-B277459443F5}"/>
              </a:ext>
            </a:extLst>
          </p:cNvPr>
          <p:cNvGrpSpPr>
            <a:grpSpLocks/>
          </p:cNvGrpSpPr>
          <p:nvPr/>
        </p:nvGrpSpPr>
        <p:grpSpPr bwMode="auto">
          <a:xfrm>
            <a:off x="4376739" y="3051176"/>
            <a:ext cx="1233487" cy="434975"/>
            <a:chOff x="1797" y="1327"/>
            <a:chExt cx="777" cy="274"/>
          </a:xfrm>
        </p:grpSpPr>
        <p:sp>
          <p:nvSpPr>
            <p:cNvPr id="59430" name="Rectangle 10">
              <a:extLst>
                <a:ext uri="{FF2B5EF4-FFF2-40B4-BE49-F238E27FC236}">
                  <a16:creationId xmlns:a16="http://schemas.microsoft.com/office/drawing/2014/main" id="{CF83DA80-2A96-4695-983D-CEF7B2419D2F}"/>
                </a:ext>
              </a:extLst>
            </p:cNvPr>
            <p:cNvSpPr>
              <a:spLocks noChangeArrowheads="1"/>
            </p:cNvSpPr>
            <p:nvPr/>
          </p:nvSpPr>
          <p:spPr bwMode="auto">
            <a:xfrm>
              <a:off x="1797" y="1348"/>
              <a:ext cx="698" cy="253"/>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9431" name="Text Box 11">
              <a:extLst>
                <a:ext uri="{FF2B5EF4-FFF2-40B4-BE49-F238E27FC236}">
                  <a16:creationId xmlns:a16="http://schemas.microsoft.com/office/drawing/2014/main" id="{4EC45213-E066-777D-9377-354CD97361BF}"/>
                </a:ext>
              </a:extLst>
            </p:cNvPr>
            <p:cNvSpPr txBox="1">
              <a:spLocks noChangeArrowheads="1"/>
            </p:cNvSpPr>
            <p:nvPr/>
          </p:nvSpPr>
          <p:spPr bwMode="auto">
            <a:xfrm>
              <a:off x="1817" y="1327"/>
              <a:ext cx="75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 Syntax</a:t>
              </a:r>
            </a:p>
          </p:txBody>
        </p:sp>
      </p:grpSp>
      <p:grpSp>
        <p:nvGrpSpPr>
          <p:cNvPr id="6" name="Group 53">
            <a:extLst>
              <a:ext uri="{FF2B5EF4-FFF2-40B4-BE49-F238E27FC236}">
                <a16:creationId xmlns:a16="http://schemas.microsoft.com/office/drawing/2014/main" id="{A976404C-1AD0-58A2-7D3A-9D294FE2E0F9}"/>
              </a:ext>
            </a:extLst>
          </p:cNvPr>
          <p:cNvGrpSpPr>
            <a:grpSpLocks/>
          </p:cNvGrpSpPr>
          <p:nvPr/>
        </p:nvGrpSpPr>
        <p:grpSpPr bwMode="auto">
          <a:xfrm>
            <a:off x="6157914" y="3057526"/>
            <a:ext cx="1335087" cy="423395"/>
            <a:chOff x="4745037" y="3154362"/>
            <a:chExt cx="1335088" cy="423395"/>
          </a:xfrm>
        </p:grpSpPr>
        <p:sp>
          <p:nvSpPr>
            <p:cNvPr id="59428" name="Rectangle 13">
              <a:extLst>
                <a:ext uri="{FF2B5EF4-FFF2-40B4-BE49-F238E27FC236}">
                  <a16:creationId xmlns:a16="http://schemas.microsoft.com/office/drawing/2014/main" id="{227CABD1-7912-6209-BF49-64DB4B09B667}"/>
                </a:ext>
              </a:extLst>
            </p:cNvPr>
            <p:cNvSpPr>
              <a:spLocks noChangeArrowheads="1"/>
            </p:cNvSpPr>
            <p:nvPr/>
          </p:nvSpPr>
          <p:spPr bwMode="auto">
            <a:xfrm>
              <a:off x="4786312" y="3175466"/>
              <a:ext cx="1204913" cy="402291"/>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9429" name="Text Box 14">
              <a:extLst>
                <a:ext uri="{FF2B5EF4-FFF2-40B4-BE49-F238E27FC236}">
                  <a16:creationId xmlns:a16="http://schemas.microsoft.com/office/drawing/2014/main" id="{AC0BEF5C-50B5-3D72-6F93-D34D64A09FD5}"/>
                </a:ext>
              </a:extLst>
            </p:cNvPr>
            <p:cNvSpPr txBox="1">
              <a:spLocks noChangeArrowheads="1"/>
            </p:cNvSpPr>
            <p:nvPr/>
          </p:nvSpPr>
          <p:spPr bwMode="auto">
            <a:xfrm>
              <a:off x="4745037" y="3154362"/>
              <a:ext cx="1335088"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 Semantics</a:t>
              </a:r>
            </a:p>
          </p:txBody>
        </p:sp>
      </p:grpSp>
      <p:grpSp>
        <p:nvGrpSpPr>
          <p:cNvPr id="7" name="Group 25">
            <a:extLst>
              <a:ext uri="{FF2B5EF4-FFF2-40B4-BE49-F238E27FC236}">
                <a16:creationId xmlns:a16="http://schemas.microsoft.com/office/drawing/2014/main" id="{5C55FC8E-9D44-BAD0-7B5B-745AB414B2BE}"/>
              </a:ext>
            </a:extLst>
          </p:cNvPr>
          <p:cNvGrpSpPr>
            <a:grpSpLocks/>
          </p:cNvGrpSpPr>
          <p:nvPr/>
        </p:nvGrpSpPr>
        <p:grpSpPr bwMode="auto">
          <a:xfrm>
            <a:off x="8042275" y="2722564"/>
            <a:ext cx="1335088" cy="739775"/>
            <a:chOff x="4440" y="1120"/>
            <a:chExt cx="841" cy="466"/>
          </a:xfrm>
        </p:grpSpPr>
        <p:sp>
          <p:nvSpPr>
            <p:cNvPr id="59426" name="Rectangle 18">
              <a:extLst>
                <a:ext uri="{FF2B5EF4-FFF2-40B4-BE49-F238E27FC236}">
                  <a16:creationId xmlns:a16="http://schemas.microsoft.com/office/drawing/2014/main" id="{D73A1BE9-C447-391D-6862-41917FDB0AFD}"/>
                </a:ext>
              </a:extLst>
            </p:cNvPr>
            <p:cNvSpPr>
              <a:spLocks noChangeArrowheads="1"/>
            </p:cNvSpPr>
            <p:nvPr/>
          </p:nvSpPr>
          <p:spPr bwMode="auto">
            <a:xfrm>
              <a:off x="4458" y="1333"/>
              <a:ext cx="759" cy="253"/>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sp>
          <p:nvSpPr>
            <p:cNvPr id="59427" name="Text Box 19">
              <a:extLst>
                <a:ext uri="{FF2B5EF4-FFF2-40B4-BE49-F238E27FC236}">
                  <a16:creationId xmlns:a16="http://schemas.microsoft.com/office/drawing/2014/main" id="{CB150F00-F6C2-81A3-607B-3BE9DC379764}"/>
                </a:ext>
              </a:extLst>
            </p:cNvPr>
            <p:cNvSpPr txBox="1">
              <a:spLocks noChangeArrowheads="1"/>
            </p:cNvSpPr>
            <p:nvPr/>
          </p:nvSpPr>
          <p:spPr bwMode="auto">
            <a:xfrm>
              <a:off x="4440" y="1120"/>
              <a:ext cx="841"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 Pragmatics</a:t>
              </a:r>
            </a:p>
          </p:txBody>
        </p:sp>
      </p:grpSp>
      <p:sp>
        <p:nvSpPr>
          <p:cNvPr id="17" name="Text Box 20">
            <a:extLst>
              <a:ext uri="{FF2B5EF4-FFF2-40B4-BE49-F238E27FC236}">
                <a16:creationId xmlns:a16="http://schemas.microsoft.com/office/drawing/2014/main" id="{A929F869-216B-927A-A477-F75F17EDF041}"/>
              </a:ext>
            </a:extLst>
          </p:cNvPr>
          <p:cNvSpPr txBox="1">
            <a:spLocks noChangeArrowheads="1"/>
          </p:cNvSpPr>
          <p:nvPr/>
        </p:nvSpPr>
        <p:spPr bwMode="auto">
          <a:xfrm>
            <a:off x="3527425" y="3516314"/>
            <a:ext cx="808532"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words</a:t>
            </a:r>
          </a:p>
        </p:txBody>
      </p:sp>
      <p:sp>
        <p:nvSpPr>
          <p:cNvPr id="20" name="Text Box 23">
            <a:extLst>
              <a:ext uri="{FF2B5EF4-FFF2-40B4-BE49-F238E27FC236}">
                <a16:creationId xmlns:a16="http://schemas.microsoft.com/office/drawing/2014/main" id="{63FE7142-679C-9453-2ECC-098765349CD2}"/>
              </a:ext>
            </a:extLst>
          </p:cNvPr>
          <p:cNvSpPr txBox="1">
            <a:spLocks noChangeArrowheads="1"/>
          </p:cNvSpPr>
          <p:nvPr/>
        </p:nvSpPr>
        <p:spPr bwMode="auto">
          <a:xfrm>
            <a:off x="5499100" y="3482976"/>
            <a:ext cx="721970"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parse</a:t>
            </a:r>
          </a:p>
          <a:p>
            <a:pPr eaLnBrk="1" hangingPunct="1"/>
            <a:r>
              <a:rPr lang="en-US" altLang="en-US" sz="2000"/>
              <a:t>trees</a:t>
            </a:r>
          </a:p>
        </p:txBody>
      </p:sp>
      <p:sp>
        <p:nvSpPr>
          <p:cNvPr id="23" name="Text Box 24">
            <a:extLst>
              <a:ext uri="{FF2B5EF4-FFF2-40B4-BE49-F238E27FC236}">
                <a16:creationId xmlns:a16="http://schemas.microsoft.com/office/drawing/2014/main" id="{043DD174-0A9E-5ED5-22BA-62494DD3A6E1}"/>
              </a:ext>
            </a:extLst>
          </p:cNvPr>
          <p:cNvSpPr txBox="1">
            <a:spLocks noChangeArrowheads="1"/>
          </p:cNvSpPr>
          <p:nvPr/>
        </p:nvSpPr>
        <p:spPr bwMode="auto">
          <a:xfrm>
            <a:off x="7342188" y="3481388"/>
            <a:ext cx="11620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literal</a:t>
            </a:r>
          </a:p>
          <a:p>
            <a:pPr eaLnBrk="1" hangingPunct="1"/>
            <a:r>
              <a:rPr lang="en-US" altLang="en-US" sz="2000"/>
              <a:t>meanings</a:t>
            </a:r>
          </a:p>
        </p:txBody>
      </p:sp>
      <p:sp>
        <p:nvSpPr>
          <p:cNvPr id="27" name="Text Box 28">
            <a:extLst>
              <a:ext uri="{FF2B5EF4-FFF2-40B4-BE49-F238E27FC236}">
                <a16:creationId xmlns:a16="http://schemas.microsoft.com/office/drawing/2014/main" id="{67718A02-E71B-CF19-ED66-A594B06109DF}"/>
              </a:ext>
            </a:extLst>
          </p:cNvPr>
          <p:cNvSpPr txBox="1">
            <a:spLocks noChangeArrowheads="1"/>
          </p:cNvSpPr>
          <p:nvPr/>
        </p:nvSpPr>
        <p:spPr bwMode="auto">
          <a:xfrm>
            <a:off x="8840788" y="3338514"/>
            <a:ext cx="1827212"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eaLnBrk="1" hangingPunct="1"/>
            <a:r>
              <a:rPr lang="en-US" altLang="en-US" sz="2000"/>
              <a:t>meaning</a:t>
            </a:r>
          </a:p>
          <a:p>
            <a:pPr algn="ctr" eaLnBrk="1" hangingPunct="1"/>
            <a:r>
              <a:rPr lang="en-US" altLang="en-US" sz="2000"/>
              <a:t>(contextualized)</a:t>
            </a:r>
          </a:p>
        </p:txBody>
      </p:sp>
      <p:sp>
        <p:nvSpPr>
          <p:cNvPr id="28" name="Line 29">
            <a:extLst>
              <a:ext uri="{FF2B5EF4-FFF2-40B4-BE49-F238E27FC236}">
                <a16:creationId xmlns:a16="http://schemas.microsoft.com/office/drawing/2014/main" id="{44B114C9-1D49-F73C-B37C-AC7B6B2F37C4}"/>
              </a:ext>
            </a:extLst>
          </p:cNvPr>
          <p:cNvSpPr>
            <a:spLocks noChangeShapeType="1"/>
          </p:cNvSpPr>
          <p:nvPr/>
        </p:nvSpPr>
        <p:spPr bwMode="auto">
          <a:xfrm flipV="1">
            <a:off x="1524000" y="3292475"/>
            <a:ext cx="889000"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29" name="Text Box 4">
            <a:extLst>
              <a:ext uri="{FF2B5EF4-FFF2-40B4-BE49-F238E27FC236}">
                <a16:creationId xmlns:a16="http://schemas.microsoft.com/office/drawing/2014/main" id="{4BCD4D44-5D9C-34AD-AD3D-F5AB6A4D266C}"/>
              </a:ext>
            </a:extLst>
          </p:cNvPr>
          <p:cNvSpPr txBox="1">
            <a:spLocks noChangeArrowheads="1"/>
          </p:cNvSpPr>
          <p:nvPr/>
        </p:nvSpPr>
        <p:spPr bwMode="auto">
          <a:xfrm>
            <a:off x="1524001" y="3446464"/>
            <a:ext cx="858225"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sound </a:t>
            </a:r>
          </a:p>
          <a:p>
            <a:pPr eaLnBrk="1" hangingPunct="1"/>
            <a:r>
              <a:rPr lang="en-US" altLang="en-US" sz="2000"/>
              <a:t>waves</a:t>
            </a:r>
          </a:p>
        </p:txBody>
      </p:sp>
      <p:grpSp>
        <p:nvGrpSpPr>
          <p:cNvPr id="8" name="Group 35">
            <a:extLst>
              <a:ext uri="{FF2B5EF4-FFF2-40B4-BE49-F238E27FC236}">
                <a16:creationId xmlns:a16="http://schemas.microsoft.com/office/drawing/2014/main" id="{0A9B49A4-54E5-6D47-EA7F-7A5EC72FA907}"/>
              </a:ext>
            </a:extLst>
          </p:cNvPr>
          <p:cNvGrpSpPr>
            <a:grpSpLocks/>
          </p:cNvGrpSpPr>
          <p:nvPr/>
        </p:nvGrpSpPr>
        <p:grpSpPr bwMode="auto">
          <a:xfrm>
            <a:off x="3517900" y="2990850"/>
            <a:ext cx="852488" cy="477838"/>
            <a:chOff x="1994568" y="3026026"/>
            <a:chExt cx="852487" cy="477920"/>
          </a:xfrm>
        </p:grpSpPr>
        <p:sp>
          <p:nvSpPr>
            <p:cNvPr id="59419" name="Line 21">
              <a:extLst>
                <a:ext uri="{FF2B5EF4-FFF2-40B4-BE49-F238E27FC236}">
                  <a16:creationId xmlns:a16="http://schemas.microsoft.com/office/drawing/2014/main" id="{C7D2E4B7-9EBD-4847-CA0A-E6C6A5565D10}"/>
                </a:ext>
              </a:extLst>
            </p:cNvPr>
            <p:cNvSpPr>
              <a:spLocks noChangeShapeType="1"/>
            </p:cNvSpPr>
            <p:nvPr/>
          </p:nvSpPr>
          <p:spPr bwMode="auto">
            <a:xfrm flipV="1">
              <a:off x="1994568" y="3419057"/>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20" name="Line 21">
              <a:extLst>
                <a:ext uri="{FF2B5EF4-FFF2-40B4-BE49-F238E27FC236}">
                  <a16:creationId xmlns:a16="http://schemas.microsoft.com/office/drawing/2014/main" id="{1B13CCD2-FA07-942E-AC48-6F773AA28C70}"/>
                </a:ext>
              </a:extLst>
            </p:cNvPr>
            <p:cNvSpPr>
              <a:spLocks noChangeShapeType="1"/>
            </p:cNvSpPr>
            <p:nvPr/>
          </p:nvSpPr>
          <p:spPr bwMode="auto">
            <a:xfrm flipV="1">
              <a:off x="1994568" y="3330826"/>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21" name="Line 21">
              <a:extLst>
                <a:ext uri="{FF2B5EF4-FFF2-40B4-BE49-F238E27FC236}">
                  <a16:creationId xmlns:a16="http://schemas.microsoft.com/office/drawing/2014/main" id="{532FE4B3-E91B-6232-0EFD-745AF89214F4}"/>
                </a:ext>
              </a:extLst>
            </p:cNvPr>
            <p:cNvSpPr>
              <a:spLocks noChangeShapeType="1"/>
            </p:cNvSpPr>
            <p:nvPr/>
          </p:nvSpPr>
          <p:spPr bwMode="auto">
            <a:xfrm flipV="1">
              <a:off x="1994568" y="3026026"/>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22" name="Line 21">
              <a:extLst>
                <a:ext uri="{FF2B5EF4-FFF2-40B4-BE49-F238E27FC236}">
                  <a16:creationId xmlns:a16="http://schemas.microsoft.com/office/drawing/2014/main" id="{436F6B4F-B5C1-9B0F-2684-377557E11B55}"/>
                </a:ext>
              </a:extLst>
            </p:cNvPr>
            <p:cNvSpPr>
              <a:spLocks noChangeShapeType="1"/>
            </p:cNvSpPr>
            <p:nvPr/>
          </p:nvSpPr>
          <p:spPr bwMode="auto">
            <a:xfrm flipV="1">
              <a:off x="1994568" y="3238583"/>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23" name="Line 21">
              <a:extLst>
                <a:ext uri="{FF2B5EF4-FFF2-40B4-BE49-F238E27FC236}">
                  <a16:creationId xmlns:a16="http://schemas.microsoft.com/office/drawing/2014/main" id="{36852A1D-C88D-12C7-C528-B9FE9E5580DD}"/>
                </a:ext>
              </a:extLst>
            </p:cNvPr>
            <p:cNvSpPr>
              <a:spLocks noChangeShapeType="1"/>
            </p:cNvSpPr>
            <p:nvPr/>
          </p:nvSpPr>
          <p:spPr bwMode="auto">
            <a:xfrm flipV="1">
              <a:off x="1994568" y="3162383"/>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24" name="Line 21">
              <a:extLst>
                <a:ext uri="{FF2B5EF4-FFF2-40B4-BE49-F238E27FC236}">
                  <a16:creationId xmlns:a16="http://schemas.microsoft.com/office/drawing/2014/main" id="{DF6C9310-0C45-D277-FD1E-6731C7F47E79}"/>
                </a:ext>
              </a:extLst>
            </p:cNvPr>
            <p:cNvSpPr>
              <a:spLocks noChangeShapeType="1"/>
            </p:cNvSpPr>
            <p:nvPr/>
          </p:nvSpPr>
          <p:spPr bwMode="auto">
            <a:xfrm flipV="1">
              <a:off x="1994568" y="3086183"/>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25" name="Line 21">
              <a:extLst>
                <a:ext uri="{FF2B5EF4-FFF2-40B4-BE49-F238E27FC236}">
                  <a16:creationId xmlns:a16="http://schemas.microsoft.com/office/drawing/2014/main" id="{E0EA105C-256C-FA53-2905-35C723922AEC}"/>
                </a:ext>
              </a:extLst>
            </p:cNvPr>
            <p:cNvSpPr>
              <a:spLocks noChangeShapeType="1"/>
            </p:cNvSpPr>
            <p:nvPr/>
          </p:nvSpPr>
          <p:spPr bwMode="auto">
            <a:xfrm flipV="1">
              <a:off x="1994568" y="3491246"/>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grpSp>
        <p:nvGrpSpPr>
          <p:cNvPr id="9" name="Group 44">
            <a:extLst>
              <a:ext uri="{FF2B5EF4-FFF2-40B4-BE49-F238E27FC236}">
                <a16:creationId xmlns:a16="http://schemas.microsoft.com/office/drawing/2014/main" id="{95307D89-AF1A-C4EA-289F-B1CC94C3889F}"/>
              </a:ext>
            </a:extLst>
          </p:cNvPr>
          <p:cNvGrpSpPr>
            <a:grpSpLocks/>
          </p:cNvGrpSpPr>
          <p:nvPr/>
        </p:nvGrpSpPr>
        <p:grpSpPr bwMode="auto">
          <a:xfrm>
            <a:off x="7392989" y="2970214"/>
            <a:ext cx="687387" cy="477837"/>
            <a:chOff x="1994568" y="3026026"/>
            <a:chExt cx="852487" cy="477920"/>
          </a:xfrm>
        </p:grpSpPr>
        <p:sp>
          <p:nvSpPr>
            <p:cNvPr id="59412" name="Line 21">
              <a:extLst>
                <a:ext uri="{FF2B5EF4-FFF2-40B4-BE49-F238E27FC236}">
                  <a16:creationId xmlns:a16="http://schemas.microsoft.com/office/drawing/2014/main" id="{23D65384-1877-B58A-2457-CF17BD54FD07}"/>
                </a:ext>
              </a:extLst>
            </p:cNvPr>
            <p:cNvSpPr>
              <a:spLocks noChangeShapeType="1"/>
            </p:cNvSpPr>
            <p:nvPr/>
          </p:nvSpPr>
          <p:spPr bwMode="auto">
            <a:xfrm flipV="1">
              <a:off x="1994568" y="3419057"/>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13" name="Line 21">
              <a:extLst>
                <a:ext uri="{FF2B5EF4-FFF2-40B4-BE49-F238E27FC236}">
                  <a16:creationId xmlns:a16="http://schemas.microsoft.com/office/drawing/2014/main" id="{880E4E8C-9064-BDD7-222E-D883B124336B}"/>
                </a:ext>
              </a:extLst>
            </p:cNvPr>
            <p:cNvSpPr>
              <a:spLocks noChangeShapeType="1"/>
            </p:cNvSpPr>
            <p:nvPr/>
          </p:nvSpPr>
          <p:spPr bwMode="auto">
            <a:xfrm flipV="1">
              <a:off x="1994568" y="3330826"/>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14" name="Line 21">
              <a:extLst>
                <a:ext uri="{FF2B5EF4-FFF2-40B4-BE49-F238E27FC236}">
                  <a16:creationId xmlns:a16="http://schemas.microsoft.com/office/drawing/2014/main" id="{A091EC1F-B942-6927-3287-F6FCD3B8B937}"/>
                </a:ext>
              </a:extLst>
            </p:cNvPr>
            <p:cNvSpPr>
              <a:spLocks noChangeShapeType="1"/>
            </p:cNvSpPr>
            <p:nvPr/>
          </p:nvSpPr>
          <p:spPr bwMode="auto">
            <a:xfrm flipV="1">
              <a:off x="1994568" y="3026026"/>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15" name="Line 21">
              <a:extLst>
                <a:ext uri="{FF2B5EF4-FFF2-40B4-BE49-F238E27FC236}">
                  <a16:creationId xmlns:a16="http://schemas.microsoft.com/office/drawing/2014/main" id="{CF7534E0-2665-69C3-C499-F3E38888079C}"/>
                </a:ext>
              </a:extLst>
            </p:cNvPr>
            <p:cNvSpPr>
              <a:spLocks noChangeShapeType="1"/>
            </p:cNvSpPr>
            <p:nvPr/>
          </p:nvSpPr>
          <p:spPr bwMode="auto">
            <a:xfrm flipV="1">
              <a:off x="1994568" y="3238583"/>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16" name="Line 21">
              <a:extLst>
                <a:ext uri="{FF2B5EF4-FFF2-40B4-BE49-F238E27FC236}">
                  <a16:creationId xmlns:a16="http://schemas.microsoft.com/office/drawing/2014/main" id="{CB1932E3-E8D1-08CB-4DA0-2B3449CA9792}"/>
                </a:ext>
              </a:extLst>
            </p:cNvPr>
            <p:cNvSpPr>
              <a:spLocks noChangeShapeType="1"/>
            </p:cNvSpPr>
            <p:nvPr/>
          </p:nvSpPr>
          <p:spPr bwMode="auto">
            <a:xfrm flipV="1">
              <a:off x="1994568" y="3162383"/>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17" name="Line 21">
              <a:extLst>
                <a:ext uri="{FF2B5EF4-FFF2-40B4-BE49-F238E27FC236}">
                  <a16:creationId xmlns:a16="http://schemas.microsoft.com/office/drawing/2014/main" id="{B24215DD-37F2-F44F-A080-3FC6A8C6DC26}"/>
                </a:ext>
              </a:extLst>
            </p:cNvPr>
            <p:cNvSpPr>
              <a:spLocks noChangeShapeType="1"/>
            </p:cNvSpPr>
            <p:nvPr/>
          </p:nvSpPr>
          <p:spPr bwMode="auto">
            <a:xfrm flipV="1">
              <a:off x="1994568" y="3086183"/>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9418" name="Line 21">
              <a:extLst>
                <a:ext uri="{FF2B5EF4-FFF2-40B4-BE49-F238E27FC236}">
                  <a16:creationId xmlns:a16="http://schemas.microsoft.com/office/drawing/2014/main" id="{9EA68723-A3A5-0D84-3EE1-95A272BB41E7}"/>
                </a:ext>
              </a:extLst>
            </p:cNvPr>
            <p:cNvSpPr>
              <a:spLocks noChangeShapeType="1"/>
            </p:cNvSpPr>
            <p:nvPr/>
          </p:nvSpPr>
          <p:spPr bwMode="auto">
            <a:xfrm flipV="1">
              <a:off x="1994568" y="3491246"/>
              <a:ext cx="852487"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sp>
        <p:nvSpPr>
          <p:cNvPr id="53" name="Line 29">
            <a:extLst>
              <a:ext uri="{FF2B5EF4-FFF2-40B4-BE49-F238E27FC236}">
                <a16:creationId xmlns:a16="http://schemas.microsoft.com/office/drawing/2014/main" id="{1790ABF4-B46F-2465-F075-073573B491F3}"/>
              </a:ext>
            </a:extLst>
          </p:cNvPr>
          <p:cNvSpPr>
            <a:spLocks noChangeShapeType="1"/>
          </p:cNvSpPr>
          <p:nvPr/>
        </p:nvSpPr>
        <p:spPr bwMode="auto">
          <a:xfrm flipV="1">
            <a:off x="9267825" y="3216275"/>
            <a:ext cx="889000"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55" name="Content Placeholder 2">
            <a:extLst>
              <a:ext uri="{FF2B5EF4-FFF2-40B4-BE49-F238E27FC236}">
                <a16:creationId xmlns:a16="http://schemas.microsoft.com/office/drawing/2014/main" id="{E89FD5E8-7637-A809-FE38-AD47208D1339}"/>
              </a:ext>
            </a:extLst>
          </p:cNvPr>
          <p:cNvSpPr txBox="1">
            <a:spLocks/>
          </p:cNvSpPr>
          <p:nvPr/>
        </p:nvSpPr>
        <p:spPr bwMode="auto">
          <a:xfrm>
            <a:off x="1892300" y="4110039"/>
            <a:ext cx="8102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257300" indent="-3429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spcBef>
                <a:spcPct val="20000"/>
              </a:spcBef>
              <a:buClr>
                <a:srgbClr val="FF0000"/>
              </a:buClr>
              <a:buFontTx/>
              <a:buChar char="•"/>
            </a:pPr>
            <a:r>
              <a:rPr lang="en-US" altLang="en-US" sz="2800" b="1">
                <a:solidFill>
                  <a:srgbClr val="FF0000"/>
                </a:solidFill>
              </a:rPr>
              <a:t>Problem:</a:t>
            </a:r>
            <a:r>
              <a:rPr lang="en-US" altLang="en-US" sz="2800"/>
              <a:t> Number of interpretations grows combinatorially.</a:t>
            </a:r>
          </a:p>
          <a:p>
            <a:pPr>
              <a:spcBef>
                <a:spcPct val="20000"/>
              </a:spcBef>
              <a:buClr>
                <a:srgbClr val="FF0000"/>
              </a:buClr>
              <a:buFontTx/>
              <a:buChar char="•"/>
            </a:pPr>
            <a:r>
              <a:rPr lang="en-US" altLang="en-US" sz="2800" b="1">
                <a:solidFill>
                  <a:srgbClr val="FF0000"/>
                </a:solidFill>
              </a:rPr>
              <a:t>Solution:</a:t>
            </a:r>
            <a:r>
              <a:rPr lang="en-US" altLang="en-US" sz="2800"/>
              <a:t> Efficiently encode combinations of interpretations.</a:t>
            </a:r>
          </a:p>
          <a:p>
            <a:pPr lvl="2">
              <a:spcBef>
                <a:spcPct val="20000"/>
              </a:spcBef>
              <a:buClr>
                <a:srgbClr val="FF0000"/>
              </a:buClr>
              <a:buFont typeface="Arial" panose="020B0604020202020204" pitchFamily="34" charset="0"/>
              <a:buChar char="•"/>
            </a:pPr>
            <a:r>
              <a:rPr lang="en-US" altLang="en-US" sz="2400">
                <a:solidFill>
                  <a:srgbClr val="002060"/>
                </a:solidFill>
              </a:rPr>
              <a:t>Word lattices</a:t>
            </a:r>
          </a:p>
          <a:p>
            <a:pPr lvl="2">
              <a:spcBef>
                <a:spcPct val="20000"/>
              </a:spcBef>
              <a:buClr>
                <a:srgbClr val="FF0000"/>
              </a:buClr>
              <a:buFont typeface="Arial" panose="020B0604020202020204" pitchFamily="34" charset="0"/>
              <a:buChar char="•"/>
            </a:pPr>
            <a:r>
              <a:rPr lang="en-US" altLang="en-US" sz="2400">
                <a:solidFill>
                  <a:srgbClr val="002060"/>
                </a:solidFill>
              </a:rPr>
              <a:t>Compact parse forests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55">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5">
                                            <p:txEl>
                                              <p:pRg st="2" end="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3" grpId="0"/>
      <p:bldP spid="27" grpId="0"/>
      <p:bldP spid="29"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68DA4438-639F-7D34-55BE-5D3F4D27149E}"/>
              </a:ext>
            </a:extLst>
          </p:cNvPr>
          <p:cNvSpPr>
            <a:spLocks noGrp="1"/>
          </p:cNvSpPr>
          <p:nvPr>
            <p:ph type="title"/>
          </p:nvPr>
        </p:nvSpPr>
        <p:spPr/>
        <p:txBody>
          <a:bodyPr/>
          <a:lstStyle/>
          <a:p>
            <a:r>
              <a:rPr lang="en-US" altLang="en-US" dirty="0"/>
              <a:t>Global Integration/ Joint Inference</a:t>
            </a:r>
          </a:p>
        </p:txBody>
      </p:sp>
      <p:sp>
        <p:nvSpPr>
          <p:cNvPr id="60419" name="Content Placeholder 2">
            <a:extLst>
              <a:ext uri="{FF2B5EF4-FFF2-40B4-BE49-F238E27FC236}">
                <a16:creationId xmlns:a16="http://schemas.microsoft.com/office/drawing/2014/main" id="{84AD3596-FF90-F28A-5199-819FF50E226D}"/>
              </a:ext>
            </a:extLst>
          </p:cNvPr>
          <p:cNvSpPr>
            <a:spLocks noGrp="1"/>
          </p:cNvSpPr>
          <p:nvPr>
            <p:ph idx="1"/>
          </p:nvPr>
        </p:nvSpPr>
        <p:spPr>
          <a:xfrm>
            <a:off x="2209800" y="1707356"/>
            <a:ext cx="7772400" cy="1612900"/>
          </a:xfrm>
        </p:spPr>
        <p:txBody>
          <a:bodyPr/>
          <a:lstStyle/>
          <a:p>
            <a:r>
              <a:rPr lang="en-US" altLang="en-US" dirty="0"/>
              <a:t>Integrated interpretation that combines phonetic/syntactic/semantic/pragmatic constraints.</a:t>
            </a:r>
          </a:p>
        </p:txBody>
      </p:sp>
      <p:sp>
        <p:nvSpPr>
          <p:cNvPr id="4" name="Slide Number Placeholder 3">
            <a:extLst>
              <a:ext uri="{FF2B5EF4-FFF2-40B4-BE49-F238E27FC236}">
                <a16:creationId xmlns:a16="http://schemas.microsoft.com/office/drawing/2014/main" id="{14DEA50A-C2B5-DA8A-34C7-709BA7F70F52}"/>
              </a:ext>
            </a:extLst>
          </p:cNvPr>
          <p:cNvSpPr>
            <a:spLocks noGrp="1"/>
          </p:cNvSpPr>
          <p:nvPr>
            <p:ph type="sldNum" sz="quarter" idx="11"/>
          </p:nvPr>
        </p:nvSpPr>
        <p:spPr/>
        <p:txBody>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fld id="{B96AB9EC-D65A-114C-8E98-0AD8481DF920}" type="slidenum">
              <a:rPr lang="en-US" altLang="en-US" sz="1200">
                <a:latin typeface="Helvetica" pitchFamily="2" charset="0"/>
              </a:rPr>
              <a:pPr eaLnBrk="1" hangingPunct="1"/>
              <a:t>202</a:t>
            </a:fld>
            <a:endParaRPr lang="en-US" altLang="en-US" sz="1200"/>
          </a:p>
        </p:txBody>
      </p:sp>
      <p:sp>
        <p:nvSpPr>
          <p:cNvPr id="5" name="Content Placeholder 2">
            <a:extLst>
              <a:ext uri="{FF2B5EF4-FFF2-40B4-BE49-F238E27FC236}">
                <a16:creationId xmlns:a16="http://schemas.microsoft.com/office/drawing/2014/main" id="{4C3EBCBE-0AAC-E520-B481-4EC9664538BC}"/>
              </a:ext>
            </a:extLst>
          </p:cNvPr>
          <p:cNvSpPr txBox="1">
            <a:spLocks/>
          </p:cNvSpPr>
          <p:nvPr/>
        </p:nvSpPr>
        <p:spPr bwMode="auto">
          <a:xfrm>
            <a:off x="2338388" y="4471988"/>
            <a:ext cx="7772400" cy="1611312"/>
          </a:xfrm>
          <a:prstGeom prst="rect">
            <a:avLst/>
          </a:prstGeom>
          <a:noFill/>
          <a:ln w="9525">
            <a:noFill/>
            <a:miter lim="800000"/>
            <a:headEnd/>
            <a:tailEnd/>
          </a:ln>
        </p:spPr>
        <p:txBody>
          <a:bodyPr/>
          <a:lstStyle/>
          <a:p>
            <a:pPr marL="342900" indent="-342900" eaLnBrk="0" hangingPunct="0">
              <a:spcBef>
                <a:spcPct val="20000"/>
              </a:spcBef>
              <a:buClr>
                <a:srgbClr val="FF0000"/>
              </a:buClr>
              <a:buFontTx/>
              <a:buChar char="•"/>
              <a:defRPr/>
            </a:pPr>
            <a:r>
              <a:rPr lang="en-US" sz="3200" kern="0" dirty="0"/>
              <a:t>Difficult to design and implement.</a:t>
            </a:r>
          </a:p>
          <a:p>
            <a:pPr marL="342900" indent="-342900" eaLnBrk="0" hangingPunct="0">
              <a:spcBef>
                <a:spcPct val="20000"/>
              </a:spcBef>
              <a:buClr>
                <a:srgbClr val="FF0000"/>
              </a:buClr>
              <a:buFontTx/>
              <a:buChar char="•"/>
              <a:defRPr/>
            </a:pPr>
            <a:r>
              <a:rPr lang="en-US" sz="3200" kern="0" dirty="0"/>
              <a:t>Potentially computationally complex.</a:t>
            </a:r>
          </a:p>
        </p:txBody>
      </p:sp>
      <p:sp>
        <p:nvSpPr>
          <p:cNvPr id="9" name="Line 29">
            <a:extLst>
              <a:ext uri="{FF2B5EF4-FFF2-40B4-BE49-F238E27FC236}">
                <a16:creationId xmlns:a16="http://schemas.microsoft.com/office/drawing/2014/main" id="{E241FA88-C5E2-F9AB-1B20-DEA71134EEA5}"/>
              </a:ext>
            </a:extLst>
          </p:cNvPr>
          <p:cNvSpPr>
            <a:spLocks noChangeShapeType="1"/>
          </p:cNvSpPr>
          <p:nvPr/>
        </p:nvSpPr>
        <p:spPr bwMode="auto">
          <a:xfrm flipV="1">
            <a:off x="4002088" y="3352800"/>
            <a:ext cx="889000"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10" name="Text Box 4">
            <a:extLst>
              <a:ext uri="{FF2B5EF4-FFF2-40B4-BE49-F238E27FC236}">
                <a16:creationId xmlns:a16="http://schemas.microsoft.com/office/drawing/2014/main" id="{C60CBAE5-DDF9-32D4-F9C0-C83D4FA58B85}"/>
              </a:ext>
            </a:extLst>
          </p:cNvPr>
          <p:cNvSpPr txBox="1">
            <a:spLocks noChangeArrowheads="1"/>
          </p:cNvSpPr>
          <p:nvPr/>
        </p:nvSpPr>
        <p:spPr bwMode="auto">
          <a:xfrm>
            <a:off x="4002089" y="3505201"/>
            <a:ext cx="858225"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sound </a:t>
            </a:r>
          </a:p>
          <a:p>
            <a:pPr eaLnBrk="1" hangingPunct="1"/>
            <a:r>
              <a:rPr lang="en-US" altLang="en-US" sz="2000"/>
              <a:t>waves</a:t>
            </a:r>
          </a:p>
        </p:txBody>
      </p:sp>
      <p:grpSp>
        <p:nvGrpSpPr>
          <p:cNvPr id="2" name="Group 11">
            <a:extLst>
              <a:ext uri="{FF2B5EF4-FFF2-40B4-BE49-F238E27FC236}">
                <a16:creationId xmlns:a16="http://schemas.microsoft.com/office/drawing/2014/main" id="{67C8884A-CFFF-D1A7-FB99-568D51E3F748}"/>
              </a:ext>
            </a:extLst>
          </p:cNvPr>
          <p:cNvGrpSpPr>
            <a:grpSpLocks/>
          </p:cNvGrpSpPr>
          <p:nvPr/>
        </p:nvGrpSpPr>
        <p:grpSpPr bwMode="auto">
          <a:xfrm>
            <a:off x="4868863" y="2959100"/>
            <a:ext cx="1731962" cy="720399"/>
            <a:chOff x="3344779" y="2959768"/>
            <a:chExt cx="1732547" cy="720477"/>
          </a:xfrm>
        </p:grpSpPr>
        <p:sp>
          <p:nvSpPr>
            <p:cNvPr id="60427" name="Text Box 7">
              <a:extLst>
                <a:ext uri="{FF2B5EF4-FFF2-40B4-BE49-F238E27FC236}">
                  <a16:creationId xmlns:a16="http://schemas.microsoft.com/office/drawing/2014/main" id="{5118AF58-5263-0051-3BD9-E83F79ED77C1}"/>
                </a:ext>
              </a:extLst>
            </p:cNvPr>
            <p:cNvSpPr txBox="1">
              <a:spLocks noChangeArrowheads="1"/>
            </p:cNvSpPr>
            <p:nvPr/>
          </p:nvSpPr>
          <p:spPr bwMode="auto">
            <a:xfrm>
              <a:off x="3345280" y="2970632"/>
              <a:ext cx="1732046"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r>
                <a:rPr lang="en-US" altLang="en-US" sz="2000"/>
                <a:t>Integrated</a:t>
              </a:r>
            </a:p>
            <a:p>
              <a:pPr eaLnBrk="1" hangingPunct="1"/>
              <a:r>
                <a:rPr lang="en-US" altLang="en-US" sz="2000"/>
                <a:t>Interpretation</a:t>
              </a:r>
            </a:p>
          </p:txBody>
        </p:sp>
        <p:sp>
          <p:nvSpPr>
            <p:cNvPr id="60428" name="Rectangle 10">
              <a:extLst>
                <a:ext uri="{FF2B5EF4-FFF2-40B4-BE49-F238E27FC236}">
                  <a16:creationId xmlns:a16="http://schemas.microsoft.com/office/drawing/2014/main" id="{75513FCF-70B2-74D9-079C-BB126333C797}"/>
                </a:ext>
              </a:extLst>
            </p:cNvPr>
            <p:cNvSpPr>
              <a:spLocks noChangeArrowheads="1"/>
            </p:cNvSpPr>
            <p:nvPr/>
          </p:nvSpPr>
          <p:spPr bwMode="auto">
            <a:xfrm>
              <a:off x="3344779" y="2959768"/>
              <a:ext cx="181883" cy="402334"/>
            </a:xfrm>
            <a:prstGeom prst="rect">
              <a:avLst/>
            </a:prstGeom>
            <a:noFill/>
            <a:ln w="28575" algn="ctr">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eaLnBrk="1" hangingPunct="1"/>
              <a:endParaRPr lang="en-US" altLang="en-US" sz="2000"/>
            </a:p>
          </p:txBody>
        </p:sp>
      </p:grpSp>
      <p:sp>
        <p:nvSpPr>
          <p:cNvPr id="13" name="Text Box 28">
            <a:extLst>
              <a:ext uri="{FF2B5EF4-FFF2-40B4-BE49-F238E27FC236}">
                <a16:creationId xmlns:a16="http://schemas.microsoft.com/office/drawing/2014/main" id="{CCC948D5-1BF8-3A0B-84BA-876D951FDC8B}"/>
              </a:ext>
            </a:extLst>
          </p:cNvPr>
          <p:cNvSpPr txBox="1">
            <a:spLocks noChangeArrowheads="1"/>
          </p:cNvSpPr>
          <p:nvPr/>
        </p:nvSpPr>
        <p:spPr bwMode="auto">
          <a:xfrm>
            <a:off x="6049963" y="3459164"/>
            <a:ext cx="1827212"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600">
                <a:solidFill>
                  <a:schemeClr val="tx1"/>
                </a:solidFill>
                <a:latin typeface="Times New Roman" panose="02020603050405020304" pitchFamily="18" charset="0"/>
              </a:defRPr>
            </a:lvl1pPr>
            <a:lvl2pPr marL="742950" indent="-285750" eaLnBrk="0" hangingPunct="0">
              <a:defRPr sz="1600">
                <a:solidFill>
                  <a:schemeClr val="tx1"/>
                </a:solidFill>
                <a:latin typeface="Times New Roman" panose="02020603050405020304" pitchFamily="18" charset="0"/>
              </a:defRPr>
            </a:lvl2pPr>
            <a:lvl3pPr marL="1143000" indent="-228600" eaLnBrk="0" hangingPunct="0">
              <a:defRPr sz="1600">
                <a:solidFill>
                  <a:schemeClr val="tx1"/>
                </a:solidFill>
                <a:latin typeface="Times New Roman" panose="02020603050405020304" pitchFamily="18" charset="0"/>
              </a:defRPr>
            </a:lvl3pPr>
            <a:lvl4pPr marL="1600200" indent="-228600" eaLnBrk="0" hangingPunct="0">
              <a:defRPr sz="1600">
                <a:solidFill>
                  <a:schemeClr val="tx1"/>
                </a:solidFill>
                <a:latin typeface="Times New Roman" panose="02020603050405020304" pitchFamily="18" charset="0"/>
              </a:defRPr>
            </a:lvl4pPr>
            <a:lvl5pPr marL="2057400" indent="-228600" eaLnBrk="0" hangingPunct="0">
              <a:defRPr sz="1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600">
                <a:solidFill>
                  <a:schemeClr val="tx1"/>
                </a:solidFill>
                <a:latin typeface="Times New Roman" panose="02020603050405020304" pitchFamily="18" charset="0"/>
              </a:defRPr>
            </a:lvl9pPr>
          </a:lstStyle>
          <a:p>
            <a:pPr algn="ctr" eaLnBrk="1" hangingPunct="1"/>
            <a:r>
              <a:rPr lang="en-US" altLang="en-US" sz="2000"/>
              <a:t>meaning</a:t>
            </a:r>
          </a:p>
          <a:p>
            <a:pPr algn="ctr" eaLnBrk="1" hangingPunct="1"/>
            <a:r>
              <a:rPr lang="en-US" altLang="en-US" sz="2000"/>
              <a:t>(contextualized)</a:t>
            </a:r>
          </a:p>
        </p:txBody>
      </p:sp>
      <p:sp>
        <p:nvSpPr>
          <p:cNvPr id="14" name="Line 29">
            <a:extLst>
              <a:ext uri="{FF2B5EF4-FFF2-40B4-BE49-F238E27FC236}">
                <a16:creationId xmlns:a16="http://schemas.microsoft.com/office/drawing/2014/main" id="{14ACBE3A-8783-6E05-4AE1-BD668D76399B}"/>
              </a:ext>
            </a:extLst>
          </p:cNvPr>
          <p:cNvSpPr>
            <a:spLocks noChangeShapeType="1"/>
          </p:cNvSpPr>
          <p:nvPr/>
        </p:nvSpPr>
        <p:spPr bwMode="auto">
          <a:xfrm flipV="1">
            <a:off x="6477000" y="3336925"/>
            <a:ext cx="889000" cy="127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3875"/>
          </a:xfrm>
        </p:spPr>
        <p:txBody>
          <a:bodyPr>
            <a:normAutofit fontScale="90000"/>
          </a:bodyPr>
          <a:lstStyle/>
          <a:p>
            <a:br>
              <a:rPr lang="en-US" b="1" dirty="0"/>
            </a:br>
            <a:r>
              <a:rPr lang="en-US" b="1" dirty="0"/>
              <a:t>Goal-based agents</a:t>
            </a:r>
            <a:br>
              <a:rPr lang="en-US" b="1" dirty="0"/>
            </a:br>
            <a:endParaRPr lang="en-US" dirty="0"/>
          </a:p>
        </p:txBody>
      </p:sp>
      <p:sp>
        <p:nvSpPr>
          <p:cNvPr id="3" name="Content Placeholder 2"/>
          <p:cNvSpPr>
            <a:spLocks noGrp="1"/>
          </p:cNvSpPr>
          <p:nvPr>
            <p:ph idx="1"/>
          </p:nvPr>
        </p:nvSpPr>
        <p:spPr>
          <a:xfrm>
            <a:off x="838200" y="1016000"/>
            <a:ext cx="10515600" cy="5160963"/>
          </a:xfrm>
        </p:spPr>
        <p:txBody>
          <a:bodyPr>
            <a:normAutofit/>
          </a:bodyPr>
          <a:lstStyle/>
          <a:p>
            <a:pPr marL="0" indent="0" algn="just">
              <a:lnSpc>
                <a:spcPct val="150000"/>
              </a:lnSpc>
              <a:buNone/>
            </a:pPr>
            <a:r>
              <a:rPr lang="en-US" dirty="0"/>
              <a:t>These kinds of agents take decisions based on how far they are currently from their </a:t>
            </a:r>
            <a:r>
              <a:rPr lang="en-US" b="1" dirty="0"/>
              <a:t>goal</a:t>
            </a:r>
            <a:r>
              <a:rPr lang="en-US" dirty="0"/>
              <a:t>(description of desirable situations). Their every action is intended to reduce its distance from the goal. This allows the agent a way to choose among multiple possibilities, selecting the one which reaches a goal state. The knowledge that supports its decisions is represented explicitly and can be modified, which makes these agents more flexible. They usually require search and planning. The goal-based agent’s behavior can easily be changed. </a:t>
            </a:r>
          </a:p>
        </p:txBody>
      </p:sp>
    </p:spTree>
    <p:extLst>
      <p:ext uri="{BB962C8B-B14F-4D97-AF65-F5344CB8AC3E}">
        <p14:creationId xmlns:p14="http://schemas.microsoft.com/office/powerpoint/2010/main" val="534804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731" y="885825"/>
            <a:ext cx="6422537" cy="4351338"/>
          </a:xfrm>
        </p:spPr>
      </p:pic>
    </p:spTree>
    <p:extLst>
      <p:ext uri="{BB962C8B-B14F-4D97-AF65-F5344CB8AC3E}">
        <p14:creationId xmlns:p14="http://schemas.microsoft.com/office/powerpoint/2010/main" val="3609261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7375"/>
          </a:xfrm>
        </p:spPr>
        <p:txBody>
          <a:bodyPr>
            <a:normAutofit fontScale="90000"/>
          </a:bodyPr>
          <a:lstStyle/>
          <a:p>
            <a:br>
              <a:rPr lang="en-US" b="1" dirty="0"/>
            </a:br>
            <a:r>
              <a:rPr lang="en-US" b="1" dirty="0"/>
              <a:t>Utility-based agents</a:t>
            </a:r>
            <a:br>
              <a:rPr lang="en-US" b="1" dirty="0"/>
            </a:br>
            <a:endParaRPr lang="en-US" dirty="0"/>
          </a:p>
        </p:txBody>
      </p:sp>
      <p:sp>
        <p:nvSpPr>
          <p:cNvPr id="3" name="Content Placeholder 2"/>
          <p:cNvSpPr>
            <a:spLocks noGrp="1"/>
          </p:cNvSpPr>
          <p:nvPr>
            <p:ph idx="1"/>
          </p:nvPr>
        </p:nvSpPr>
        <p:spPr>
          <a:xfrm>
            <a:off x="838200" y="1193800"/>
            <a:ext cx="10515600" cy="5321299"/>
          </a:xfrm>
        </p:spPr>
        <p:txBody>
          <a:bodyPr>
            <a:normAutofit/>
          </a:bodyPr>
          <a:lstStyle/>
          <a:p>
            <a:pPr marL="0" indent="0" algn="just">
              <a:lnSpc>
                <a:spcPct val="150000"/>
              </a:lnSpc>
              <a:buNone/>
            </a:pPr>
            <a:r>
              <a:rPr lang="en-US" sz="2400" dirty="0"/>
              <a:t>The agents which are developed having their end uses as building blocks are called utility-based agents. When there are multiple possible alternatives, then to decide which one is best, utility-based agents are used. They choose actions based on a </a:t>
            </a:r>
            <a:r>
              <a:rPr lang="en-US" sz="2400" b="1" dirty="0"/>
              <a:t>preference (utility)</a:t>
            </a:r>
            <a:r>
              <a:rPr lang="en-US" sz="2400" dirty="0"/>
              <a:t> for each state. Sometimes achieving the desired goal is not enough. We may look for a quicker, safer, cheaper trip to reach a destination. Agent happiness should be taken into consideration. Utility describes how </a:t>
            </a:r>
            <a:r>
              <a:rPr lang="en-US" sz="2400" b="1" dirty="0"/>
              <a:t>“happy”</a:t>
            </a:r>
            <a:r>
              <a:rPr lang="en-US" sz="2400" dirty="0"/>
              <a:t> the agent is. Because of the uncertainty in the world, a utility agent chooses the action that maximizes the expected utility. A utility function maps a state onto a real number which describes the associated degree of happiness.</a:t>
            </a:r>
          </a:p>
        </p:txBody>
      </p:sp>
    </p:spTree>
    <p:extLst>
      <p:ext uri="{BB962C8B-B14F-4D97-AF65-F5344CB8AC3E}">
        <p14:creationId xmlns:p14="http://schemas.microsoft.com/office/powerpoint/2010/main" val="301137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6419" y="1882000"/>
            <a:ext cx="5659161" cy="4351338"/>
          </a:xfrm>
        </p:spPr>
      </p:pic>
    </p:spTree>
    <p:extLst>
      <p:ext uri="{BB962C8B-B14F-4D97-AF65-F5344CB8AC3E}">
        <p14:creationId xmlns:p14="http://schemas.microsoft.com/office/powerpoint/2010/main" val="2092158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1975"/>
          </a:xfrm>
        </p:spPr>
        <p:txBody>
          <a:bodyPr>
            <a:normAutofit fontScale="90000"/>
          </a:bodyPr>
          <a:lstStyle/>
          <a:p>
            <a:r>
              <a:rPr lang="en-US" b="1" dirty="0"/>
              <a:t>Learning Agent :</a:t>
            </a:r>
            <a:endParaRPr lang="en-US" dirty="0"/>
          </a:p>
        </p:txBody>
      </p:sp>
      <p:sp>
        <p:nvSpPr>
          <p:cNvPr id="3" name="Content Placeholder 2"/>
          <p:cNvSpPr>
            <a:spLocks noGrp="1"/>
          </p:cNvSpPr>
          <p:nvPr>
            <p:ph idx="1"/>
          </p:nvPr>
        </p:nvSpPr>
        <p:spPr>
          <a:xfrm>
            <a:off x="838200" y="927100"/>
            <a:ext cx="10515600" cy="5249863"/>
          </a:xfrm>
        </p:spPr>
        <p:txBody>
          <a:bodyPr>
            <a:normAutofit fontScale="85000" lnSpcReduction="10000"/>
          </a:bodyPr>
          <a:lstStyle/>
          <a:p>
            <a:pPr marL="0" indent="0" fontAlgn="base">
              <a:lnSpc>
                <a:spcPct val="150000"/>
              </a:lnSpc>
              <a:buNone/>
            </a:pPr>
            <a:r>
              <a:rPr lang="en-US" sz="2400" dirty="0"/>
              <a:t>A learning agent in AI is the type of agent that can learn from its past experiences or it has learning capabilities. It starts to act with basic knowledge and then is able to act and adapt automatically through learning. </a:t>
            </a:r>
            <a:br>
              <a:rPr lang="en-US" sz="2400" dirty="0"/>
            </a:br>
            <a:r>
              <a:rPr lang="en-US" sz="2400" dirty="0"/>
              <a:t>A learning agent has mainly four conceptual components, which are: </a:t>
            </a:r>
          </a:p>
          <a:p>
            <a:pPr fontAlgn="base">
              <a:lnSpc>
                <a:spcPct val="150000"/>
              </a:lnSpc>
            </a:pPr>
            <a:r>
              <a:rPr lang="en-US" sz="2400" b="1" dirty="0"/>
              <a:t>Learning element:</a:t>
            </a:r>
            <a:r>
              <a:rPr lang="en-US" sz="2400" dirty="0"/>
              <a:t> It is responsible for making improvements by learning from the environment</a:t>
            </a:r>
          </a:p>
          <a:p>
            <a:pPr fontAlgn="base">
              <a:lnSpc>
                <a:spcPct val="150000"/>
              </a:lnSpc>
            </a:pPr>
            <a:r>
              <a:rPr lang="en-US" sz="2400" b="1" dirty="0"/>
              <a:t>Critic: </a:t>
            </a:r>
            <a:r>
              <a:rPr lang="en-US" sz="2400" dirty="0"/>
              <a:t>The learning element takes feedback from critics which describes how well the agent is doing with respect to a fixed performance standard.</a:t>
            </a:r>
          </a:p>
          <a:p>
            <a:pPr fontAlgn="base">
              <a:lnSpc>
                <a:spcPct val="150000"/>
              </a:lnSpc>
            </a:pPr>
            <a:r>
              <a:rPr lang="en-US" sz="2400" b="1" dirty="0"/>
              <a:t>Performance element:</a:t>
            </a:r>
            <a:r>
              <a:rPr lang="en-US" sz="2400" dirty="0"/>
              <a:t> It is responsible for selecting external action</a:t>
            </a:r>
          </a:p>
          <a:p>
            <a:pPr fontAlgn="base">
              <a:lnSpc>
                <a:spcPct val="150000"/>
              </a:lnSpc>
            </a:pPr>
            <a:r>
              <a:rPr lang="en-US" sz="2400" b="1" dirty="0"/>
              <a:t>Problem Generator:</a:t>
            </a:r>
            <a:r>
              <a:rPr lang="en-US" sz="2400" dirty="0"/>
              <a:t> This component is responsible for suggesting actions that will lead to new and informative experiences.</a:t>
            </a:r>
          </a:p>
          <a:p>
            <a:pPr marL="0" indent="0">
              <a:buNone/>
            </a:pPr>
            <a:endParaRPr lang="en-US" dirty="0"/>
          </a:p>
        </p:txBody>
      </p:sp>
    </p:spTree>
    <p:extLst>
      <p:ext uri="{BB962C8B-B14F-4D97-AF65-F5344CB8AC3E}">
        <p14:creationId xmlns:p14="http://schemas.microsoft.com/office/powerpoint/2010/main" val="2214258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609" y="533400"/>
            <a:ext cx="6981241" cy="5012531"/>
          </a:xfrm>
        </p:spPr>
      </p:pic>
    </p:spTree>
    <p:extLst>
      <p:ext uri="{BB962C8B-B14F-4D97-AF65-F5344CB8AC3E}">
        <p14:creationId xmlns:p14="http://schemas.microsoft.com/office/powerpoint/2010/main" val="1569376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AI</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7657" y="2047741"/>
            <a:ext cx="4687590" cy="2838506"/>
          </a:xfrm>
        </p:spPr>
      </p:pic>
    </p:spTree>
    <p:extLst>
      <p:ext uri="{BB962C8B-B14F-4D97-AF65-F5344CB8AC3E}">
        <p14:creationId xmlns:p14="http://schemas.microsoft.com/office/powerpoint/2010/main" val="3770689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1095"/>
          </a:xfrm>
        </p:spPr>
        <p:txBody>
          <a:bodyPr/>
          <a:lstStyle/>
          <a:p>
            <a:r>
              <a:rPr lang="en-US" dirty="0"/>
              <a:t>Problem solving in games</a:t>
            </a:r>
          </a:p>
        </p:txBody>
      </p:sp>
      <p:sp>
        <p:nvSpPr>
          <p:cNvPr id="3" name="Content Placeholder 2"/>
          <p:cNvSpPr>
            <a:spLocks noGrp="1"/>
          </p:cNvSpPr>
          <p:nvPr>
            <p:ph idx="1"/>
          </p:nvPr>
        </p:nvSpPr>
        <p:spPr>
          <a:xfrm>
            <a:off x="838200" y="1030310"/>
            <a:ext cx="10515600" cy="5146653"/>
          </a:xfrm>
        </p:spPr>
        <p:txBody>
          <a:bodyPr>
            <a:normAutofit lnSpcReduction="10000"/>
          </a:bodyPr>
          <a:lstStyle/>
          <a:p>
            <a:pPr marL="0" indent="0">
              <a:buNone/>
            </a:pPr>
            <a:r>
              <a:rPr lang="en-US" dirty="0"/>
              <a:t>Problems are the issues which comes across any system. A solution is needed to solve that particular problem.</a:t>
            </a:r>
          </a:p>
          <a:p>
            <a:pPr marL="0" indent="0">
              <a:buNone/>
            </a:pPr>
            <a:endParaRPr lang="en-US" dirty="0"/>
          </a:p>
          <a:p>
            <a:pPr marL="0" indent="0">
              <a:buNone/>
            </a:pPr>
            <a:r>
              <a:rPr lang="en-US" dirty="0"/>
              <a:t>Solve problem using Artificial Intelligence:</a:t>
            </a:r>
          </a:p>
          <a:p>
            <a:pPr marL="0" indent="0">
              <a:buNone/>
            </a:pPr>
            <a:r>
              <a:rPr lang="en-US" dirty="0"/>
              <a:t>The process of solving a problem consists of five steps. </a:t>
            </a:r>
          </a:p>
          <a:p>
            <a:pPr marL="0" indent="0">
              <a:buNone/>
            </a:pPr>
            <a:endParaRPr lang="en-US" dirty="0"/>
          </a:p>
          <a:p>
            <a:pPr marL="0" indent="0">
              <a:buNone/>
            </a:pPr>
            <a:r>
              <a:rPr lang="en-US" dirty="0"/>
              <a:t>	These are:</a:t>
            </a:r>
          </a:p>
          <a:p>
            <a:pPr lvl="3"/>
            <a:r>
              <a:rPr lang="en-US" sz="2400" dirty="0"/>
              <a:t>Defining The Problem</a:t>
            </a:r>
          </a:p>
          <a:p>
            <a:pPr lvl="3"/>
            <a:r>
              <a:rPr lang="en-US" sz="2400" dirty="0"/>
              <a:t>Analyzing The Problem</a:t>
            </a:r>
          </a:p>
          <a:p>
            <a:pPr lvl="3"/>
            <a:r>
              <a:rPr lang="en-US" sz="2400" dirty="0"/>
              <a:t>Identification Of Solutions</a:t>
            </a:r>
          </a:p>
          <a:p>
            <a:pPr lvl="3"/>
            <a:r>
              <a:rPr lang="en-US" sz="2400" dirty="0"/>
              <a:t>Choosing a Solution</a:t>
            </a:r>
          </a:p>
          <a:p>
            <a:pPr lvl="3"/>
            <a:r>
              <a:rPr lang="en-US" sz="2400" dirty="0"/>
              <a:t>Implementation</a:t>
            </a:r>
          </a:p>
          <a:p>
            <a:pPr marL="0" indent="0">
              <a:buNone/>
            </a:pPr>
            <a:endParaRPr lang="en-US" dirty="0"/>
          </a:p>
        </p:txBody>
      </p:sp>
    </p:spTree>
    <p:extLst>
      <p:ext uri="{BB962C8B-B14F-4D97-AF65-F5344CB8AC3E}">
        <p14:creationId xmlns:p14="http://schemas.microsoft.com/office/powerpoint/2010/main" val="1056468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1095"/>
          </a:xfrm>
        </p:spPr>
        <p:txBody>
          <a:bodyPr/>
          <a:lstStyle/>
          <a:p>
            <a:r>
              <a:rPr lang="en-US" dirty="0"/>
              <a:t>Problem Solving in Artificial Intelligence</a:t>
            </a:r>
          </a:p>
        </p:txBody>
      </p:sp>
      <p:sp>
        <p:nvSpPr>
          <p:cNvPr id="3" name="Content Placeholder 2"/>
          <p:cNvSpPr>
            <a:spLocks noGrp="1"/>
          </p:cNvSpPr>
          <p:nvPr>
            <p:ph idx="1"/>
          </p:nvPr>
        </p:nvSpPr>
        <p:spPr>
          <a:xfrm>
            <a:off x="838200" y="1146220"/>
            <a:ext cx="10515600" cy="5357611"/>
          </a:xfrm>
        </p:spPr>
        <p:txBody>
          <a:bodyPr>
            <a:normAutofit lnSpcReduction="10000"/>
          </a:bodyPr>
          <a:lstStyle/>
          <a:p>
            <a:pPr marL="514350" indent="-514350" algn="just">
              <a:buFont typeface="+mj-lt"/>
              <a:buAutoNum type="arabicPeriod"/>
            </a:pPr>
            <a:r>
              <a:rPr lang="en-US" dirty="0">
                <a:solidFill>
                  <a:srgbClr val="00B0F0"/>
                </a:solidFill>
              </a:rPr>
              <a:t>Defining The Problem: </a:t>
            </a:r>
            <a:r>
              <a:rPr lang="en-US" dirty="0"/>
              <a:t>The definition of the problem must be included precisely. It should contain the possible initial as well as final situations  which should result in acceptable solution.</a:t>
            </a:r>
          </a:p>
          <a:p>
            <a:pPr marL="514350" indent="-514350" algn="just">
              <a:buFont typeface="+mj-lt"/>
              <a:buAutoNum type="arabicPeriod"/>
            </a:pPr>
            <a:r>
              <a:rPr lang="en-US" dirty="0">
                <a:solidFill>
                  <a:srgbClr val="00B0F0"/>
                </a:solidFill>
              </a:rPr>
              <a:t>Analyzing The Problem: </a:t>
            </a:r>
            <a:r>
              <a:rPr lang="en-US" dirty="0"/>
              <a:t>Analyzing the problem and its requirement must be done as few features can have immense impact on the resulting solution.</a:t>
            </a:r>
          </a:p>
          <a:p>
            <a:pPr marL="514350" indent="-514350" algn="just">
              <a:buFont typeface="+mj-lt"/>
              <a:buAutoNum type="arabicPeriod"/>
            </a:pPr>
            <a:r>
              <a:rPr lang="en-US" dirty="0">
                <a:solidFill>
                  <a:srgbClr val="00B0F0"/>
                </a:solidFill>
              </a:rPr>
              <a:t>Identification Of Solutions: </a:t>
            </a:r>
            <a:r>
              <a:rPr lang="en-US" dirty="0"/>
              <a:t>This phase generates reasonable amount of solutions to the given problem in a particular range.</a:t>
            </a:r>
          </a:p>
          <a:p>
            <a:pPr marL="514350" indent="-514350" algn="just">
              <a:buFont typeface="+mj-lt"/>
              <a:buAutoNum type="arabicPeriod"/>
            </a:pPr>
            <a:r>
              <a:rPr lang="en-US" dirty="0">
                <a:solidFill>
                  <a:srgbClr val="00B0F0"/>
                </a:solidFill>
              </a:rPr>
              <a:t>Choosing a Solution: </a:t>
            </a:r>
            <a:r>
              <a:rPr lang="en-US" dirty="0"/>
              <a:t>From all the identified solutions, the best solution is chosen basis on the results produced by respective solutions.</a:t>
            </a:r>
          </a:p>
          <a:p>
            <a:pPr marL="514350" indent="-514350" algn="just">
              <a:buFont typeface="+mj-lt"/>
              <a:buAutoNum type="arabicPeriod"/>
            </a:pPr>
            <a:r>
              <a:rPr lang="en-US" dirty="0">
                <a:solidFill>
                  <a:srgbClr val="00B0F0"/>
                </a:solidFill>
              </a:rPr>
              <a:t>Implementation: </a:t>
            </a:r>
            <a:r>
              <a:rPr lang="en-US" dirty="0"/>
              <a:t>After choosing the best solution, its implementation is done.</a:t>
            </a:r>
          </a:p>
        </p:txBody>
      </p:sp>
    </p:spTree>
    <p:extLst>
      <p:ext uri="{BB962C8B-B14F-4D97-AF65-F5344CB8AC3E}">
        <p14:creationId xmlns:p14="http://schemas.microsoft.com/office/powerpoint/2010/main" val="3616550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85EE-B4C7-6532-28A1-3366BED6E375}"/>
              </a:ext>
            </a:extLst>
          </p:cNvPr>
          <p:cNvSpPr>
            <a:spLocks noGrp="1"/>
          </p:cNvSpPr>
          <p:nvPr>
            <p:ph type="title"/>
          </p:nvPr>
        </p:nvSpPr>
        <p:spPr/>
        <p:txBody>
          <a:bodyPr/>
          <a:lstStyle/>
          <a:p>
            <a:endParaRPr lang="en-US"/>
          </a:p>
        </p:txBody>
      </p:sp>
      <p:pic>
        <p:nvPicPr>
          <p:cNvPr id="5" name="Content Placeholder 4" descr="Text&#10;&#10;Description automatically generated with medium confidence">
            <a:extLst>
              <a:ext uri="{FF2B5EF4-FFF2-40B4-BE49-F238E27FC236}">
                <a16:creationId xmlns:a16="http://schemas.microsoft.com/office/drawing/2014/main" id="{12BD6371-A72E-18F3-C8FF-20EAAA6E1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6"/>
            <a:ext cx="10515600" cy="5350908"/>
          </a:xfrm>
        </p:spPr>
      </p:pic>
    </p:spTree>
    <p:extLst>
      <p:ext uri="{BB962C8B-B14F-4D97-AF65-F5344CB8AC3E}">
        <p14:creationId xmlns:p14="http://schemas.microsoft.com/office/powerpoint/2010/main" val="31828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5393777"/>
          </a:xfrm>
        </p:spPr>
      </p:pic>
    </p:spTree>
    <p:extLst>
      <p:ext uri="{BB962C8B-B14F-4D97-AF65-F5344CB8AC3E}">
        <p14:creationId xmlns:p14="http://schemas.microsoft.com/office/powerpoint/2010/main" val="3311370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599" cy="5811838"/>
          </a:xfrm>
        </p:spPr>
      </p:pic>
    </p:spTree>
    <p:extLst>
      <p:ext uri="{BB962C8B-B14F-4D97-AF65-F5344CB8AC3E}">
        <p14:creationId xmlns:p14="http://schemas.microsoft.com/office/powerpoint/2010/main" val="2972722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365126"/>
            <a:ext cx="10515600" cy="5517290"/>
          </a:xfrm>
        </p:spPr>
      </p:pic>
    </p:spTree>
    <p:extLst>
      <p:ext uri="{BB962C8B-B14F-4D97-AF65-F5344CB8AC3E}">
        <p14:creationId xmlns:p14="http://schemas.microsoft.com/office/powerpoint/2010/main" val="3378720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a:t>
            </a:r>
          </a:p>
        </p:txBody>
      </p:sp>
      <p:sp>
        <p:nvSpPr>
          <p:cNvPr id="3" name="Content Placeholder 2"/>
          <p:cNvSpPr>
            <a:spLocks noGrp="1"/>
          </p:cNvSpPr>
          <p:nvPr>
            <p:ph idx="1"/>
          </p:nvPr>
        </p:nvSpPr>
        <p:spPr>
          <a:xfrm>
            <a:off x="838200" y="1442434"/>
            <a:ext cx="10515600" cy="4734529"/>
          </a:xfrm>
        </p:spPr>
        <p:txBody>
          <a:bodyPr/>
          <a:lstStyle/>
          <a:p>
            <a:r>
              <a:rPr lang="en-US" dirty="0"/>
              <a:t>??</a:t>
            </a:r>
          </a:p>
        </p:txBody>
      </p:sp>
    </p:spTree>
    <p:extLst>
      <p:ext uri="{BB962C8B-B14F-4D97-AF65-F5344CB8AC3E}">
        <p14:creationId xmlns:p14="http://schemas.microsoft.com/office/powerpoint/2010/main" val="2682840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3821"/>
          </a:xfrm>
        </p:spPr>
        <p:txBody>
          <a:bodyPr>
            <a:normAutofit fontScale="90000"/>
          </a:bodyPr>
          <a:lstStyle/>
          <a:p>
            <a:br>
              <a:rPr lang="en-US" dirty="0"/>
            </a:br>
            <a:r>
              <a:rPr lang="en-US" dirty="0"/>
              <a:t>Automated reasoning</a:t>
            </a:r>
            <a:br>
              <a:rPr lang="en-US" dirty="0"/>
            </a:br>
            <a:endParaRPr lang="en-US" dirty="0"/>
          </a:p>
        </p:txBody>
      </p:sp>
      <p:sp>
        <p:nvSpPr>
          <p:cNvPr id="3" name="Content Placeholder 2"/>
          <p:cNvSpPr>
            <a:spLocks noGrp="1"/>
          </p:cNvSpPr>
          <p:nvPr>
            <p:ph idx="1"/>
          </p:nvPr>
        </p:nvSpPr>
        <p:spPr>
          <a:xfrm>
            <a:off x="838200" y="1068946"/>
            <a:ext cx="10515600" cy="5447763"/>
          </a:xfrm>
        </p:spPr>
        <p:txBody>
          <a:bodyPr>
            <a:normAutofit fontScale="85000" lnSpcReduction="10000"/>
          </a:bodyPr>
          <a:lstStyle/>
          <a:p>
            <a:pPr marL="0" indent="0" algn="just">
              <a:lnSpc>
                <a:spcPct val="150000"/>
              </a:lnSpc>
              <a:buNone/>
            </a:pPr>
            <a:r>
              <a:rPr lang="en-US" dirty="0"/>
              <a:t>Automated reasoning is the area of computer science that is concerned with applying reasoning in the form of logic to computing systems. If given a set of assumptions and a goal, an automated reasoning system should be able to make logical inferences towards that goal automatically. Computers that use automated reasoning can be used to automate and apply logical reasoning to activities such as proving theorems, checking proofs or designing circuits. Automated reasoning can also use logic in the form of reasoning through analogy, induction, abduction and non-monotonic reasoning. However, the term automated reasoning is mostly used when referring to deductive reasoning in mathematics and logic.</a:t>
            </a:r>
          </a:p>
          <a:p>
            <a:pPr marL="0" indent="0" algn="just">
              <a:lnSpc>
                <a:spcPct val="150000"/>
              </a:lnSpc>
              <a:buNone/>
            </a:pPr>
            <a:r>
              <a:rPr lang="en-US" b="1" dirty="0">
                <a:solidFill>
                  <a:srgbClr val="FF0000"/>
                </a:solidFill>
              </a:rPr>
              <a:t>Reasoning: is a process of drawing conclusion from facts.</a:t>
            </a:r>
          </a:p>
        </p:txBody>
      </p:sp>
    </p:spTree>
    <p:extLst>
      <p:ext uri="{BB962C8B-B14F-4D97-AF65-F5344CB8AC3E}">
        <p14:creationId xmlns:p14="http://schemas.microsoft.com/office/powerpoint/2010/main" val="3153880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2610"/>
          </a:xfrm>
        </p:spPr>
        <p:txBody>
          <a:bodyPr>
            <a:normAutofit fontScale="90000"/>
          </a:bodyPr>
          <a:lstStyle/>
          <a:p>
            <a:br>
              <a:rPr lang="en-US" dirty="0"/>
            </a:br>
            <a:r>
              <a:rPr lang="en-US" dirty="0"/>
              <a:t>Deductive reasoning:</a:t>
            </a:r>
            <a:br>
              <a:rPr lang="en-US" dirty="0"/>
            </a:br>
            <a:endParaRPr lang="en-US" dirty="0"/>
          </a:p>
        </p:txBody>
      </p:sp>
      <p:sp>
        <p:nvSpPr>
          <p:cNvPr id="3" name="Content Placeholder 2"/>
          <p:cNvSpPr>
            <a:spLocks noGrp="1"/>
          </p:cNvSpPr>
          <p:nvPr>
            <p:ph idx="1"/>
          </p:nvPr>
        </p:nvSpPr>
        <p:spPr>
          <a:xfrm>
            <a:off x="838200" y="1390918"/>
            <a:ext cx="10515600" cy="4786045"/>
          </a:xfrm>
        </p:spPr>
        <p:txBody>
          <a:bodyPr>
            <a:normAutofit/>
          </a:bodyPr>
          <a:lstStyle/>
          <a:p>
            <a:pPr algn="just"/>
            <a:r>
              <a:rPr lang="en-US" sz="2400" dirty="0"/>
              <a:t>Deductive reasoning is deducing new information from logically related known information. It is the form of valid reasoning, which means the argument's conclusion must be true when the premises are true.</a:t>
            </a:r>
          </a:p>
          <a:p>
            <a:pPr algn="just"/>
            <a:r>
              <a:rPr lang="en-US" sz="2400" dirty="0"/>
              <a:t>Deductive reasoning is a type of propositional logic in AI, and it requires various rules and facts. It is sometimes referred to as top-down reasoning, and contradictory to inductive reasoning.</a:t>
            </a:r>
          </a:p>
          <a:p>
            <a:pPr algn="just"/>
            <a:r>
              <a:rPr lang="en-US" sz="2400" dirty="0"/>
              <a:t>In deductive reasoning, the truth of the premises guarantees the truth of the conclusion.</a:t>
            </a:r>
          </a:p>
          <a:p>
            <a:pPr algn="just"/>
            <a:r>
              <a:rPr lang="en-US" sz="2400" dirty="0"/>
              <a:t>Deductive reasoning mostly starts from the general premises to the specific conclusion, which can be explained as below example.</a:t>
            </a:r>
          </a:p>
          <a:p>
            <a:pPr marL="0" indent="0">
              <a:buNone/>
            </a:pPr>
            <a:endParaRPr lang="en-US" dirty="0"/>
          </a:p>
        </p:txBody>
      </p:sp>
    </p:spTree>
    <p:extLst>
      <p:ext uri="{BB962C8B-B14F-4D97-AF65-F5344CB8AC3E}">
        <p14:creationId xmlns:p14="http://schemas.microsoft.com/office/powerpoint/2010/main" val="1740973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Deductive reasoning:</a:t>
            </a:r>
          </a:p>
        </p:txBody>
      </p:sp>
      <p:sp>
        <p:nvSpPr>
          <p:cNvPr id="3" name="Content Placeholder 2"/>
          <p:cNvSpPr>
            <a:spLocks noGrp="1"/>
          </p:cNvSpPr>
          <p:nvPr>
            <p:ph idx="1"/>
          </p:nvPr>
        </p:nvSpPr>
        <p:spPr/>
        <p:txBody>
          <a:bodyPr/>
          <a:lstStyle/>
          <a:p>
            <a:pPr marL="0" indent="0">
              <a:buNone/>
            </a:pPr>
            <a:r>
              <a:rPr lang="en-US" b="1" dirty="0"/>
              <a:t>Example:</a:t>
            </a:r>
            <a:endParaRPr lang="en-US" dirty="0"/>
          </a:p>
          <a:p>
            <a:r>
              <a:rPr lang="en-US" b="1" dirty="0"/>
              <a:t>Premise-1: All the human eats veggies</a:t>
            </a:r>
            <a:endParaRPr lang="en-US" dirty="0"/>
          </a:p>
          <a:p>
            <a:r>
              <a:rPr lang="en-US" b="1" dirty="0"/>
              <a:t>Premise-2: Suresh is human.</a:t>
            </a:r>
            <a:endParaRPr lang="en-US" dirty="0"/>
          </a:p>
          <a:p>
            <a:r>
              <a:rPr lang="en-US" b="1" dirty="0"/>
              <a:t>Conclusion: Suresh eats veggies.</a:t>
            </a: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395" y="4132245"/>
            <a:ext cx="5782482" cy="885949"/>
          </a:xfrm>
          <a:prstGeom prst="rect">
            <a:avLst/>
          </a:prstGeom>
        </p:spPr>
      </p:pic>
    </p:spTree>
    <p:extLst>
      <p:ext uri="{BB962C8B-B14F-4D97-AF65-F5344CB8AC3E}">
        <p14:creationId xmlns:p14="http://schemas.microsoft.com/office/powerpoint/2010/main" val="144262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5033"/>
          </a:xfrm>
        </p:spPr>
        <p:txBody>
          <a:bodyPr>
            <a:normAutofit fontScale="90000"/>
          </a:bodyPr>
          <a:lstStyle/>
          <a:p>
            <a:br>
              <a:rPr lang="en-US" dirty="0"/>
            </a:br>
            <a:r>
              <a:rPr lang="en-US" dirty="0"/>
              <a:t>Inductive Reasoning:</a:t>
            </a:r>
            <a:br>
              <a:rPr lang="en-US" dirty="0"/>
            </a:br>
            <a:endParaRPr lang="en-US" dirty="0"/>
          </a:p>
        </p:txBody>
      </p:sp>
      <p:sp>
        <p:nvSpPr>
          <p:cNvPr id="3" name="Content Placeholder 2"/>
          <p:cNvSpPr>
            <a:spLocks noGrp="1"/>
          </p:cNvSpPr>
          <p:nvPr>
            <p:ph idx="1"/>
          </p:nvPr>
        </p:nvSpPr>
        <p:spPr>
          <a:xfrm>
            <a:off x="838200" y="1352282"/>
            <a:ext cx="10515600" cy="4824681"/>
          </a:xfrm>
        </p:spPr>
        <p:txBody>
          <a:bodyPr>
            <a:normAutofit/>
          </a:bodyPr>
          <a:lstStyle/>
          <a:p>
            <a:pPr algn="just"/>
            <a:r>
              <a:rPr lang="en-US" dirty="0"/>
              <a:t>Inductive reasoning is a form of reasoning to arrive at a conclusion using limited sets of facts by the process of generalization. It starts with the series of specific facts or data and reaches to a general statement or conclusion.</a:t>
            </a:r>
          </a:p>
          <a:p>
            <a:pPr algn="just"/>
            <a:r>
              <a:rPr lang="en-US" dirty="0"/>
              <a:t>Inductive reasoning is a type of propositional logic, which is also known as cause-effect reasoning or bottom-up reasoning.</a:t>
            </a:r>
          </a:p>
          <a:p>
            <a:pPr algn="just"/>
            <a:r>
              <a:rPr lang="en-US" dirty="0"/>
              <a:t>In inductive reasoning, we use historical data or various premises to generate a generic rule, for which premises support the conclusion.</a:t>
            </a:r>
          </a:p>
          <a:p>
            <a:pPr algn="just"/>
            <a:r>
              <a:rPr lang="en-US" dirty="0"/>
              <a:t>In inductive reasoning, premises provide probable supports to the conclusion, so the truth of premises does not guarantee the truth of the conclusion.</a:t>
            </a:r>
          </a:p>
          <a:p>
            <a:endParaRPr lang="en-US" dirty="0"/>
          </a:p>
        </p:txBody>
      </p:sp>
    </p:spTree>
    <p:extLst>
      <p:ext uri="{BB962C8B-B14F-4D97-AF65-F5344CB8AC3E}">
        <p14:creationId xmlns:p14="http://schemas.microsoft.com/office/powerpoint/2010/main" val="2431216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Inductive Reasoning:</a:t>
            </a:r>
          </a:p>
        </p:txBody>
      </p:sp>
      <p:sp>
        <p:nvSpPr>
          <p:cNvPr id="3" name="Content Placeholder 2"/>
          <p:cNvSpPr>
            <a:spLocks noGrp="1"/>
          </p:cNvSpPr>
          <p:nvPr>
            <p:ph idx="1"/>
          </p:nvPr>
        </p:nvSpPr>
        <p:spPr/>
        <p:txBody>
          <a:bodyPr/>
          <a:lstStyle/>
          <a:p>
            <a:pPr marL="0" indent="0">
              <a:buNone/>
            </a:pPr>
            <a:r>
              <a:rPr lang="en-US" b="1" dirty="0"/>
              <a:t>Example:</a:t>
            </a:r>
            <a:endParaRPr lang="en-US" dirty="0"/>
          </a:p>
          <a:p>
            <a:r>
              <a:rPr lang="en-US" b="1" dirty="0"/>
              <a:t>Premise: All of the pigeons we have seen in the zoo are white.</a:t>
            </a:r>
            <a:endParaRPr lang="en-US" dirty="0"/>
          </a:p>
          <a:p>
            <a:r>
              <a:rPr lang="en-US" b="1" dirty="0"/>
              <a:t>Conclusion: Therefore, we can expect all the pigeons to be white.</a:t>
            </a: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7334" y="4001294"/>
            <a:ext cx="5782482" cy="952633"/>
          </a:xfrm>
          <a:prstGeom prst="rect">
            <a:avLst/>
          </a:prstGeom>
        </p:spPr>
      </p:pic>
    </p:spTree>
    <p:extLst>
      <p:ext uri="{BB962C8B-B14F-4D97-AF65-F5344CB8AC3E}">
        <p14:creationId xmlns:p14="http://schemas.microsoft.com/office/powerpoint/2010/main" val="14752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10515600" cy="5811838"/>
          </a:xfrm>
        </p:spPr>
      </p:pic>
    </p:spTree>
    <p:extLst>
      <p:ext uri="{BB962C8B-B14F-4D97-AF65-F5344CB8AC3E}">
        <p14:creationId xmlns:p14="http://schemas.microsoft.com/office/powerpoint/2010/main" val="4136945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9147-DA1C-5548-3C1E-65972ED00AF8}"/>
              </a:ext>
            </a:extLst>
          </p:cNvPr>
          <p:cNvSpPr>
            <a:spLocks noGrp="1"/>
          </p:cNvSpPr>
          <p:nvPr>
            <p:ph type="title"/>
          </p:nvPr>
        </p:nvSpPr>
        <p:spPr>
          <a:xfrm>
            <a:off x="838200" y="365125"/>
            <a:ext cx="10515600" cy="802493"/>
          </a:xfrm>
        </p:spPr>
        <p:txBody>
          <a:bodyPr/>
          <a:lstStyle/>
          <a:p>
            <a:r>
              <a:rPr lang="en-US" dirty="0"/>
              <a:t>Text/ Reference Books</a:t>
            </a:r>
          </a:p>
        </p:txBody>
      </p:sp>
      <p:pic>
        <p:nvPicPr>
          <p:cNvPr id="5" name="Content Placeholder 4" descr="Graphical user interface, text&#10;&#10;Description automatically generated">
            <a:extLst>
              <a:ext uri="{FF2B5EF4-FFF2-40B4-BE49-F238E27FC236}">
                <a16:creationId xmlns:a16="http://schemas.microsoft.com/office/drawing/2014/main" id="{25DD8352-85EE-0C9B-48AC-96AB469658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8240" y="1167618"/>
            <a:ext cx="9682694" cy="2585499"/>
          </a:xfrm>
        </p:spPr>
      </p:pic>
      <p:pic>
        <p:nvPicPr>
          <p:cNvPr id="7" name="Picture 6" descr="A close up of a person's eyes&#10;&#10;Description automatically generated with low confidence">
            <a:extLst>
              <a:ext uri="{FF2B5EF4-FFF2-40B4-BE49-F238E27FC236}">
                <a16:creationId xmlns:a16="http://schemas.microsoft.com/office/drawing/2014/main" id="{633E4BA0-E39C-CADF-2413-B5EFDBC66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 y="3723587"/>
            <a:ext cx="9875520" cy="2266928"/>
          </a:xfrm>
          <a:prstGeom prst="rect">
            <a:avLst/>
          </a:prstGeom>
        </p:spPr>
      </p:pic>
    </p:spTree>
    <p:extLst>
      <p:ext uri="{BB962C8B-B14F-4D97-AF65-F5344CB8AC3E}">
        <p14:creationId xmlns:p14="http://schemas.microsoft.com/office/powerpoint/2010/main" val="1543691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5489"/>
          </a:xfrm>
        </p:spPr>
        <p:txBody>
          <a:bodyPr>
            <a:normAutofit fontScale="90000"/>
          </a:bodyPr>
          <a:lstStyle/>
          <a:p>
            <a:br>
              <a:rPr lang="en-US" dirty="0"/>
            </a:br>
            <a:r>
              <a:rPr lang="en-US" dirty="0"/>
              <a:t>Abductive reasoning:</a:t>
            </a:r>
            <a:br>
              <a:rPr lang="en-US" dirty="0"/>
            </a:br>
            <a:endParaRPr lang="en-US" dirty="0"/>
          </a:p>
        </p:txBody>
      </p:sp>
      <p:sp>
        <p:nvSpPr>
          <p:cNvPr id="3" name="Content Placeholder 2"/>
          <p:cNvSpPr>
            <a:spLocks noGrp="1"/>
          </p:cNvSpPr>
          <p:nvPr>
            <p:ph idx="1"/>
          </p:nvPr>
        </p:nvSpPr>
        <p:spPr/>
        <p:txBody>
          <a:bodyPr>
            <a:normAutofit/>
          </a:bodyPr>
          <a:lstStyle/>
          <a:p>
            <a:pPr marL="0" indent="0" algn="just">
              <a:buNone/>
            </a:pPr>
            <a:r>
              <a:rPr lang="en-US" dirty="0"/>
              <a:t>Abductive reasoning is a form of logical reasoning which starts with single or multiple observations then seeks to find the most likely explanation or conclusion for the observation.</a:t>
            </a:r>
          </a:p>
          <a:p>
            <a:pPr algn="just"/>
            <a:r>
              <a:rPr lang="en-US" dirty="0"/>
              <a:t>Abductive reasoning is an extension of deductive reasoning, but in abductive reasoning, the premises do not guarantee the conclusion.</a:t>
            </a:r>
          </a:p>
          <a:p>
            <a:pPr algn="just"/>
            <a:r>
              <a:rPr lang="en-US" b="1" dirty="0"/>
              <a:t>Example:</a:t>
            </a:r>
            <a:endParaRPr lang="en-US" dirty="0"/>
          </a:p>
          <a:p>
            <a:pPr algn="just"/>
            <a:r>
              <a:rPr lang="en-US" b="1" dirty="0"/>
              <a:t>Implication:</a:t>
            </a:r>
            <a:r>
              <a:rPr lang="en-US" dirty="0"/>
              <a:t> Cricket ground is wet if it is raining</a:t>
            </a:r>
          </a:p>
          <a:p>
            <a:pPr algn="just"/>
            <a:r>
              <a:rPr lang="en-US" b="1" dirty="0"/>
              <a:t>Axiom:</a:t>
            </a:r>
            <a:r>
              <a:rPr lang="en-US" dirty="0"/>
              <a:t> Cricket ground is wet.</a:t>
            </a:r>
          </a:p>
          <a:p>
            <a:pPr algn="just"/>
            <a:r>
              <a:rPr lang="en-US" dirty="0"/>
              <a:t>Conclusion It is raining.</a:t>
            </a:r>
          </a:p>
          <a:p>
            <a:pPr marL="0" indent="0">
              <a:buNone/>
            </a:pPr>
            <a:endParaRPr lang="en-US" dirty="0"/>
          </a:p>
        </p:txBody>
      </p:sp>
    </p:spTree>
    <p:extLst>
      <p:ext uri="{BB962C8B-B14F-4D97-AF65-F5344CB8AC3E}">
        <p14:creationId xmlns:p14="http://schemas.microsoft.com/office/powerpoint/2010/main" val="4156993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4408D99-1168-4060-A736-AD516565C750}" type="slidenum">
              <a:rPr lang="en-US" altLang="en-US" sz="1400"/>
              <a:pPr/>
              <a:t>41</a:t>
            </a:fld>
            <a:endParaRPr lang="en-US" altLang="en-US" sz="1400"/>
          </a:p>
        </p:txBody>
      </p:sp>
      <p:sp>
        <p:nvSpPr>
          <p:cNvPr id="3074" name="Rectangle 2"/>
          <p:cNvSpPr>
            <a:spLocks noGrp="1" noChangeArrowheads="1"/>
          </p:cNvSpPr>
          <p:nvPr>
            <p:ph type="ctrTitle"/>
          </p:nvPr>
        </p:nvSpPr>
        <p:spPr>
          <a:xfrm>
            <a:off x="2209800" y="533400"/>
            <a:ext cx="7772400" cy="1143000"/>
          </a:xfrm>
        </p:spPr>
        <p:txBody>
          <a:bodyPr anchor="ctr"/>
          <a:lstStyle/>
          <a:p>
            <a:r>
              <a:rPr lang="en-US" altLang="en-US" sz="4400"/>
              <a:t>Heuristic Search</a:t>
            </a:r>
          </a:p>
        </p:txBody>
      </p:sp>
      <p:sp>
        <p:nvSpPr>
          <p:cNvPr id="3075" name="Rectangle 3"/>
          <p:cNvSpPr>
            <a:spLocks noGrp="1" noChangeArrowheads="1"/>
          </p:cNvSpPr>
          <p:nvPr>
            <p:ph type="subTitle" idx="1"/>
          </p:nvPr>
        </p:nvSpPr>
        <p:spPr>
          <a:xfrm>
            <a:off x="2895600" y="3124200"/>
            <a:ext cx="6400800" cy="2514600"/>
          </a:xfrm>
        </p:spPr>
        <p:txBody>
          <a:bodyPr/>
          <a:lstStyle/>
          <a:p>
            <a:endParaRPr lang="en-US" altLang="en-US" sz="3200"/>
          </a:p>
        </p:txBody>
      </p:sp>
    </p:spTree>
    <p:extLst>
      <p:ext uri="{BB962C8B-B14F-4D97-AF65-F5344CB8AC3E}">
        <p14:creationId xmlns:p14="http://schemas.microsoft.com/office/powerpoint/2010/main" val="1744658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D143657-C19E-4564-9C4A-693E78129E75}" type="slidenum">
              <a:rPr lang="en-US" altLang="en-US" sz="1400"/>
              <a:pPr/>
              <a:t>42</a:t>
            </a:fld>
            <a:endParaRPr lang="en-US" altLang="en-US" sz="1400"/>
          </a:p>
        </p:txBody>
      </p:sp>
      <p:sp>
        <p:nvSpPr>
          <p:cNvPr id="5122" name="Rectangle 2"/>
          <p:cNvSpPr>
            <a:spLocks noGrp="1" noChangeArrowheads="1"/>
          </p:cNvSpPr>
          <p:nvPr>
            <p:ph type="title"/>
          </p:nvPr>
        </p:nvSpPr>
        <p:spPr/>
        <p:txBody>
          <a:bodyPr/>
          <a:lstStyle/>
          <a:p>
            <a:r>
              <a:rPr lang="en-US" altLang="en-US"/>
              <a:t>Heuristic Search Techniques</a:t>
            </a:r>
          </a:p>
        </p:txBody>
      </p:sp>
      <p:sp>
        <p:nvSpPr>
          <p:cNvPr id="5123" name="Rectangle 3"/>
          <p:cNvSpPr>
            <a:spLocks noGrp="1" noChangeArrowheads="1"/>
          </p:cNvSpPr>
          <p:nvPr>
            <p:ph type="body" idx="1"/>
          </p:nvPr>
        </p:nvSpPr>
        <p:spPr/>
        <p:txBody>
          <a:bodyPr/>
          <a:lstStyle/>
          <a:p>
            <a:pPr>
              <a:lnSpc>
                <a:spcPct val="90000"/>
              </a:lnSpc>
              <a:spcAft>
                <a:spcPct val="100000"/>
              </a:spcAft>
            </a:pPr>
            <a:r>
              <a:rPr lang="en-US" altLang="en-US" i="1"/>
              <a:t>Direct</a:t>
            </a:r>
            <a:r>
              <a:rPr lang="en-US" altLang="en-US"/>
              <a:t> techniques (blind search) are not always possible (they require too much time or memory).</a:t>
            </a:r>
          </a:p>
          <a:p>
            <a:pPr>
              <a:lnSpc>
                <a:spcPct val="90000"/>
              </a:lnSpc>
              <a:spcAft>
                <a:spcPct val="100000"/>
              </a:spcAft>
            </a:pPr>
            <a:r>
              <a:rPr lang="en-US" altLang="en-US" i="1"/>
              <a:t>Weak</a:t>
            </a:r>
            <a:r>
              <a:rPr lang="en-US" altLang="en-US"/>
              <a:t> techniques can be effective if applied correctly on the right kinds of tasks.</a:t>
            </a:r>
          </a:p>
          <a:p>
            <a:pPr lvl="1">
              <a:lnSpc>
                <a:spcPct val="90000"/>
              </a:lnSpc>
              <a:spcAft>
                <a:spcPct val="100000"/>
              </a:spcAft>
            </a:pPr>
            <a:r>
              <a:rPr lang="en-US" altLang="en-US"/>
              <a:t>Typically require domain specific information.</a:t>
            </a:r>
          </a:p>
          <a:p>
            <a:pPr lvl="1">
              <a:lnSpc>
                <a:spcPct val="90000"/>
              </a:lnSpc>
              <a:spcAft>
                <a:spcPct val="100000"/>
              </a:spcAft>
            </a:pPr>
            <a:endParaRPr lang="en-US" altLang="en-US"/>
          </a:p>
          <a:p>
            <a:pPr>
              <a:lnSpc>
                <a:spcPct val="90000"/>
              </a:lnSpc>
              <a:spcAft>
                <a:spcPct val="100000"/>
              </a:spcAft>
            </a:pPr>
            <a:endParaRPr lang="en-US" altLang="en-US"/>
          </a:p>
        </p:txBody>
      </p:sp>
    </p:spTree>
    <p:extLst>
      <p:ext uri="{BB962C8B-B14F-4D97-AF65-F5344CB8AC3E}">
        <p14:creationId xmlns:p14="http://schemas.microsoft.com/office/powerpoint/2010/main" val="2859737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Number Placeholder 4"/>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357CBA1-6F91-4CC7-BCC3-40FED51AC72B}" type="slidenum">
              <a:rPr lang="en-US" altLang="en-US" sz="1400"/>
              <a:pPr/>
              <a:t>43</a:t>
            </a:fld>
            <a:endParaRPr lang="en-US" altLang="en-US" sz="1400"/>
          </a:p>
        </p:txBody>
      </p:sp>
      <p:sp>
        <p:nvSpPr>
          <p:cNvPr id="7170" name="Rectangle 2"/>
          <p:cNvSpPr>
            <a:spLocks noGrp="1" noChangeArrowheads="1"/>
          </p:cNvSpPr>
          <p:nvPr>
            <p:ph type="title"/>
          </p:nvPr>
        </p:nvSpPr>
        <p:spPr/>
        <p:txBody>
          <a:bodyPr/>
          <a:lstStyle/>
          <a:p>
            <a:r>
              <a:rPr lang="en-US" altLang="en-US"/>
              <a:t>Example: 8 Puzzle</a:t>
            </a:r>
          </a:p>
        </p:txBody>
      </p:sp>
      <p:sp>
        <p:nvSpPr>
          <p:cNvPr id="7171" name="Rectangle 3"/>
          <p:cNvSpPr>
            <a:spLocks noChangeArrowheads="1"/>
          </p:cNvSpPr>
          <p:nvPr/>
        </p:nvSpPr>
        <p:spPr bwMode="auto">
          <a:xfrm>
            <a:off x="1981200" y="2438400"/>
            <a:ext cx="3276600" cy="3276600"/>
          </a:xfrm>
          <a:prstGeom prst="rect">
            <a:avLst/>
          </a:prstGeom>
          <a:solidFill>
            <a:schemeClr val="bg2"/>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172" name="Rectangle 5"/>
          <p:cNvSpPr>
            <a:spLocks noChangeArrowheads="1"/>
          </p:cNvSpPr>
          <p:nvPr/>
        </p:nvSpPr>
        <p:spPr bwMode="auto">
          <a:xfrm>
            <a:off x="2209800" y="2628900"/>
            <a:ext cx="914400" cy="914400"/>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1</a:t>
            </a:r>
          </a:p>
        </p:txBody>
      </p:sp>
      <p:sp>
        <p:nvSpPr>
          <p:cNvPr id="7173" name="Rectangle 6"/>
          <p:cNvSpPr>
            <a:spLocks noChangeArrowheads="1"/>
          </p:cNvSpPr>
          <p:nvPr/>
        </p:nvSpPr>
        <p:spPr bwMode="auto">
          <a:xfrm>
            <a:off x="3162300" y="2628900"/>
            <a:ext cx="914400" cy="914400"/>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2</a:t>
            </a:r>
          </a:p>
        </p:txBody>
      </p:sp>
      <p:sp>
        <p:nvSpPr>
          <p:cNvPr id="7174" name="Rectangle 7"/>
          <p:cNvSpPr>
            <a:spLocks noChangeArrowheads="1"/>
          </p:cNvSpPr>
          <p:nvPr/>
        </p:nvSpPr>
        <p:spPr bwMode="auto">
          <a:xfrm>
            <a:off x="4114800" y="2628900"/>
            <a:ext cx="914400" cy="914400"/>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3</a:t>
            </a:r>
          </a:p>
        </p:txBody>
      </p:sp>
      <p:sp>
        <p:nvSpPr>
          <p:cNvPr id="7175" name="Rectangle 8"/>
          <p:cNvSpPr>
            <a:spLocks noChangeArrowheads="1"/>
          </p:cNvSpPr>
          <p:nvPr/>
        </p:nvSpPr>
        <p:spPr bwMode="auto">
          <a:xfrm>
            <a:off x="2209800" y="3581400"/>
            <a:ext cx="914400" cy="914400"/>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7</a:t>
            </a:r>
          </a:p>
        </p:txBody>
      </p:sp>
      <p:sp>
        <p:nvSpPr>
          <p:cNvPr id="7176" name="Rectangle 9"/>
          <p:cNvSpPr>
            <a:spLocks noChangeArrowheads="1"/>
          </p:cNvSpPr>
          <p:nvPr/>
        </p:nvSpPr>
        <p:spPr bwMode="auto">
          <a:xfrm>
            <a:off x="4114800" y="3581400"/>
            <a:ext cx="914400" cy="914400"/>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4</a:t>
            </a:r>
          </a:p>
        </p:txBody>
      </p:sp>
      <p:sp>
        <p:nvSpPr>
          <p:cNvPr id="7177" name="Rectangle 10"/>
          <p:cNvSpPr>
            <a:spLocks noChangeArrowheads="1"/>
          </p:cNvSpPr>
          <p:nvPr/>
        </p:nvSpPr>
        <p:spPr bwMode="auto">
          <a:xfrm>
            <a:off x="2209800" y="4610100"/>
            <a:ext cx="914400" cy="914400"/>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6</a:t>
            </a:r>
          </a:p>
        </p:txBody>
      </p:sp>
      <p:sp>
        <p:nvSpPr>
          <p:cNvPr id="7178" name="Rectangle 11"/>
          <p:cNvSpPr>
            <a:spLocks noChangeArrowheads="1"/>
          </p:cNvSpPr>
          <p:nvPr/>
        </p:nvSpPr>
        <p:spPr bwMode="auto">
          <a:xfrm>
            <a:off x="3200400" y="3581400"/>
            <a:ext cx="914400" cy="914400"/>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8</a:t>
            </a:r>
          </a:p>
        </p:txBody>
      </p:sp>
      <p:sp>
        <p:nvSpPr>
          <p:cNvPr id="7179" name="Rectangle 12"/>
          <p:cNvSpPr>
            <a:spLocks noChangeArrowheads="1"/>
          </p:cNvSpPr>
          <p:nvPr/>
        </p:nvSpPr>
        <p:spPr bwMode="auto">
          <a:xfrm>
            <a:off x="4114800" y="4610100"/>
            <a:ext cx="914400" cy="914400"/>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5</a:t>
            </a:r>
          </a:p>
        </p:txBody>
      </p:sp>
      <p:sp>
        <p:nvSpPr>
          <p:cNvPr id="7180" name="Line 25"/>
          <p:cNvSpPr>
            <a:spLocks noChangeShapeType="1"/>
          </p:cNvSpPr>
          <p:nvPr/>
        </p:nvSpPr>
        <p:spPr bwMode="auto">
          <a:xfrm>
            <a:off x="5486400" y="4038600"/>
            <a:ext cx="1143000" cy="0"/>
          </a:xfrm>
          <a:prstGeom prst="line">
            <a:avLst/>
          </a:prstGeom>
          <a:noFill/>
          <a:ln w="127000" cmpd="tri">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1" name="Rectangle 26"/>
          <p:cNvSpPr>
            <a:spLocks noChangeArrowheads="1"/>
          </p:cNvSpPr>
          <p:nvPr/>
        </p:nvSpPr>
        <p:spPr bwMode="auto">
          <a:xfrm>
            <a:off x="6934200" y="2438400"/>
            <a:ext cx="3276600" cy="3276600"/>
          </a:xfrm>
          <a:prstGeom prst="rect">
            <a:avLst/>
          </a:prstGeom>
          <a:solidFill>
            <a:schemeClr val="bg2"/>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nvGrpSpPr>
          <p:cNvPr id="7182" name="Group 27"/>
          <p:cNvGrpSpPr>
            <a:grpSpLocks/>
          </p:cNvGrpSpPr>
          <p:nvPr/>
        </p:nvGrpSpPr>
        <p:grpSpPr bwMode="auto">
          <a:xfrm>
            <a:off x="7162800" y="2628900"/>
            <a:ext cx="2819400" cy="2895600"/>
            <a:chOff x="1152" y="1248"/>
            <a:chExt cx="1776" cy="1824"/>
          </a:xfrm>
        </p:grpSpPr>
        <p:sp>
          <p:nvSpPr>
            <p:cNvPr id="7183" name="Rectangle 28"/>
            <p:cNvSpPr>
              <a:spLocks noChangeArrowheads="1"/>
            </p:cNvSpPr>
            <p:nvPr/>
          </p:nvSpPr>
          <p:spPr bwMode="auto">
            <a:xfrm>
              <a:off x="1152" y="1248"/>
              <a:ext cx="576" cy="576"/>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1</a:t>
              </a:r>
            </a:p>
          </p:txBody>
        </p:sp>
        <p:sp>
          <p:nvSpPr>
            <p:cNvPr id="7184" name="Rectangle 29"/>
            <p:cNvSpPr>
              <a:spLocks noChangeArrowheads="1"/>
            </p:cNvSpPr>
            <p:nvPr/>
          </p:nvSpPr>
          <p:spPr bwMode="auto">
            <a:xfrm>
              <a:off x="1752" y="1248"/>
              <a:ext cx="576" cy="576"/>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2</a:t>
              </a:r>
            </a:p>
          </p:txBody>
        </p:sp>
        <p:sp>
          <p:nvSpPr>
            <p:cNvPr id="7185" name="Rectangle 30"/>
            <p:cNvSpPr>
              <a:spLocks noChangeArrowheads="1"/>
            </p:cNvSpPr>
            <p:nvPr/>
          </p:nvSpPr>
          <p:spPr bwMode="auto">
            <a:xfrm>
              <a:off x="2352" y="1248"/>
              <a:ext cx="576" cy="576"/>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3</a:t>
              </a:r>
            </a:p>
          </p:txBody>
        </p:sp>
        <p:sp>
          <p:nvSpPr>
            <p:cNvPr id="7186" name="Rectangle 31"/>
            <p:cNvSpPr>
              <a:spLocks noChangeArrowheads="1"/>
            </p:cNvSpPr>
            <p:nvPr/>
          </p:nvSpPr>
          <p:spPr bwMode="auto">
            <a:xfrm>
              <a:off x="1152" y="1872"/>
              <a:ext cx="576" cy="576"/>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8</a:t>
              </a:r>
            </a:p>
          </p:txBody>
        </p:sp>
        <p:sp>
          <p:nvSpPr>
            <p:cNvPr id="7187" name="Rectangle 32"/>
            <p:cNvSpPr>
              <a:spLocks noChangeArrowheads="1"/>
            </p:cNvSpPr>
            <p:nvPr/>
          </p:nvSpPr>
          <p:spPr bwMode="auto">
            <a:xfrm>
              <a:off x="2352" y="1872"/>
              <a:ext cx="576" cy="576"/>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4</a:t>
              </a:r>
            </a:p>
          </p:txBody>
        </p:sp>
        <p:sp>
          <p:nvSpPr>
            <p:cNvPr id="7188" name="Rectangle 33"/>
            <p:cNvSpPr>
              <a:spLocks noChangeArrowheads="1"/>
            </p:cNvSpPr>
            <p:nvPr/>
          </p:nvSpPr>
          <p:spPr bwMode="auto">
            <a:xfrm>
              <a:off x="1152" y="2496"/>
              <a:ext cx="576" cy="576"/>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7</a:t>
              </a:r>
            </a:p>
          </p:txBody>
        </p:sp>
        <p:sp>
          <p:nvSpPr>
            <p:cNvPr id="7189" name="Rectangle 34"/>
            <p:cNvSpPr>
              <a:spLocks noChangeArrowheads="1"/>
            </p:cNvSpPr>
            <p:nvPr/>
          </p:nvSpPr>
          <p:spPr bwMode="auto">
            <a:xfrm>
              <a:off x="1752" y="2496"/>
              <a:ext cx="576" cy="576"/>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6</a:t>
              </a:r>
            </a:p>
          </p:txBody>
        </p:sp>
        <p:sp>
          <p:nvSpPr>
            <p:cNvPr id="7190" name="Rectangle 35"/>
            <p:cNvSpPr>
              <a:spLocks noChangeArrowheads="1"/>
            </p:cNvSpPr>
            <p:nvPr/>
          </p:nvSpPr>
          <p:spPr bwMode="auto">
            <a:xfrm>
              <a:off x="2352" y="2496"/>
              <a:ext cx="576" cy="576"/>
            </a:xfrm>
            <a:prstGeom prst="rect">
              <a:avLst/>
            </a:prstGeom>
            <a:solidFill>
              <a:schemeClr val="accent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6000" b="1">
                  <a:solidFill>
                    <a:schemeClr val="bg1"/>
                  </a:solidFill>
                  <a:latin typeface="Courier New" panose="02070309020205020404" pitchFamily="49" charset="0"/>
                </a:rPr>
                <a:t>5</a:t>
              </a:r>
            </a:p>
          </p:txBody>
        </p:sp>
      </p:grpSp>
    </p:spTree>
    <p:extLst>
      <p:ext uri="{BB962C8B-B14F-4D97-AF65-F5344CB8AC3E}">
        <p14:creationId xmlns:p14="http://schemas.microsoft.com/office/powerpoint/2010/main" val="1066842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Number Placeholder 4"/>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BA03706-4C68-4D73-BD95-94DC53197D4B}" type="slidenum">
              <a:rPr lang="en-US" altLang="en-US" sz="1400"/>
              <a:pPr/>
              <a:t>44</a:t>
            </a:fld>
            <a:endParaRPr lang="en-US" altLang="en-US" sz="1400"/>
          </a:p>
        </p:txBody>
      </p:sp>
      <p:grpSp>
        <p:nvGrpSpPr>
          <p:cNvPr id="8194" name="Group 39"/>
          <p:cNvGrpSpPr>
            <a:grpSpLocks/>
          </p:cNvGrpSpPr>
          <p:nvPr/>
        </p:nvGrpSpPr>
        <p:grpSpPr bwMode="auto">
          <a:xfrm>
            <a:off x="5562600" y="304800"/>
            <a:ext cx="990600" cy="1219200"/>
            <a:chOff x="1296" y="1680"/>
            <a:chExt cx="624" cy="768"/>
          </a:xfrm>
        </p:grpSpPr>
        <p:sp>
          <p:nvSpPr>
            <p:cNvPr id="8269" name="Rectangle 13"/>
            <p:cNvSpPr>
              <a:spLocks noChangeArrowheads="1"/>
            </p:cNvSpPr>
            <p:nvPr/>
          </p:nvSpPr>
          <p:spPr bwMode="auto">
            <a:xfrm>
              <a:off x="1296" y="1680"/>
              <a:ext cx="624" cy="768"/>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70" name="Rectangle 15"/>
            <p:cNvSpPr>
              <a:spLocks noChangeArrowheads="1"/>
            </p:cNvSpPr>
            <p:nvPr/>
          </p:nvSpPr>
          <p:spPr bwMode="auto">
            <a:xfrm>
              <a:off x="1344" y="172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8271" name="Rectangle 16"/>
            <p:cNvSpPr>
              <a:spLocks noChangeArrowheads="1"/>
            </p:cNvSpPr>
            <p:nvPr/>
          </p:nvSpPr>
          <p:spPr bwMode="auto">
            <a:xfrm>
              <a:off x="1536" y="1728"/>
              <a:ext cx="175"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8272" name="Rectangle 17"/>
            <p:cNvSpPr>
              <a:spLocks noChangeArrowheads="1"/>
            </p:cNvSpPr>
            <p:nvPr/>
          </p:nvSpPr>
          <p:spPr bwMode="auto">
            <a:xfrm>
              <a:off x="1728" y="172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8273" name="Group 31"/>
            <p:cNvGrpSpPr>
              <a:grpSpLocks/>
            </p:cNvGrpSpPr>
            <p:nvPr/>
          </p:nvGrpSpPr>
          <p:grpSpPr bwMode="auto">
            <a:xfrm>
              <a:off x="1296" y="1968"/>
              <a:ext cx="624" cy="192"/>
              <a:chOff x="1296" y="1968"/>
              <a:chExt cx="624" cy="192"/>
            </a:xfrm>
          </p:grpSpPr>
          <p:sp>
            <p:nvSpPr>
              <p:cNvPr id="8283" name="Line 23"/>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84" name="Line 24"/>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274" name="Group 30"/>
            <p:cNvGrpSpPr>
              <a:grpSpLocks/>
            </p:cNvGrpSpPr>
            <p:nvPr/>
          </p:nvGrpSpPr>
          <p:grpSpPr bwMode="auto">
            <a:xfrm>
              <a:off x="1512" y="1680"/>
              <a:ext cx="192" cy="768"/>
              <a:chOff x="1488" y="1680"/>
              <a:chExt cx="192" cy="768"/>
            </a:xfrm>
          </p:grpSpPr>
          <p:sp>
            <p:nvSpPr>
              <p:cNvPr id="8281" name="Line 28"/>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82" name="Line 29"/>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275" name="Rectangle 33"/>
            <p:cNvSpPr>
              <a:spLocks noChangeArrowheads="1"/>
            </p:cNvSpPr>
            <p:nvPr/>
          </p:nvSpPr>
          <p:spPr bwMode="auto">
            <a:xfrm>
              <a:off x="1344" y="220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8276" name="Rectangle 34"/>
            <p:cNvSpPr>
              <a:spLocks noChangeArrowheads="1"/>
            </p:cNvSpPr>
            <p:nvPr/>
          </p:nvSpPr>
          <p:spPr bwMode="auto">
            <a:xfrm>
              <a:off x="1536" y="2208"/>
              <a:ext cx="175"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8277" name="Rectangle 35"/>
            <p:cNvSpPr>
              <a:spLocks noChangeArrowheads="1"/>
            </p:cNvSpPr>
            <p:nvPr/>
          </p:nvSpPr>
          <p:spPr bwMode="auto">
            <a:xfrm>
              <a:off x="1728" y="220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8278" name="Rectangle 36"/>
            <p:cNvSpPr>
              <a:spLocks noChangeArrowheads="1"/>
            </p:cNvSpPr>
            <p:nvPr/>
          </p:nvSpPr>
          <p:spPr bwMode="auto">
            <a:xfrm>
              <a:off x="1344" y="196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8279" name="Rectangle 37"/>
            <p:cNvSpPr>
              <a:spLocks noChangeArrowheads="1"/>
            </p:cNvSpPr>
            <p:nvPr/>
          </p:nvSpPr>
          <p:spPr bwMode="auto">
            <a:xfrm>
              <a:off x="1536" y="1968"/>
              <a:ext cx="175"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8280" name="Rectangle 38"/>
            <p:cNvSpPr>
              <a:spLocks noChangeArrowheads="1"/>
            </p:cNvSpPr>
            <p:nvPr/>
          </p:nvSpPr>
          <p:spPr bwMode="auto">
            <a:xfrm>
              <a:off x="1728" y="196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grpSp>
      <p:sp>
        <p:nvSpPr>
          <p:cNvPr id="8195" name="Line 109"/>
          <p:cNvSpPr>
            <a:spLocks noChangeShapeType="1"/>
          </p:cNvSpPr>
          <p:nvPr/>
        </p:nvSpPr>
        <p:spPr bwMode="auto">
          <a:xfrm flipH="1">
            <a:off x="3276600" y="1524000"/>
            <a:ext cx="2133600" cy="9906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6" name="Line 111"/>
          <p:cNvSpPr>
            <a:spLocks noChangeShapeType="1"/>
          </p:cNvSpPr>
          <p:nvPr/>
        </p:nvSpPr>
        <p:spPr bwMode="auto">
          <a:xfrm>
            <a:off x="6096000" y="1676400"/>
            <a:ext cx="0" cy="914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7" name="Text Box 113"/>
          <p:cNvSpPr txBox="1">
            <a:spLocks noChangeArrowheads="1"/>
          </p:cNvSpPr>
          <p:nvPr/>
        </p:nvSpPr>
        <p:spPr bwMode="auto">
          <a:xfrm rot="-1410662">
            <a:off x="3631866" y="1606084"/>
            <a:ext cx="6928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latin typeface="Signature" pitchFamily="2" charset="0"/>
              </a:rPr>
              <a:t>left</a:t>
            </a:r>
            <a:endParaRPr lang="en-US" altLang="en-US"/>
          </a:p>
        </p:txBody>
      </p:sp>
      <p:sp>
        <p:nvSpPr>
          <p:cNvPr id="8198" name="Text Box 116"/>
          <p:cNvSpPr txBox="1">
            <a:spLocks noChangeArrowheads="1"/>
          </p:cNvSpPr>
          <p:nvPr/>
        </p:nvSpPr>
        <p:spPr bwMode="auto">
          <a:xfrm rot="1385560">
            <a:off x="7351035" y="1480672"/>
            <a:ext cx="599844"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latin typeface="Signature" pitchFamily="2" charset="0"/>
              </a:rPr>
              <a:t>up</a:t>
            </a:r>
            <a:endParaRPr lang="en-US" altLang="en-US"/>
          </a:p>
        </p:txBody>
      </p:sp>
      <p:sp>
        <p:nvSpPr>
          <p:cNvPr id="8199" name="Rectangle 118"/>
          <p:cNvSpPr>
            <a:spLocks noGrp="1" noChangeArrowheads="1"/>
          </p:cNvSpPr>
          <p:nvPr>
            <p:ph type="title"/>
          </p:nvPr>
        </p:nvSpPr>
        <p:spPr>
          <a:xfrm>
            <a:off x="2133600" y="4648200"/>
            <a:ext cx="7772400" cy="1143000"/>
          </a:xfrm>
          <a:noFill/>
        </p:spPr>
        <p:txBody>
          <a:bodyPr/>
          <a:lstStyle/>
          <a:p>
            <a:r>
              <a:rPr lang="en-US" altLang="en-US"/>
              <a:t>Which move is best?</a:t>
            </a:r>
          </a:p>
        </p:txBody>
      </p:sp>
      <p:sp>
        <p:nvSpPr>
          <p:cNvPr id="8200" name="Line 119"/>
          <p:cNvSpPr>
            <a:spLocks noChangeShapeType="1"/>
          </p:cNvSpPr>
          <p:nvPr/>
        </p:nvSpPr>
        <p:spPr bwMode="auto">
          <a:xfrm>
            <a:off x="6705600" y="1600200"/>
            <a:ext cx="2133600" cy="9906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1" name="Text Box 120"/>
          <p:cNvSpPr txBox="1">
            <a:spLocks noChangeArrowheads="1"/>
          </p:cNvSpPr>
          <p:nvPr/>
        </p:nvSpPr>
        <p:spPr bwMode="auto">
          <a:xfrm>
            <a:off x="5257801" y="1828800"/>
            <a:ext cx="9332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latin typeface="Signature" pitchFamily="2" charset="0"/>
              </a:rPr>
              <a:t>right</a:t>
            </a:r>
          </a:p>
        </p:txBody>
      </p:sp>
      <p:sp>
        <p:nvSpPr>
          <p:cNvPr id="8202" name="Rectangle 122"/>
          <p:cNvSpPr>
            <a:spLocks noChangeArrowheads="1"/>
          </p:cNvSpPr>
          <p:nvPr/>
        </p:nvSpPr>
        <p:spPr bwMode="auto">
          <a:xfrm>
            <a:off x="2819400" y="2743200"/>
            <a:ext cx="990600" cy="1219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03" name="Rectangle 123"/>
          <p:cNvSpPr>
            <a:spLocks noChangeArrowheads="1"/>
          </p:cNvSpPr>
          <p:nvPr/>
        </p:nvSpPr>
        <p:spPr bwMode="auto">
          <a:xfrm>
            <a:off x="28956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8204" name="Rectangle 124"/>
          <p:cNvSpPr>
            <a:spLocks noChangeArrowheads="1"/>
          </p:cNvSpPr>
          <p:nvPr/>
        </p:nvSpPr>
        <p:spPr bwMode="auto">
          <a:xfrm>
            <a:off x="3200401" y="2819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8205" name="Rectangle 125"/>
          <p:cNvSpPr>
            <a:spLocks noChangeArrowheads="1"/>
          </p:cNvSpPr>
          <p:nvPr/>
        </p:nvSpPr>
        <p:spPr bwMode="auto">
          <a:xfrm>
            <a:off x="35052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8206" name="Group 126"/>
          <p:cNvGrpSpPr>
            <a:grpSpLocks/>
          </p:cNvGrpSpPr>
          <p:nvPr/>
        </p:nvGrpSpPr>
        <p:grpSpPr bwMode="auto">
          <a:xfrm>
            <a:off x="2819400" y="3200400"/>
            <a:ext cx="990600" cy="304800"/>
            <a:chOff x="1296" y="1968"/>
            <a:chExt cx="624" cy="192"/>
          </a:xfrm>
        </p:grpSpPr>
        <p:sp>
          <p:nvSpPr>
            <p:cNvPr id="8267" name="Line 127"/>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68" name="Line 128"/>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207" name="Group 129"/>
          <p:cNvGrpSpPr>
            <a:grpSpLocks/>
          </p:cNvGrpSpPr>
          <p:nvPr/>
        </p:nvGrpSpPr>
        <p:grpSpPr bwMode="auto">
          <a:xfrm>
            <a:off x="3162300" y="2743200"/>
            <a:ext cx="304800" cy="1219200"/>
            <a:chOff x="1488" y="1680"/>
            <a:chExt cx="192" cy="768"/>
          </a:xfrm>
        </p:grpSpPr>
        <p:sp>
          <p:nvSpPr>
            <p:cNvPr id="8265" name="Line 130"/>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66" name="Line 131"/>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208" name="Rectangle 132"/>
          <p:cNvSpPr>
            <a:spLocks noChangeArrowheads="1"/>
          </p:cNvSpPr>
          <p:nvPr/>
        </p:nvSpPr>
        <p:spPr bwMode="auto">
          <a:xfrm>
            <a:off x="28956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 </a:t>
            </a:r>
          </a:p>
        </p:txBody>
      </p:sp>
      <p:sp>
        <p:nvSpPr>
          <p:cNvPr id="8209" name="Rectangle 133"/>
          <p:cNvSpPr>
            <a:spLocks noChangeArrowheads="1"/>
          </p:cNvSpPr>
          <p:nvPr/>
        </p:nvSpPr>
        <p:spPr bwMode="auto">
          <a:xfrm>
            <a:off x="32004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8210" name="Rectangle 134"/>
          <p:cNvSpPr>
            <a:spLocks noChangeArrowheads="1"/>
          </p:cNvSpPr>
          <p:nvPr/>
        </p:nvSpPr>
        <p:spPr bwMode="auto">
          <a:xfrm>
            <a:off x="35052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8211" name="Rectangle 135"/>
          <p:cNvSpPr>
            <a:spLocks noChangeArrowheads="1"/>
          </p:cNvSpPr>
          <p:nvPr/>
        </p:nvSpPr>
        <p:spPr bwMode="auto">
          <a:xfrm>
            <a:off x="28956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8212" name="Rectangle 136"/>
          <p:cNvSpPr>
            <a:spLocks noChangeArrowheads="1"/>
          </p:cNvSpPr>
          <p:nvPr/>
        </p:nvSpPr>
        <p:spPr bwMode="auto">
          <a:xfrm>
            <a:off x="3200401" y="3200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8213" name="Rectangle 137"/>
          <p:cNvSpPr>
            <a:spLocks noChangeArrowheads="1"/>
          </p:cNvSpPr>
          <p:nvPr/>
        </p:nvSpPr>
        <p:spPr bwMode="auto">
          <a:xfrm>
            <a:off x="35052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sp>
        <p:nvSpPr>
          <p:cNvPr id="8214" name="Rectangle 139"/>
          <p:cNvSpPr>
            <a:spLocks noChangeArrowheads="1"/>
          </p:cNvSpPr>
          <p:nvPr/>
        </p:nvSpPr>
        <p:spPr bwMode="auto">
          <a:xfrm>
            <a:off x="5562600" y="2743200"/>
            <a:ext cx="990600" cy="1219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15" name="Rectangle 140"/>
          <p:cNvSpPr>
            <a:spLocks noChangeArrowheads="1"/>
          </p:cNvSpPr>
          <p:nvPr/>
        </p:nvSpPr>
        <p:spPr bwMode="auto">
          <a:xfrm>
            <a:off x="56388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8216" name="Rectangle 141"/>
          <p:cNvSpPr>
            <a:spLocks noChangeArrowheads="1"/>
          </p:cNvSpPr>
          <p:nvPr/>
        </p:nvSpPr>
        <p:spPr bwMode="auto">
          <a:xfrm>
            <a:off x="5943601" y="2819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8217" name="Rectangle 142"/>
          <p:cNvSpPr>
            <a:spLocks noChangeArrowheads="1"/>
          </p:cNvSpPr>
          <p:nvPr/>
        </p:nvSpPr>
        <p:spPr bwMode="auto">
          <a:xfrm>
            <a:off x="62484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8218" name="Group 143"/>
          <p:cNvGrpSpPr>
            <a:grpSpLocks/>
          </p:cNvGrpSpPr>
          <p:nvPr/>
        </p:nvGrpSpPr>
        <p:grpSpPr bwMode="auto">
          <a:xfrm>
            <a:off x="5562600" y="3200400"/>
            <a:ext cx="990600" cy="304800"/>
            <a:chOff x="1296" y="1968"/>
            <a:chExt cx="624" cy="192"/>
          </a:xfrm>
        </p:grpSpPr>
        <p:sp>
          <p:nvSpPr>
            <p:cNvPr id="8263" name="Line 144"/>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64" name="Line 145"/>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219" name="Group 146"/>
          <p:cNvGrpSpPr>
            <a:grpSpLocks/>
          </p:cNvGrpSpPr>
          <p:nvPr/>
        </p:nvGrpSpPr>
        <p:grpSpPr bwMode="auto">
          <a:xfrm>
            <a:off x="5905500" y="2743200"/>
            <a:ext cx="304800" cy="1219200"/>
            <a:chOff x="1488" y="1680"/>
            <a:chExt cx="192" cy="768"/>
          </a:xfrm>
        </p:grpSpPr>
        <p:sp>
          <p:nvSpPr>
            <p:cNvPr id="8261" name="Line 147"/>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62" name="Line 148"/>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220" name="Rectangle 149"/>
          <p:cNvSpPr>
            <a:spLocks noChangeArrowheads="1"/>
          </p:cNvSpPr>
          <p:nvPr/>
        </p:nvSpPr>
        <p:spPr bwMode="auto">
          <a:xfrm>
            <a:off x="56388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8221" name="Rectangle 150"/>
          <p:cNvSpPr>
            <a:spLocks noChangeArrowheads="1"/>
          </p:cNvSpPr>
          <p:nvPr/>
        </p:nvSpPr>
        <p:spPr bwMode="auto">
          <a:xfrm>
            <a:off x="59436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8222" name="Rectangle 151"/>
          <p:cNvSpPr>
            <a:spLocks noChangeArrowheads="1"/>
          </p:cNvSpPr>
          <p:nvPr/>
        </p:nvSpPr>
        <p:spPr bwMode="auto">
          <a:xfrm>
            <a:off x="59436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8223" name="Rectangle 152"/>
          <p:cNvSpPr>
            <a:spLocks noChangeArrowheads="1"/>
          </p:cNvSpPr>
          <p:nvPr/>
        </p:nvSpPr>
        <p:spPr bwMode="auto">
          <a:xfrm>
            <a:off x="56388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8224" name="Rectangle 153"/>
          <p:cNvSpPr>
            <a:spLocks noChangeArrowheads="1"/>
          </p:cNvSpPr>
          <p:nvPr/>
        </p:nvSpPr>
        <p:spPr bwMode="auto">
          <a:xfrm>
            <a:off x="5943601" y="3200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8225" name="Rectangle 154"/>
          <p:cNvSpPr>
            <a:spLocks noChangeArrowheads="1"/>
          </p:cNvSpPr>
          <p:nvPr/>
        </p:nvSpPr>
        <p:spPr bwMode="auto">
          <a:xfrm>
            <a:off x="62484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sp>
        <p:nvSpPr>
          <p:cNvPr id="8226" name="Rectangle 156"/>
          <p:cNvSpPr>
            <a:spLocks noChangeArrowheads="1"/>
          </p:cNvSpPr>
          <p:nvPr/>
        </p:nvSpPr>
        <p:spPr bwMode="auto">
          <a:xfrm>
            <a:off x="8305800" y="2743200"/>
            <a:ext cx="990600" cy="1219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7" name="Rectangle 157"/>
          <p:cNvSpPr>
            <a:spLocks noChangeArrowheads="1"/>
          </p:cNvSpPr>
          <p:nvPr/>
        </p:nvSpPr>
        <p:spPr bwMode="auto">
          <a:xfrm>
            <a:off x="83820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8228" name="Rectangle 158"/>
          <p:cNvSpPr>
            <a:spLocks noChangeArrowheads="1"/>
          </p:cNvSpPr>
          <p:nvPr/>
        </p:nvSpPr>
        <p:spPr bwMode="auto">
          <a:xfrm>
            <a:off x="8686801" y="2819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8229" name="Rectangle 159"/>
          <p:cNvSpPr>
            <a:spLocks noChangeArrowheads="1"/>
          </p:cNvSpPr>
          <p:nvPr/>
        </p:nvSpPr>
        <p:spPr bwMode="auto">
          <a:xfrm>
            <a:off x="89916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8230" name="Group 160"/>
          <p:cNvGrpSpPr>
            <a:grpSpLocks/>
          </p:cNvGrpSpPr>
          <p:nvPr/>
        </p:nvGrpSpPr>
        <p:grpSpPr bwMode="auto">
          <a:xfrm>
            <a:off x="8305800" y="3200400"/>
            <a:ext cx="990600" cy="304800"/>
            <a:chOff x="1296" y="1968"/>
            <a:chExt cx="624" cy="192"/>
          </a:xfrm>
        </p:grpSpPr>
        <p:sp>
          <p:nvSpPr>
            <p:cNvPr id="8259" name="Line 161"/>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60" name="Line 162"/>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231" name="Group 163"/>
          <p:cNvGrpSpPr>
            <a:grpSpLocks/>
          </p:cNvGrpSpPr>
          <p:nvPr/>
        </p:nvGrpSpPr>
        <p:grpSpPr bwMode="auto">
          <a:xfrm>
            <a:off x="8648700" y="2743200"/>
            <a:ext cx="304800" cy="1219200"/>
            <a:chOff x="1488" y="1680"/>
            <a:chExt cx="192" cy="768"/>
          </a:xfrm>
        </p:grpSpPr>
        <p:sp>
          <p:nvSpPr>
            <p:cNvPr id="8257" name="Line 164"/>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58" name="Line 165"/>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232" name="Rectangle 166"/>
          <p:cNvSpPr>
            <a:spLocks noChangeArrowheads="1"/>
          </p:cNvSpPr>
          <p:nvPr/>
        </p:nvSpPr>
        <p:spPr bwMode="auto">
          <a:xfrm>
            <a:off x="83820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8233" name="Rectangle 167"/>
          <p:cNvSpPr>
            <a:spLocks noChangeArrowheads="1"/>
          </p:cNvSpPr>
          <p:nvPr/>
        </p:nvSpPr>
        <p:spPr bwMode="auto">
          <a:xfrm>
            <a:off x="86868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8234" name="Rectangle 168"/>
          <p:cNvSpPr>
            <a:spLocks noChangeArrowheads="1"/>
          </p:cNvSpPr>
          <p:nvPr/>
        </p:nvSpPr>
        <p:spPr bwMode="auto">
          <a:xfrm>
            <a:off x="89916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8235" name="Rectangle 169"/>
          <p:cNvSpPr>
            <a:spLocks noChangeArrowheads="1"/>
          </p:cNvSpPr>
          <p:nvPr/>
        </p:nvSpPr>
        <p:spPr bwMode="auto">
          <a:xfrm>
            <a:off x="83820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8236" name="Rectangle 170"/>
          <p:cNvSpPr>
            <a:spLocks noChangeArrowheads="1"/>
          </p:cNvSpPr>
          <p:nvPr/>
        </p:nvSpPr>
        <p:spPr bwMode="auto">
          <a:xfrm>
            <a:off x="86868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8237" name="Rectangle 171"/>
          <p:cNvSpPr>
            <a:spLocks noChangeArrowheads="1"/>
          </p:cNvSpPr>
          <p:nvPr/>
        </p:nvSpPr>
        <p:spPr bwMode="auto">
          <a:xfrm>
            <a:off x="89916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sp>
        <p:nvSpPr>
          <p:cNvPr id="8238" name="Rectangle 172"/>
          <p:cNvSpPr>
            <a:spLocks noChangeArrowheads="1"/>
          </p:cNvSpPr>
          <p:nvPr/>
        </p:nvSpPr>
        <p:spPr bwMode="auto">
          <a:xfrm>
            <a:off x="32004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8239" name="Rectangle 173"/>
          <p:cNvSpPr>
            <a:spLocks noChangeArrowheads="1"/>
          </p:cNvSpPr>
          <p:nvPr/>
        </p:nvSpPr>
        <p:spPr bwMode="auto">
          <a:xfrm>
            <a:off x="1905000" y="304800"/>
            <a:ext cx="990600" cy="1219200"/>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40" name="Rectangle 174"/>
          <p:cNvSpPr>
            <a:spLocks noChangeArrowheads="1"/>
          </p:cNvSpPr>
          <p:nvPr/>
        </p:nvSpPr>
        <p:spPr bwMode="auto">
          <a:xfrm>
            <a:off x="1981201" y="381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1</a:t>
            </a:r>
          </a:p>
        </p:txBody>
      </p:sp>
      <p:sp>
        <p:nvSpPr>
          <p:cNvPr id="8241" name="Rectangle 175"/>
          <p:cNvSpPr>
            <a:spLocks noChangeArrowheads="1"/>
          </p:cNvSpPr>
          <p:nvPr/>
        </p:nvSpPr>
        <p:spPr bwMode="auto">
          <a:xfrm>
            <a:off x="2286001" y="3810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2</a:t>
            </a:r>
          </a:p>
        </p:txBody>
      </p:sp>
      <p:sp>
        <p:nvSpPr>
          <p:cNvPr id="8242" name="Rectangle 176"/>
          <p:cNvSpPr>
            <a:spLocks noChangeArrowheads="1"/>
          </p:cNvSpPr>
          <p:nvPr/>
        </p:nvSpPr>
        <p:spPr bwMode="auto">
          <a:xfrm>
            <a:off x="2590801" y="381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3</a:t>
            </a:r>
          </a:p>
        </p:txBody>
      </p:sp>
      <p:grpSp>
        <p:nvGrpSpPr>
          <p:cNvPr id="8243" name="Group 177"/>
          <p:cNvGrpSpPr>
            <a:grpSpLocks/>
          </p:cNvGrpSpPr>
          <p:nvPr/>
        </p:nvGrpSpPr>
        <p:grpSpPr bwMode="auto">
          <a:xfrm>
            <a:off x="1905000" y="762000"/>
            <a:ext cx="990600" cy="304800"/>
            <a:chOff x="1296" y="1968"/>
            <a:chExt cx="624" cy="192"/>
          </a:xfrm>
        </p:grpSpPr>
        <p:sp>
          <p:nvSpPr>
            <p:cNvPr id="8255" name="Line 178"/>
            <p:cNvSpPr>
              <a:spLocks noChangeShapeType="1"/>
            </p:cNvSpPr>
            <p:nvPr/>
          </p:nvSpPr>
          <p:spPr bwMode="auto">
            <a:xfrm>
              <a:off x="1296" y="1968"/>
              <a:ext cx="624"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56" name="Line 179"/>
            <p:cNvSpPr>
              <a:spLocks noChangeShapeType="1"/>
            </p:cNvSpPr>
            <p:nvPr/>
          </p:nvSpPr>
          <p:spPr bwMode="auto">
            <a:xfrm>
              <a:off x="1296" y="2160"/>
              <a:ext cx="624"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244" name="Group 180"/>
          <p:cNvGrpSpPr>
            <a:grpSpLocks/>
          </p:cNvGrpSpPr>
          <p:nvPr/>
        </p:nvGrpSpPr>
        <p:grpSpPr bwMode="auto">
          <a:xfrm>
            <a:off x="2247900" y="304800"/>
            <a:ext cx="304800" cy="1219200"/>
            <a:chOff x="1488" y="1680"/>
            <a:chExt cx="192" cy="768"/>
          </a:xfrm>
        </p:grpSpPr>
        <p:sp>
          <p:nvSpPr>
            <p:cNvPr id="8253" name="Line 181"/>
            <p:cNvSpPr>
              <a:spLocks noChangeShapeType="1"/>
            </p:cNvSpPr>
            <p:nvPr/>
          </p:nvSpPr>
          <p:spPr bwMode="auto">
            <a:xfrm rot="-5400000">
              <a:off x="1296" y="2064"/>
              <a:ext cx="76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54" name="Line 182"/>
            <p:cNvSpPr>
              <a:spLocks noChangeShapeType="1"/>
            </p:cNvSpPr>
            <p:nvPr/>
          </p:nvSpPr>
          <p:spPr bwMode="auto">
            <a:xfrm rot="-5400000">
              <a:off x="1104" y="2064"/>
              <a:ext cx="76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245" name="Rectangle 183"/>
          <p:cNvSpPr>
            <a:spLocks noChangeArrowheads="1"/>
          </p:cNvSpPr>
          <p:nvPr/>
        </p:nvSpPr>
        <p:spPr bwMode="auto">
          <a:xfrm>
            <a:off x="1981201" y="1143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7</a:t>
            </a:r>
          </a:p>
        </p:txBody>
      </p:sp>
      <p:sp>
        <p:nvSpPr>
          <p:cNvPr id="8246" name="Rectangle 184"/>
          <p:cNvSpPr>
            <a:spLocks noChangeArrowheads="1"/>
          </p:cNvSpPr>
          <p:nvPr/>
        </p:nvSpPr>
        <p:spPr bwMode="auto">
          <a:xfrm>
            <a:off x="2286001" y="11430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6</a:t>
            </a:r>
          </a:p>
        </p:txBody>
      </p:sp>
      <p:sp>
        <p:nvSpPr>
          <p:cNvPr id="8247" name="Rectangle 185"/>
          <p:cNvSpPr>
            <a:spLocks noChangeArrowheads="1"/>
          </p:cNvSpPr>
          <p:nvPr/>
        </p:nvSpPr>
        <p:spPr bwMode="auto">
          <a:xfrm>
            <a:off x="2590801" y="1143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5</a:t>
            </a:r>
          </a:p>
        </p:txBody>
      </p:sp>
      <p:sp>
        <p:nvSpPr>
          <p:cNvPr id="8248" name="Rectangle 186"/>
          <p:cNvSpPr>
            <a:spLocks noChangeArrowheads="1"/>
          </p:cNvSpPr>
          <p:nvPr/>
        </p:nvSpPr>
        <p:spPr bwMode="auto">
          <a:xfrm>
            <a:off x="1981201" y="762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8</a:t>
            </a:r>
          </a:p>
        </p:txBody>
      </p:sp>
      <p:sp>
        <p:nvSpPr>
          <p:cNvPr id="8249" name="Rectangle 187"/>
          <p:cNvSpPr>
            <a:spLocks noChangeArrowheads="1"/>
          </p:cNvSpPr>
          <p:nvPr/>
        </p:nvSpPr>
        <p:spPr bwMode="auto">
          <a:xfrm>
            <a:off x="2286001" y="7620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 </a:t>
            </a:r>
          </a:p>
        </p:txBody>
      </p:sp>
      <p:sp>
        <p:nvSpPr>
          <p:cNvPr id="8250" name="Rectangle 188"/>
          <p:cNvSpPr>
            <a:spLocks noChangeArrowheads="1"/>
          </p:cNvSpPr>
          <p:nvPr/>
        </p:nvSpPr>
        <p:spPr bwMode="auto">
          <a:xfrm>
            <a:off x="2590801" y="762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4</a:t>
            </a:r>
          </a:p>
        </p:txBody>
      </p:sp>
      <p:sp>
        <p:nvSpPr>
          <p:cNvPr id="8251" name="Text Box 189"/>
          <p:cNvSpPr txBox="1">
            <a:spLocks noChangeArrowheads="1"/>
          </p:cNvSpPr>
          <p:nvPr/>
        </p:nvSpPr>
        <p:spPr bwMode="auto">
          <a:xfrm>
            <a:off x="3260725" y="269875"/>
            <a:ext cx="108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solidFill>
                  <a:schemeClr val="accent2"/>
                </a:solidFill>
              </a:rPr>
              <a:t>GOAL</a:t>
            </a:r>
          </a:p>
        </p:txBody>
      </p:sp>
      <p:sp>
        <p:nvSpPr>
          <p:cNvPr id="8252" name="Freeform 190"/>
          <p:cNvSpPr>
            <a:spLocks/>
          </p:cNvSpPr>
          <p:nvPr/>
        </p:nvSpPr>
        <p:spPr bwMode="auto">
          <a:xfrm>
            <a:off x="3048000" y="685800"/>
            <a:ext cx="1066800" cy="304800"/>
          </a:xfrm>
          <a:custGeom>
            <a:avLst/>
            <a:gdLst>
              <a:gd name="T0" fmla="*/ 914400 w 392"/>
              <a:gd name="T1" fmla="*/ 0 h 280"/>
              <a:gd name="T2" fmla="*/ 914400 w 392"/>
              <a:gd name="T3" fmla="*/ 261257 h 280"/>
              <a:gd name="T4" fmla="*/ 0 w 392"/>
              <a:gd name="T5" fmla="*/ 261257 h 280"/>
              <a:gd name="T6" fmla="*/ 0 60000 65536"/>
              <a:gd name="T7" fmla="*/ 0 60000 65536"/>
              <a:gd name="T8" fmla="*/ 0 60000 65536"/>
            </a:gdLst>
            <a:ahLst/>
            <a:cxnLst>
              <a:cxn ang="T6">
                <a:pos x="T0" y="T1"/>
              </a:cxn>
              <a:cxn ang="T7">
                <a:pos x="T2" y="T3"/>
              </a:cxn>
              <a:cxn ang="T8">
                <a:pos x="T4" y="T5"/>
              </a:cxn>
            </a:cxnLst>
            <a:rect l="0" t="0" r="r" b="b"/>
            <a:pathLst>
              <a:path w="392" h="280">
                <a:moveTo>
                  <a:pt x="336" y="0"/>
                </a:moveTo>
                <a:cubicBezTo>
                  <a:pt x="364" y="100"/>
                  <a:pt x="392" y="200"/>
                  <a:pt x="336" y="240"/>
                </a:cubicBezTo>
                <a:cubicBezTo>
                  <a:pt x="280" y="280"/>
                  <a:pt x="140" y="260"/>
                  <a:pt x="0" y="240"/>
                </a:cubicBezTo>
              </a:path>
            </a:pathLst>
          </a:custGeom>
          <a:noFill/>
          <a:ln w="5715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35225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022BC18-0AF6-4420-BF20-DE3A7F4F8668}" type="slidenum">
              <a:rPr lang="en-US" altLang="en-US" sz="1400"/>
              <a:pPr/>
              <a:t>45</a:t>
            </a:fld>
            <a:endParaRPr lang="en-US" altLang="en-US" sz="1400"/>
          </a:p>
        </p:txBody>
      </p:sp>
      <p:sp>
        <p:nvSpPr>
          <p:cNvPr id="9218" name="Rectangle 2"/>
          <p:cNvSpPr>
            <a:spLocks noGrp="1" noChangeArrowheads="1"/>
          </p:cNvSpPr>
          <p:nvPr>
            <p:ph type="title"/>
          </p:nvPr>
        </p:nvSpPr>
        <p:spPr/>
        <p:txBody>
          <a:bodyPr/>
          <a:lstStyle/>
          <a:p>
            <a:r>
              <a:rPr lang="en-US" altLang="en-US"/>
              <a:t>8 Puzzle Heuristics</a:t>
            </a:r>
          </a:p>
        </p:txBody>
      </p:sp>
      <p:sp>
        <p:nvSpPr>
          <p:cNvPr id="9219" name="Rectangle 3"/>
          <p:cNvSpPr>
            <a:spLocks noGrp="1" noChangeArrowheads="1"/>
          </p:cNvSpPr>
          <p:nvPr>
            <p:ph type="body" idx="1"/>
          </p:nvPr>
        </p:nvSpPr>
        <p:spPr/>
        <p:txBody>
          <a:bodyPr/>
          <a:lstStyle/>
          <a:p>
            <a:r>
              <a:rPr lang="en-US" altLang="en-US"/>
              <a:t>Blind search techniques used an arbitrary ordering (priority) of operations.</a:t>
            </a:r>
          </a:p>
          <a:p>
            <a:r>
              <a:rPr lang="en-US" altLang="en-US"/>
              <a:t>Heuristic search techniques make use of domain specific information - a heuristic.</a:t>
            </a:r>
          </a:p>
          <a:p>
            <a:r>
              <a:rPr lang="en-US" altLang="en-US"/>
              <a:t>What heurisitic(s) can we use to decide which 8-puzzle move is “best” (worth considering first).</a:t>
            </a:r>
          </a:p>
        </p:txBody>
      </p:sp>
    </p:spTree>
    <p:extLst>
      <p:ext uri="{BB962C8B-B14F-4D97-AF65-F5344CB8AC3E}">
        <p14:creationId xmlns:p14="http://schemas.microsoft.com/office/powerpoint/2010/main" val="1422946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607898-5B2D-465A-B217-7500F76866ED}" type="slidenum">
              <a:rPr lang="en-US" altLang="en-US" sz="1400"/>
              <a:pPr/>
              <a:t>46</a:t>
            </a:fld>
            <a:endParaRPr lang="en-US" altLang="en-US" sz="1400"/>
          </a:p>
        </p:txBody>
      </p:sp>
      <p:sp>
        <p:nvSpPr>
          <p:cNvPr id="10242" name="Rectangle 2"/>
          <p:cNvSpPr>
            <a:spLocks noGrp="1" noChangeArrowheads="1"/>
          </p:cNvSpPr>
          <p:nvPr>
            <p:ph type="title"/>
          </p:nvPr>
        </p:nvSpPr>
        <p:spPr/>
        <p:txBody>
          <a:bodyPr/>
          <a:lstStyle/>
          <a:p>
            <a:r>
              <a:rPr lang="en-US" altLang="en-US"/>
              <a:t>8 Puzzle Heuristics</a:t>
            </a:r>
          </a:p>
        </p:txBody>
      </p:sp>
      <p:sp>
        <p:nvSpPr>
          <p:cNvPr id="10243" name="Rectangle 3"/>
          <p:cNvSpPr>
            <a:spLocks noGrp="1" noChangeArrowheads="1"/>
          </p:cNvSpPr>
          <p:nvPr>
            <p:ph type="body" idx="1"/>
          </p:nvPr>
        </p:nvSpPr>
        <p:spPr/>
        <p:txBody>
          <a:bodyPr/>
          <a:lstStyle/>
          <a:p>
            <a:r>
              <a:rPr lang="en-US" altLang="en-US"/>
              <a:t>For now - we just want to establish some ordering to the possible moves (the values of our heuristic does not matter as long as it ranks the moves).</a:t>
            </a:r>
          </a:p>
          <a:p>
            <a:r>
              <a:rPr lang="en-US" altLang="en-US"/>
              <a:t>Later - we will worry about the actual values returned by the heuristic function.</a:t>
            </a:r>
          </a:p>
        </p:txBody>
      </p:sp>
    </p:spTree>
    <p:extLst>
      <p:ext uri="{BB962C8B-B14F-4D97-AF65-F5344CB8AC3E}">
        <p14:creationId xmlns:p14="http://schemas.microsoft.com/office/powerpoint/2010/main" val="4149716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370C78C-3D96-491B-AC93-75D8BC77E0DE}" type="slidenum">
              <a:rPr lang="en-US" altLang="en-US" sz="1400"/>
              <a:pPr/>
              <a:t>47</a:t>
            </a:fld>
            <a:endParaRPr lang="en-US" altLang="en-US" sz="1400"/>
          </a:p>
        </p:txBody>
      </p:sp>
      <p:sp>
        <p:nvSpPr>
          <p:cNvPr id="11266" name="Rectangle 2"/>
          <p:cNvSpPr>
            <a:spLocks noGrp="1" noChangeArrowheads="1"/>
          </p:cNvSpPr>
          <p:nvPr>
            <p:ph type="title"/>
          </p:nvPr>
        </p:nvSpPr>
        <p:spPr/>
        <p:txBody>
          <a:bodyPr/>
          <a:lstStyle/>
          <a:p>
            <a:r>
              <a:rPr lang="en-US" altLang="en-US"/>
              <a:t>A Simple 8-puzzle heuristic</a:t>
            </a:r>
          </a:p>
        </p:txBody>
      </p:sp>
      <p:sp>
        <p:nvSpPr>
          <p:cNvPr id="11267" name="Rectangle 3"/>
          <p:cNvSpPr>
            <a:spLocks noGrp="1" noChangeArrowheads="1"/>
          </p:cNvSpPr>
          <p:nvPr>
            <p:ph type="body" idx="1"/>
          </p:nvPr>
        </p:nvSpPr>
        <p:spPr/>
        <p:txBody>
          <a:bodyPr/>
          <a:lstStyle/>
          <a:p>
            <a:r>
              <a:rPr lang="en-US" altLang="en-US"/>
              <a:t>Number of tiles in the correct position.</a:t>
            </a:r>
          </a:p>
          <a:p>
            <a:pPr lvl="1"/>
            <a:r>
              <a:rPr lang="en-US" altLang="en-US"/>
              <a:t>The higher the number the better.</a:t>
            </a:r>
          </a:p>
          <a:p>
            <a:pPr lvl="1"/>
            <a:r>
              <a:rPr lang="en-US" altLang="en-US"/>
              <a:t>Easy to compute (fast and takes little memory).</a:t>
            </a:r>
          </a:p>
          <a:p>
            <a:pPr lvl="1"/>
            <a:r>
              <a:rPr lang="en-US" altLang="en-US"/>
              <a:t>Probably the simplest possible heuristic.</a:t>
            </a:r>
          </a:p>
          <a:p>
            <a:endParaRPr lang="en-US" altLang="en-US"/>
          </a:p>
        </p:txBody>
      </p:sp>
    </p:spTree>
    <p:extLst>
      <p:ext uri="{BB962C8B-B14F-4D97-AF65-F5344CB8AC3E}">
        <p14:creationId xmlns:p14="http://schemas.microsoft.com/office/powerpoint/2010/main" val="749824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D2AD77B-0EFD-4C23-845E-025F311CD72E}" type="slidenum">
              <a:rPr lang="en-US" altLang="en-US" sz="1400"/>
              <a:pPr/>
              <a:t>48</a:t>
            </a:fld>
            <a:endParaRPr lang="en-US" altLang="en-US" sz="1400"/>
          </a:p>
        </p:txBody>
      </p:sp>
      <p:sp>
        <p:nvSpPr>
          <p:cNvPr id="12290" name="Rectangle 2"/>
          <p:cNvSpPr>
            <a:spLocks noGrp="1" noChangeArrowheads="1"/>
          </p:cNvSpPr>
          <p:nvPr>
            <p:ph type="title"/>
          </p:nvPr>
        </p:nvSpPr>
        <p:spPr/>
        <p:txBody>
          <a:bodyPr/>
          <a:lstStyle/>
          <a:p>
            <a:r>
              <a:rPr lang="en-US" altLang="en-US"/>
              <a:t>Another approach</a:t>
            </a:r>
          </a:p>
        </p:txBody>
      </p:sp>
      <p:sp>
        <p:nvSpPr>
          <p:cNvPr id="12291" name="Rectangle 3"/>
          <p:cNvSpPr>
            <a:spLocks noGrp="1" noChangeArrowheads="1"/>
          </p:cNvSpPr>
          <p:nvPr>
            <p:ph type="body" idx="1"/>
          </p:nvPr>
        </p:nvSpPr>
        <p:spPr/>
        <p:txBody>
          <a:bodyPr/>
          <a:lstStyle/>
          <a:p>
            <a:r>
              <a:rPr lang="en-US" altLang="en-US"/>
              <a:t>Number of tiles in the </a:t>
            </a:r>
            <a:r>
              <a:rPr lang="en-US" altLang="en-US" i="1"/>
              <a:t>incorrect</a:t>
            </a:r>
            <a:r>
              <a:rPr lang="en-US" altLang="en-US"/>
              <a:t> position.</a:t>
            </a:r>
          </a:p>
          <a:p>
            <a:pPr lvl="1"/>
            <a:r>
              <a:rPr lang="en-US" altLang="en-US"/>
              <a:t>This can also be considered a lower bound on the number of moves from a solution!</a:t>
            </a:r>
          </a:p>
          <a:p>
            <a:pPr lvl="1"/>
            <a:r>
              <a:rPr lang="en-US" altLang="en-US"/>
              <a:t>The “best” move is the one with the lowest number returned by the heuristic.</a:t>
            </a:r>
          </a:p>
          <a:p>
            <a:pPr lvl="1"/>
            <a:r>
              <a:rPr lang="en-US" altLang="en-US"/>
              <a:t>Is this heuristic more than a heuristic (is it always correct?).</a:t>
            </a:r>
          </a:p>
          <a:p>
            <a:pPr lvl="2"/>
            <a:r>
              <a:rPr lang="en-US" altLang="en-US"/>
              <a:t>Given any 2 states, does it always order them properly with respect to the minimum number of moves away from a solution?</a:t>
            </a:r>
          </a:p>
          <a:p>
            <a:endParaRPr lang="en-US" altLang="en-US"/>
          </a:p>
        </p:txBody>
      </p:sp>
    </p:spTree>
    <p:extLst>
      <p:ext uri="{BB962C8B-B14F-4D97-AF65-F5344CB8AC3E}">
        <p14:creationId xmlns:p14="http://schemas.microsoft.com/office/powerpoint/2010/main" val="2303864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Number Placeholder 3"/>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37F900B-ED76-47A0-97A7-89635FF839A4}" type="slidenum">
              <a:rPr lang="en-US" altLang="en-US" sz="1400"/>
              <a:pPr/>
              <a:t>49</a:t>
            </a:fld>
            <a:endParaRPr lang="en-US" altLang="en-US" sz="1400"/>
          </a:p>
        </p:txBody>
      </p:sp>
      <p:grpSp>
        <p:nvGrpSpPr>
          <p:cNvPr id="13314" name="Group 2"/>
          <p:cNvGrpSpPr>
            <a:grpSpLocks/>
          </p:cNvGrpSpPr>
          <p:nvPr/>
        </p:nvGrpSpPr>
        <p:grpSpPr bwMode="auto">
          <a:xfrm>
            <a:off x="5562600" y="304800"/>
            <a:ext cx="990600" cy="1219200"/>
            <a:chOff x="1296" y="1680"/>
            <a:chExt cx="624" cy="768"/>
          </a:xfrm>
        </p:grpSpPr>
        <p:sp>
          <p:nvSpPr>
            <p:cNvPr id="13391" name="Rectangle 3"/>
            <p:cNvSpPr>
              <a:spLocks noChangeArrowheads="1"/>
            </p:cNvSpPr>
            <p:nvPr/>
          </p:nvSpPr>
          <p:spPr bwMode="auto">
            <a:xfrm>
              <a:off x="1296" y="1680"/>
              <a:ext cx="624" cy="768"/>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392" name="Rectangle 4"/>
            <p:cNvSpPr>
              <a:spLocks noChangeArrowheads="1"/>
            </p:cNvSpPr>
            <p:nvPr/>
          </p:nvSpPr>
          <p:spPr bwMode="auto">
            <a:xfrm>
              <a:off x="1344" y="172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13393" name="Rectangle 5"/>
            <p:cNvSpPr>
              <a:spLocks noChangeArrowheads="1"/>
            </p:cNvSpPr>
            <p:nvPr/>
          </p:nvSpPr>
          <p:spPr bwMode="auto">
            <a:xfrm>
              <a:off x="1536" y="1728"/>
              <a:ext cx="175"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13394" name="Rectangle 6"/>
            <p:cNvSpPr>
              <a:spLocks noChangeArrowheads="1"/>
            </p:cNvSpPr>
            <p:nvPr/>
          </p:nvSpPr>
          <p:spPr bwMode="auto">
            <a:xfrm>
              <a:off x="1728" y="172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13395" name="Group 7"/>
            <p:cNvGrpSpPr>
              <a:grpSpLocks/>
            </p:cNvGrpSpPr>
            <p:nvPr/>
          </p:nvGrpSpPr>
          <p:grpSpPr bwMode="auto">
            <a:xfrm>
              <a:off x="1296" y="1968"/>
              <a:ext cx="624" cy="192"/>
              <a:chOff x="1296" y="1968"/>
              <a:chExt cx="624" cy="192"/>
            </a:xfrm>
          </p:grpSpPr>
          <p:sp>
            <p:nvSpPr>
              <p:cNvPr id="13405" name="Line 8"/>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06" name="Line 9"/>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96" name="Group 10"/>
            <p:cNvGrpSpPr>
              <a:grpSpLocks/>
            </p:cNvGrpSpPr>
            <p:nvPr/>
          </p:nvGrpSpPr>
          <p:grpSpPr bwMode="auto">
            <a:xfrm>
              <a:off x="1512" y="1680"/>
              <a:ext cx="192" cy="768"/>
              <a:chOff x="1488" y="1680"/>
              <a:chExt cx="192" cy="768"/>
            </a:xfrm>
          </p:grpSpPr>
          <p:sp>
            <p:nvSpPr>
              <p:cNvPr id="13403" name="Line 11"/>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04" name="Line 12"/>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397" name="Rectangle 13"/>
            <p:cNvSpPr>
              <a:spLocks noChangeArrowheads="1"/>
            </p:cNvSpPr>
            <p:nvPr/>
          </p:nvSpPr>
          <p:spPr bwMode="auto">
            <a:xfrm>
              <a:off x="1344" y="220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13398" name="Rectangle 14"/>
            <p:cNvSpPr>
              <a:spLocks noChangeArrowheads="1"/>
            </p:cNvSpPr>
            <p:nvPr/>
          </p:nvSpPr>
          <p:spPr bwMode="auto">
            <a:xfrm>
              <a:off x="1536" y="2208"/>
              <a:ext cx="175"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13399" name="Rectangle 15"/>
            <p:cNvSpPr>
              <a:spLocks noChangeArrowheads="1"/>
            </p:cNvSpPr>
            <p:nvPr/>
          </p:nvSpPr>
          <p:spPr bwMode="auto">
            <a:xfrm>
              <a:off x="1728" y="220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13400" name="Rectangle 16"/>
            <p:cNvSpPr>
              <a:spLocks noChangeArrowheads="1"/>
            </p:cNvSpPr>
            <p:nvPr/>
          </p:nvSpPr>
          <p:spPr bwMode="auto">
            <a:xfrm>
              <a:off x="1344" y="196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13401" name="Rectangle 17"/>
            <p:cNvSpPr>
              <a:spLocks noChangeArrowheads="1"/>
            </p:cNvSpPr>
            <p:nvPr/>
          </p:nvSpPr>
          <p:spPr bwMode="auto">
            <a:xfrm>
              <a:off x="1536" y="1968"/>
              <a:ext cx="175"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13402" name="Rectangle 18"/>
            <p:cNvSpPr>
              <a:spLocks noChangeArrowheads="1"/>
            </p:cNvSpPr>
            <p:nvPr/>
          </p:nvSpPr>
          <p:spPr bwMode="auto">
            <a:xfrm>
              <a:off x="1728" y="196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grpSp>
      <p:sp>
        <p:nvSpPr>
          <p:cNvPr id="13315" name="Line 19"/>
          <p:cNvSpPr>
            <a:spLocks noChangeShapeType="1"/>
          </p:cNvSpPr>
          <p:nvPr/>
        </p:nvSpPr>
        <p:spPr bwMode="auto">
          <a:xfrm flipH="1">
            <a:off x="3276600" y="1524000"/>
            <a:ext cx="2133600" cy="9906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6" name="Line 20"/>
          <p:cNvSpPr>
            <a:spLocks noChangeShapeType="1"/>
          </p:cNvSpPr>
          <p:nvPr/>
        </p:nvSpPr>
        <p:spPr bwMode="auto">
          <a:xfrm>
            <a:off x="6096000" y="1676400"/>
            <a:ext cx="0" cy="914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7" name="Text Box 21"/>
          <p:cNvSpPr txBox="1">
            <a:spLocks noChangeArrowheads="1"/>
          </p:cNvSpPr>
          <p:nvPr/>
        </p:nvSpPr>
        <p:spPr bwMode="auto">
          <a:xfrm rot="-1410662">
            <a:off x="3631866" y="1606084"/>
            <a:ext cx="6928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latin typeface="Signature" pitchFamily="2" charset="0"/>
              </a:rPr>
              <a:t>left</a:t>
            </a:r>
            <a:endParaRPr lang="en-US" altLang="en-US"/>
          </a:p>
        </p:txBody>
      </p:sp>
      <p:sp>
        <p:nvSpPr>
          <p:cNvPr id="13318" name="Text Box 22"/>
          <p:cNvSpPr txBox="1">
            <a:spLocks noChangeArrowheads="1"/>
          </p:cNvSpPr>
          <p:nvPr/>
        </p:nvSpPr>
        <p:spPr bwMode="auto">
          <a:xfrm rot="1385560">
            <a:off x="7351035" y="1480672"/>
            <a:ext cx="599844"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latin typeface="Signature" pitchFamily="2" charset="0"/>
              </a:rPr>
              <a:t>up</a:t>
            </a:r>
            <a:endParaRPr lang="en-US" altLang="en-US"/>
          </a:p>
        </p:txBody>
      </p:sp>
      <p:sp>
        <p:nvSpPr>
          <p:cNvPr id="13319" name="Line 23"/>
          <p:cNvSpPr>
            <a:spLocks noChangeShapeType="1"/>
          </p:cNvSpPr>
          <p:nvPr/>
        </p:nvSpPr>
        <p:spPr bwMode="auto">
          <a:xfrm>
            <a:off x="6705600" y="1600200"/>
            <a:ext cx="2133600" cy="9906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0" name="Text Box 24"/>
          <p:cNvSpPr txBox="1">
            <a:spLocks noChangeArrowheads="1"/>
          </p:cNvSpPr>
          <p:nvPr/>
        </p:nvSpPr>
        <p:spPr bwMode="auto">
          <a:xfrm>
            <a:off x="5257801" y="1828800"/>
            <a:ext cx="9332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latin typeface="Signature" pitchFamily="2" charset="0"/>
              </a:rPr>
              <a:t>right</a:t>
            </a:r>
          </a:p>
        </p:txBody>
      </p:sp>
      <p:sp>
        <p:nvSpPr>
          <p:cNvPr id="13321" name="Rectangle 25"/>
          <p:cNvSpPr>
            <a:spLocks noChangeArrowheads="1"/>
          </p:cNvSpPr>
          <p:nvPr/>
        </p:nvSpPr>
        <p:spPr bwMode="auto">
          <a:xfrm>
            <a:off x="2819400" y="2743200"/>
            <a:ext cx="990600" cy="1219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322" name="Rectangle 26"/>
          <p:cNvSpPr>
            <a:spLocks noChangeArrowheads="1"/>
          </p:cNvSpPr>
          <p:nvPr/>
        </p:nvSpPr>
        <p:spPr bwMode="auto">
          <a:xfrm>
            <a:off x="28956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13323" name="Rectangle 27"/>
          <p:cNvSpPr>
            <a:spLocks noChangeArrowheads="1"/>
          </p:cNvSpPr>
          <p:nvPr/>
        </p:nvSpPr>
        <p:spPr bwMode="auto">
          <a:xfrm>
            <a:off x="3200401" y="2819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13324" name="Rectangle 28"/>
          <p:cNvSpPr>
            <a:spLocks noChangeArrowheads="1"/>
          </p:cNvSpPr>
          <p:nvPr/>
        </p:nvSpPr>
        <p:spPr bwMode="auto">
          <a:xfrm>
            <a:off x="35052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13325" name="Group 29"/>
          <p:cNvGrpSpPr>
            <a:grpSpLocks/>
          </p:cNvGrpSpPr>
          <p:nvPr/>
        </p:nvGrpSpPr>
        <p:grpSpPr bwMode="auto">
          <a:xfrm>
            <a:off x="2819400" y="3200400"/>
            <a:ext cx="990600" cy="304800"/>
            <a:chOff x="1296" y="1968"/>
            <a:chExt cx="624" cy="192"/>
          </a:xfrm>
        </p:grpSpPr>
        <p:sp>
          <p:nvSpPr>
            <p:cNvPr id="13389" name="Line 30"/>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90" name="Line 31"/>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26" name="Group 32"/>
          <p:cNvGrpSpPr>
            <a:grpSpLocks/>
          </p:cNvGrpSpPr>
          <p:nvPr/>
        </p:nvGrpSpPr>
        <p:grpSpPr bwMode="auto">
          <a:xfrm>
            <a:off x="3162300" y="2743200"/>
            <a:ext cx="304800" cy="1219200"/>
            <a:chOff x="1488" y="1680"/>
            <a:chExt cx="192" cy="768"/>
          </a:xfrm>
        </p:grpSpPr>
        <p:sp>
          <p:nvSpPr>
            <p:cNvPr id="13387" name="Line 33"/>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88" name="Line 34"/>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327" name="Rectangle 35"/>
          <p:cNvSpPr>
            <a:spLocks noChangeArrowheads="1"/>
          </p:cNvSpPr>
          <p:nvPr/>
        </p:nvSpPr>
        <p:spPr bwMode="auto">
          <a:xfrm>
            <a:off x="28956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 </a:t>
            </a:r>
          </a:p>
        </p:txBody>
      </p:sp>
      <p:sp>
        <p:nvSpPr>
          <p:cNvPr id="13328" name="Rectangle 36"/>
          <p:cNvSpPr>
            <a:spLocks noChangeArrowheads="1"/>
          </p:cNvSpPr>
          <p:nvPr/>
        </p:nvSpPr>
        <p:spPr bwMode="auto">
          <a:xfrm>
            <a:off x="32004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13329" name="Rectangle 37"/>
          <p:cNvSpPr>
            <a:spLocks noChangeArrowheads="1"/>
          </p:cNvSpPr>
          <p:nvPr/>
        </p:nvSpPr>
        <p:spPr bwMode="auto">
          <a:xfrm>
            <a:off x="35052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13330" name="Rectangle 38"/>
          <p:cNvSpPr>
            <a:spLocks noChangeArrowheads="1"/>
          </p:cNvSpPr>
          <p:nvPr/>
        </p:nvSpPr>
        <p:spPr bwMode="auto">
          <a:xfrm>
            <a:off x="28956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13331" name="Rectangle 39"/>
          <p:cNvSpPr>
            <a:spLocks noChangeArrowheads="1"/>
          </p:cNvSpPr>
          <p:nvPr/>
        </p:nvSpPr>
        <p:spPr bwMode="auto">
          <a:xfrm>
            <a:off x="3200401" y="3200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13332" name="Rectangle 40"/>
          <p:cNvSpPr>
            <a:spLocks noChangeArrowheads="1"/>
          </p:cNvSpPr>
          <p:nvPr/>
        </p:nvSpPr>
        <p:spPr bwMode="auto">
          <a:xfrm>
            <a:off x="35052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sp>
        <p:nvSpPr>
          <p:cNvPr id="13333" name="Rectangle 41"/>
          <p:cNvSpPr>
            <a:spLocks noChangeArrowheads="1"/>
          </p:cNvSpPr>
          <p:nvPr/>
        </p:nvSpPr>
        <p:spPr bwMode="auto">
          <a:xfrm>
            <a:off x="5562600" y="2743200"/>
            <a:ext cx="990600" cy="1219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334" name="Rectangle 42"/>
          <p:cNvSpPr>
            <a:spLocks noChangeArrowheads="1"/>
          </p:cNvSpPr>
          <p:nvPr/>
        </p:nvSpPr>
        <p:spPr bwMode="auto">
          <a:xfrm>
            <a:off x="56388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13335" name="Rectangle 43"/>
          <p:cNvSpPr>
            <a:spLocks noChangeArrowheads="1"/>
          </p:cNvSpPr>
          <p:nvPr/>
        </p:nvSpPr>
        <p:spPr bwMode="auto">
          <a:xfrm>
            <a:off x="5943601" y="2819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13336" name="Rectangle 44"/>
          <p:cNvSpPr>
            <a:spLocks noChangeArrowheads="1"/>
          </p:cNvSpPr>
          <p:nvPr/>
        </p:nvSpPr>
        <p:spPr bwMode="auto">
          <a:xfrm>
            <a:off x="62484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13337" name="Group 45"/>
          <p:cNvGrpSpPr>
            <a:grpSpLocks/>
          </p:cNvGrpSpPr>
          <p:nvPr/>
        </p:nvGrpSpPr>
        <p:grpSpPr bwMode="auto">
          <a:xfrm>
            <a:off x="5562600" y="3200400"/>
            <a:ext cx="990600" cy="304800"/>
            <a:chOff x="1296" y="1968"/>
            <a:chExt cx="624" cy="192"/>
          </a:xfrm>
        </p:grpSpPr>
        <p:sp>
          <p:nvSpPr>
            <p:cNvPr id="13385" name="Line 46"/>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86" name="Line 47"/>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38" name="Group 48"/>
          <p:cNvGrpSpPr>
            <a:grpSpLocks/>
          </p:cNvGrpSpPr>
          <p:nvPr/>
        </p:nvGrpSpPr>
        <p:grpSpPr bwMode="auto">
          <a:xfrm>
            <a:off x="5905500" y="2743200"/>
            <a:ext cx="304800" cy="1219200"/>
            <a:chOff x="1488" y="1680"/>
            <a:chExt cx="192" cy="768"/>
          </a:xfrm>
        </p:grpSpPr>
        <p:sp>
          <p:nvSpPr>
            <p:cNvPr id="13383" name="Line 49"/>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84" name="Line 50"/>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339" name="Rectangle 51"/>
          <p:cNvSpPr>
            <a:spLocks noChangeArrowheads="1"/>
          </p:cNvSpPr>
          <p:nvPr/>
        </p:nvSpPr>
        <p:spPr bwMode="auto">
          <a:xfrm>
            <a:off x="56388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13340" name="Rectangle 52"/>
          <p:cNvSpPr>
            <a:spLocks noChangeArrowheads="1"/>
          </p:cNvSpPr>
          <p:nvPr/>
        </p:nvSpPr>
        <p:spPr bwMode="auto">
          <a:xfrm>
            <a:off x="59436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13341" name="Rectangle 53"/>
          <p:cNvSpPr>
            <a:spLocks noChangeArrowheads="1"/>
          </p:cNvSpPr>
          <p:nvPr/>
        </p:nvSpPr>
        <p:spPr bwMode="auto">
          <a:xfrm>
            <a:off x="59436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13342" name="Rectangle 54"/>
          <p:cNvSpPr>
            <a:spLocks noChangeArrowheads="1"/>
          </p:cNvSpPr>
          <p:nvPr/>
        </p:nvSpPr>
        <p:spPr bwMode="auto">
          <a:xfrm>
            <a:off x="56388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13343" name="Rectangle 55"/>
          <p:cNvSpPr>
            <a:spLocks noChangeArrowheads="1"/>
          </p:cNvSpPr>
          <p:nvPr/>
        </p:nvSpPr>
        <p:spPr bwMode="auto">
          <a:xfrm>
            <a:off x="5943601" y="3200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13344" name="Rectangle 56"/>
          <p:cNvSpPr>
            <a:spLocks noChangeArrowheads="1"/>
          </p:cNvSpPr>
          <p:nvPr/>
        </p:nvSpPr>
        <p:spPr bwMode="auto">
          <a:xfrm>
            <a:off x="62484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sp>
        <p:nvSpPr>
          <p:cNvPr id="13345" name="Rectangle 57"/>
          <p:cNvSpPr>
            <a:spLocks noChangeArrowheads="1"/>
          </p:cNvSpPr>
          <p:nvPr/>
        </p:nvSpPr>
        <p:spPr bwMode="auto">
          <a:xfrm>
            <a:off x="8305800" y="2743200"/>
            <a:ext cx="990600" cy="1219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346" name="Rectangle 58"/>
          <p:cNvSpPr>
            <a:spLocks noChangeArrowheads="1"/>
          </p:cNvSpPr>
          <p:nvPr/>
        </p:nvSpPr>
        <p:spPr bwMode="auto">
          <a:xfrm>
            <a:off x="83820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13347" name="Rectangle 59"/>
          <p:cNvSpPr>
            <a:spLocks noChangeArrowheads="1"/>
          </p:cNvSpPr>
          <p:nvPr/>
        </p:nvSpPr>
        <p:spPr bwMode="auto">
          <a:xfrm>
            <a:off x="8686801" y="2819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13348" name="Rectangle 60"/>
          <p:cNvSpPr>
            <a:spLocks noChangeArrowheads="1"/>
          </p:cNvSpPr>
          <p:nvPr/>
        </p:nvSpPr>
        <p:spPr bwMode="auto">
          <a:xfrm>
            <a:off x="89916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13349" name="Group 61"/>
          <p:cNvGrpSpPr>
            <a:grpSpLocks/>
          </p:cNvGrpSpPr>
          <p:nvPr/>
        </p:nvGrpSpPr>
        <p:grpSpPr bwMode="auto">
          <a:xfrm>
            <a:off x="8305800" y="3200400"/>
            <a:ext cx="990600" cy="304800"/>
            <a:chOff x="1296" y="1968"/>
            <a:chExt cx="624" cy="192"/>
          </a:xfrm>
        </p:grpSpPr>
        <p:sp>
          <p:nvSpPr>
            <p:cNvPr id="13381" name="Line 62"/>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82" name="Line 63"/>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50" name="Group 64"/>
          <p:cNvGrpSpPr>
            <a:grpSpLocks/>
          </p:cNvGrpSpPr>
          <p:nvPr/>
        </p:nvGrpSpPr>
        <p:grpSpPr bwMode="auto">
          <a:xfrm>
            <a:off x="8648700" y="2743200"/>
            <a:ext cx="304800" cy="1219200"/>
            <a:chOff x="1488" y="1680"/>
            <a:chExt cx="192" cy="768"/>
          </a:xfrm>
        </p:grpSpPr>
        <p:sp>
          <p:nvSpPr>
            <p:cNvPr id="13379" name="Line 65"/>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80" name="Line 66"/>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351" name="Rectangle 67"/>
          <p:cNvSpPr>
            <a:spLocks noChangeArrowheads="1"/>
          </p:cNvSpPr>
          <p:nvPr/>
        </p:nvSpPr>
        <p:spPr bwMode="auto">
          <a:xfrm>
            <a:off x="83820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13352" name="Rectangle 68"/>
          <p:cNvSpPr>
            <a:spLocks noChangeArrowheads="1"/>
          </p:cNvSpPr>
          <p:nvPr/>
        </p:nvSpPr>
        <p:spPr bwMode="auto">
          <a:xfrm>
            <a:off x="86868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13353" name="Rectangle 69"/>
          <p:cNvSpPr>
            <a:spLocks noChangeArrowheads="1"/>
          </p:cNvSpPr>
          <p:nvPr/>
        </p:nvSpPr>
        <p:spPr bwMode="auto">
          <a:xfrm>
            <a:off x="89916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13354" name="Rectangle 70"/>
          <p:cNvSpPr>
            <a:spLocks noChangeArrowheads="1"/>
          </p:cNvSpPr>
          <p:nvPr/>
        </p:nvSpPr>
        <p:spPr bwMode="auto">
          <a:xfrm>
            <a:off x="83820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13355" name="Rectangle 71"/>
          <p:cNvSpPr>
            <a:spLocks noChangeArrowheads="1"/>
          </p:cNvSpPr>
          <p:nvPr/>
        </p:nvSpPr>
        <p:spPr bwMode="auto">
          <a:xfrm>
            <a:off x="86868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13356" name="Rectangle 72"/>
          <p:cNvSpPr>
            <a:spLocks noChangeArrowheads="1"/>
          </p:cNvSpPr>
          <p:nvPr/>
        </p:nvSpPr>
        <p:spPr bwMode="auto">
          <a:xfrm>
            <a:off x="89916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sp>
        <p:nvSpPr>
          <p:cNvPr id="13357" name="Rectangle 73"/>
          <p:cNvSpPr>
            <a:spLocks noChangeArrowheads="1"/>
          </p:cNvSpPr>
          <p:nvPr/>
        </p:nvSpPr>
        <p:spPr bwMode="auto">
          <a:xfrm>
            <a:off x="32004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13358" name="Rectangle 74"/>
          <p:cNvSpPr>
            <a:spLocks noChangeArrowheads="1"/>
          </p:cNvSpPr>
          <p:nvPr/>
        </p:nvSpPr>
        <p:spPr bwMode="auto">
          <a:xfrm>
            <a:off x="1905000" y="304800"/>
            <a:ext cx="990600" cy="1219200"/>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3359" name="Rectangle 75"/>
          <p:cNvSpPr>
            <a:spLocks noChangeArrowheads="1"/>
          </p:cNvSpPr>
          <p:nvPr/>
        </p:nvSpPr>
        <p:spPr bwMode="auto">
          <a:xfrm>
            <a:off x="1981201" y="381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1</a:t>
            </a:r>
          </a:p>
        </p:txBody>
      </p:sp>
      <p:sp>
        <p:nvSpPr>
          <p:cNvPr id="13360" name="Rectangle 76"/>
          <p:cNvSpPr>
            <a:spLocks noChangeArrowheads="1"/>
          </p:cNvSpPr>
          <p:nvPr/>
        </p:nvSpPr>
        <p:spPr bwMode="auto">
          <a:xfrm>
            <a:off x="2286001" y="3810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2</a:t>
            </a:r>
          </a:p>
        </p:txBody>
      </p:sp>
      <p:sp>
        <p:nvSpPr>
          <p:cNvPr id="13361" name="Rectangle 77"/>
          <p:cNvSpPr>
            <a:spLocks noChangeArrowheads="1"/>
          </p:cNvSpPr>
          <p:nvPr/>
        </p:nvSpPr>
        <p:spPr bwMode="auto">
          <a:xfrm>
            <a:off x="2590801" y="381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3</a:t>
            </a:r>
          </a:p>
        </p:txBody>
      </p:sp>
      <p:grpSp>
        <p:nvGrpSpPr>
          <p:cNvPr id="13362" name="Group 78"/>
          <p:cNvGrpSpPr>
            <a:grpSpLocks/>
          </p:cNvGrpSpPr>
          <p:nvPr/>
        </p:nvGrpSpPr>
        <p:grpSpPr bwMode="auto">
          <a:xfrm>
            <a:off x="1905000" y="762000"/>
            <a:ext cx="990600" cy="304800"/>
            <a:chOff x="1296" y="1968"/>
            <a:chExt cx="624" cy="192"/>
          </a:xfrm>
        </p:grpSpPr>
        <p:sp>
          <p:nvSpPr>
            <p:cNvPr id="13377" name="Line 79"/>
            <p:cNvSpPr>
              <a:spLocks noChangeShapeType="1"/>
            </p:cNvSpPr>
            <p:nvPr/>
          </p:nvSpPr>
          <p:spPr bwMode="auto">
            <a:xfrm>
              <a:off x="1296" y="1968"/>
              <a:ext cx="624"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8" name="Line 80"/>
            <p:cNvSpPr>
              <a:spLocks noChangeShapeType="1"/>
            </p:cNvSpPr>
            <p:nvPr/>
          </p:nvSpPr>
          <p:spPr bwMode="auto">
            <a:xfrm>
              <a:off x="1296" y="2160"/>
              <a:ext cx="624"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63" name="Group 81"/>
          <p:cNvGrpSpPr>
            <a:grpSpLocks/>
          </p:cNvGrpSpPr>
          <p:nvPr/>
        </p:nvGrpSpPr>
        <p:grpSpPr bwMode="auto">
          <a:xfrm>
            <a:off x="2247900" y="304800"/>
            <a:ext cx="304800" cy="1219200"/>
            <a:chOff x="1488" y="1680"/>
            <a:chExt cx="192" cy="768"/>
          </a:xfrm>
        </p:grpSpPr>
        <p:sp>
          <p:nvSpPr>
            <p:cNvPr id="13375" name="Line 82"/>
            <p:cNvSpPr>
              <a:spLocks noChangeShapeType="1"/>
            </p:cNvSpPr>
            <p:nvPr/>
          </p:nvSpPr>
          <p:spPr bwMode="auto">
            <a:xfrm rot="-5400000">
              <a:off x="1296" y="2064"/>
              <a:ext cx="76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6" name="Line 83"/>
            <p:cNvSpPr>
              <a:spLocks noChangeShapeType="1"/>
            </p:cNvSpPr>
            <p:nvPr/>
          </p:nvSpPr>
          <p:spPr bwMode="auto">
            <a:xfrm rot="-5400000">
              <a:off x="1104" y="2064"/>
              <a:ext cx="76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364" name="Rectangle 84"/>
          <p:cNvSpPr>
            <a:spLocks noChangeArrowheads="1"/>
          </p:cNvSpPr>
          <p:nvPr/>
        </p:nvSpPr>
        <p:spPr bwMode="auto">
          <a:xfrm>
            <a:off x="1981201" y="1143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7</a:t>
            </a:r>
          </a:p>
        </p:txBody>
      </p:sp>
      <p:sp>
        <p:nvSpPr>
          <p:cNvPr id="13365" name="Rectangle 85"/>
          <p:cNvSpPr>
            <a:spLocks noChangeArrowheads="1"/>
          </p:cNvSpPr>
          <p:nvPr/>
        </p:nvSpPr>
        <p:spPr bwMode="auto">
          <a:xfrm>
            <a:off x="2286001" y="11430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6</a:t>
            </a:r>
          </a:p>
        </p:txBody>
      </p:sp>
      <p:sp>
        <p:nvSpPr>
          <p:cNvPr id="13366" name="Rectangle 86"/>
          <p:cNvSpPr>
            <a:spLocks noChangeArrowheads="1"/>
          </p:cNvSpPr>
          <p:nvPr/>
        </p:nvSpPr>
        <p:spPr bwMode="auto">
          <a:xfrm>
            <a:off x="2590801" y="1143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5</a:t>
            </a:r>
          </a:p>
        </p:txBody>
      </p:sp>
      <p:sp>
        <p:nvSpPr>
          <p:cNvPr id="13367" name="Rectangle 87"/>
          <p:cNvSpPr>
            <a:spLocks noChangeArrowheads="1"/>
          </p:cNvSpPr>
          <p:nvPr/>
        </p:nvSpPr>
        <p:spPr bwMode="auto">
          <a:xfrm>
            <a:off x="1981201" y="762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8</a:t>
            </a:r>
          </a:p>
        </p:txBody>
      </p:sp>
      <p:sp>
        <p:nvSpPr>
          <p:cNvPr id="13368" name="Rectangle 88"/>
          <p:cNvSpPr>
            <a:spLocks noChangeArrowheads="1"/>
          </p:cNvSpPr>
          <p:nvPr/>
        </p:nvSpPr>
        <p:spPr bwMode="auto">
          <a:xfrm>
            <a:off x="2286001" y="7620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 </a:t>
            </a:r>
          </a:p>
        </p:txBody>
      </p:sp>
      <p:sp>
        <p:nvSpPr>
          <p:cNvPr id="13369" name="Rectangle 89"/>
          <p:cNvSpPr>
            <a:spLocks noChangeArrowheads="1"/>
          </p:cNvSpPr>
          <p:nvPr/>
        </p:nvSpPr>
        <p:spPr bwMode="auto">
          <a:xfrm>
            <a:off x="2590801" y="762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4</a:t>
            </a:r>
          </a:p>
        </p:txBody>
      </p:sp>
      <p:sp>
        <p:nvSpPr>
          <p:cNvPr id="13370" name="Text Box 90"/>
          <p:cNvSpPr txBox="1">
            <a:spLocks noChangeArrowheads="1"/>
          </p:cNvSpPr>
          <p:nvPr/>
        </p:nvSpPr>
        <p:spPr bwMode="auto">
          <a:xfrm>
            <a:off x="3260725" y="269875"/>
            <a:ext cx="108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solidFill>
                  <a:schemeClr val="accent2"/>
                </a:solidFill>
              </a:rPr>
              <a:t>GOAL</a:t>
            </a:r>
          </a:p>
        </p:txBody>
      </p:sp>
      <p:sp>
        <p:nvSpPr>
          <p:cNvPr id="13371" name="Freeform 91"/>
          <p:cNvSpPr>
            <a:spLocks/>
          </p:cNvSpPr>
          <p:nvPr/>
        </p:nvSpPr>
        <p:spPr bwMode="auto">
          <a:xfrm>
            <a:off x="3048000" y="685800"/>
            <a:ext cx="1066800" cy="304800"/>
          </a:xfrm>
          <a:custGeom>
            <a:avLst/>
            <a:gdLst>
              <a:gd name="T0" fmla="*/ 914400 w 392"/>
              <a:gd name="T1" fmla="*/ 0 h 280"/>
              <a:gd name="T2" fmla="*/ 914400 w 392"/>
              <a:gd name="T3" fmla="*/ 261257 h 280"/>
              <a:gd name="T4" fmla="*/ 0 w 392"/>
              <a:gd name="T5" fmla="*/ 261257 h 280"/>
              <a:gd name="T6" fmla="*/ 0 60000 65536"/>
              <a:gd name="T7" fmla="*/ 0 60000 65536"/>
              <a:gd name="T8" fmla="*/ 0 60000 65536"/>
            </a:gdLst>
            <a:ahLst/>
            <a:cxnLst>
              <a:cxn ang="T6">
                <a:pos x="T0" y="T1"/>
              </a:cxn>
              <a:cxn ang="T7">
                <a:pos x="T2" y="T3"/>
              </a:cxn>
              <a:cxn ang="T8">
                <a:pos x="T4" y="T5"/>
              </a:cxn>
            </a:cxnLst>
            <a:rect l="0" t="0" r="r" b="b"/>
            <a:pathLst>
              <a:path w="392" h="280">
                <a:moveTo>
                  <a:pt x="336" y="0"/>
                </a:moveTo>
                <a:cubicBezTo>
                  <a:pt x="364" y="100"/>
                  <a:pt x="392" y="200"/>
                  <a:pt x="336" y="240"/>
                </a:cubicBezTo>
                <a:cubicBezTo>
                  <a:pt x="280" y="280"/>
                  <a:pt x="140" y="260"/>
                  <a:pt x="0" y="240"/>
                </a:cubicBezTo>
              </a:path>
            </a:pathLst>
          </a:custGeom>
          <a:noFill/>
          <a:ln w="5715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2" name="Text Box 93"/>
          <p:cNvSpPr txBox="1">
            <a:spLocks noChangeArrowheads="1"/>
          </p:cNvSpPr>
          <p:nvPr/>
        </p:nvSpPr>
        <p:spPr bwMode="auto">
          <a:xfrm>
            <a:off x="2819400" y="39624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i="1"/>
              <a:t>h</a:t>
            </a:r>
            <a:r>
              <a:rPr lang="en-US" altLang="en-US"/>
              <a:t>=2</a:t>
            </a:r>
            <a:endParaRPr lang="en-US" altLang="en-US" i="1"/>
          </a:p>
        </p:txBody>
      </p:sp>
      <p:sp>
        <p:nvSpPr>
          <p:cNvPr id="13373" name="Text Box 94"/>
          <p:cNvSpPr txBox="1">
            <a:spLocks noChangeArrowheads="1"/>
          </p:cNvSpPr>
          <p:nvPr/>
        </p:nvSpPr>
        <p:spPr bwMode="auto">
          <a:xfrm>
            <a:off x="5562600" y="39624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i="1"/>
              <a:t>h</a:t>
            </a:r>
            <a:r>
              <a:rPr lang="en-US" altLang="en-US"/>
              <a:t>=4</a:t>
            </a:r>
            <a:endParaRPr lang="en-US" altLang="en-US" i="1"/>
          </a:p>
        </p:txBody>
      </p:sp>
      <p:sp>
        <p:nvSpPr>
          <p:cNvPr id="13374" name="Text Box 95"/>
          <p:cNvSpPr txBox="1">
            <a:spLocks noChangeArrowheads="1"/>
          </p:cNvSpPr>
          <p:nvPr/>
        </p:nvSpPr>
        <p:spPr bwMode="auto">
          <a:xfrm>
            <a:off x="8305800" y="39624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i="1"/>
              <a:t>h</a:t>
            </a:r>
            <a:r>
              <a:rPr lang="en-US" altLang="en-US"/>
              <a:t>=3</a:t>
            </a:r>
            <a:endParaRPr lang="en-US" altLang="en-US" i="1"/>
          </a:p>
        </p:txBody>
      </p:sp>
    </p:spTree>
    <p:extLst>
      <p:ext uri="{BB962C8B-B14F-4D97-AF65-F5344CB8AC3E}">
        <p14:creationId xmlns:p14="http://schemas.microsoft.com/office/powerpoint/2010/main" val="70710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9A6C5-DBA9-4186-006A-C0FDFC35611F}"/>
              </a:ext>
            </a:extLst>
          </p:cNvPr>
          <p:cNvSpPr>
            <a:spLocks noGrp="1"/>
          </p:cNvSpPr>
          <p:nvPr>
            <p:ph type="title"/>
          </p:nvPr>
        </p:nvSpPr>
        <p:spPr>
          <a:xfrm>
            <a:off x="1139482" y="1097280"/>
            <a:ext cx="10214317" cy="593408"/>
          </a:xfrm>
        </p:spPr>
        <p:txBody>
          <a:bodyPr>
            <a:normAutofit fontScale="90000"/>
          </a:bodyPr>
          <a:lstStyle/>
          <a:p>
            <a:r>
              <a:rPr lang="en-US" dirty="0"/>
              <a:t>UNIT-01</a:t>
            </a:r>
          </a:p>
        </p:txBody>
      </p:sp>
      <p:pic>
        <p:nvPicPr>
          <p:cNvPr id="5" name="Content Placeholder 4" descr="Text&#10;&#10;Description automatically generated">
            <a:extLst>
              <a:ext uri="{FF2B5EF4-FFF2-40B4-BE49-F238E27FC236}">
                <a16:creationId xmlns:a16="http://schemas.microsoft.com/office/drawing/2014/main" id="{189BBB47-5B23-424E-B1ED-80FED843CA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9483" y="2124222"/>
            <a:ext cx="9580099" cy="2324810"/>
          </a:xfrm>
        </p:spPr>
      </p:pic>
    </p:spTree>
    <p:extLst>
      <p:ext uri="{BB962C8B-B14F-4D97-AF65-F5344CB8AC3E}">
        <p14:creationId xmlns:p14="http://schemas.microsoft.com/office/powerpoint/2010/main" val="8957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0F55D29-4865-4932-A3DC-FB91CDEE9626}" type="slidenum">
              <a:rPr lang="en-US" altLang="en-US" sz="1400"/>
              <a:pPr/>
              <a:t>50</a:t>
            </a:fld>
            <a:endParaRPr lang="en-US" altLang="en-US" sz="1400"/>
          </a:p>
        </p:txBody>
      </p:sp>
      <p:sp>
        <p:nvSpPr>
          <p:cNvPr id="14338" name="Rectangle 2"/>
          <p:cNvSpPr>
            <a:spLocks noGrp="1" noChangeArrowheads="1"/>
          </p:cNvSpPr>
          <p:nvPr>
            <p:ph type="title"/>
          </p:nvPr>
        </p:nvSpPr>
        <p:spPr/>
        <p:txBody>
          <a:bodyPr/>
          <a:lstStyle/>
          <a:p>
            <a:r>
              <a:rPr lang="en-US" altLang="en-US"/>
              <a:t>Another 8-puzzle heuristic</a:t>
            </a:r>
          </a:p>
        </p:txBody>
      </p:sp>
      <p:sp>
        <p:nvSpPr>
          <p:cNvPr id="14339" name="Rectangle 3"/>
          <p:cNvSpPr>
            <a:spLocks noGrp="1" noChangeArrowheads="1"/>
          </p:cNvSpPr>
          <p:nvPr>
            <p:ph type="body" idx="1"/>
          </p:nvPr>
        </p:nvSpPr>
        <p:spPr/>
        <p:txBody>
          <a:bodyPr/>
          <a:lstStyle/>
          <a:p>
            <a:r>
              <a:rPr lang="en-US" altLang="en-US"/>
              <a:t>Count how far away (how many tile movements) each tile is from it’s correct position.</a:t>
            </a:r>
          </a:p>
          <a:p>
            <a:r>
              <a:rPr lang="en-US" altLang="en-US"/>
              <a:t>Sum up this count over all the tiles.</a:t>
            </a:r>
          </a:p>
          <a:p>
            <a:r>
              <a:rPr lang="en-US" altLang="en-US"/>
              <a:t>This is another estimate on the number of moves away from a solution.</a:t>
            </a:r>
          </a:p>
        </p:txBody>
      </p:sp>
    </p:spTree>
    <p:extLst>
      <p:ext uri="{BB962C8B-B14F-4D97-AF65-F5344CB8AC3E}">
        <p14:creationId xmlns:p14="http://schemas.microsoft.com/office/powerpoint/2010/main" val="254926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Number Placeholder 3"/>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22CD87A-25AA-4AE0-BC30-19DDF058F2B3}" type="slidenum">
              <a:rPr lang="en-US" altLang="en-US" sz="1400"/>
              <a:pPr/>
              <a:t>51</a:t>
            </a:fld>
            <a:endParaRPr lang="en-US" altLang="en-US" sz="1400"/>
          </a:p>
        </p:txBody>
      </p:sp>
      <p:grpSp>
        <p:nvGrpSpPr>
          <p:cNvPr id="15362" name="Group 2"/>
          <p:cNvGrpSpPr>
            <a:grpSpLocks/>
          </p:cNvGrpSpPr>
          <p:nvPr/>
        </p:nvGrpSpPr>
        <p:grpSpPr bwMode="auto">
          <a:xfrm>
            <a:off x="5562600" y="304800"/>
            <a:ext cx="990600" cy="1219200"/>
            <a:chOff x="1296" y="1680"/>
            <a:chExt cx="624" cy="768"/>
          </a:xfrm>
        </p:grpSpPr>
        <p:sp>
          <p:nvSpPr>
            <p:cNvPr id="15439" name="Rectangle 3"/>
            <p:cNvSpPr>
              <a:spLocks noChangeArrowheads="1"/>
            </p:cNvSpPr>
            <p:nvPr/>
          </p:nvSpPr>
          <p:spPr bwMode="auto">
            <a:xfrm>
              <a:off x="1296" y="1680"/>
              <a:ext cx="624" cy="768"/>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440" name="Rectangle 4"/>
            <p:cNvSpPr>
              <a:spLocks noChangeArrowheads="1"/>
            </p:cNvSpPr>
            <p:nvPr/>
          </p:nvSpPr>
          <p:spPr bwMode="auto">
            <a:xfrm>
              <a:off x="1344" y="172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15441" name="Rectangle 5"/>
            <p:cNvSpPr>
              <a:spLocks noChangeArrowheads="1"/>
            </p:cNvSpPr>
            <p:nvPr/>
          </p:nvSpPr>
          <p:spPr bwMode="auto">
            <a:xfrm>
              <a:off x="1536" y="1728"/>
              <a:ext cx="175"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15442" name="Rectangle 6"/>
            <p:cNvSpPr>
              <a:spLocks noChangeArrowheads="1"/>
            </p:cNvSpPr>
            <p:nvPr/>
          </p:nvSpPr>
          <p:spPr bwMode="auto">
            <a:xfrm>
              <a:off x="1728" y="172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15443" name="Group 7"/>
            <p:cNvGrpSpPr>
              <a:grpSpLocks/>
            </p:cNvGrpSpPr>
            <p:nvPr/>
          </p:nvGrpSpPr>
          <p:grpSpPr bwMode="auto">
            <a:xfrm>
              <a:off x="1296" y="1968"/>
              <a:ext cx="624" cy="192"/>
              <a:chOff x="1296" y="1968"/>
              <a:chExt cx="624" cy="192"/>
            </a:xfrm>
          </p:grpSpPr>
          <p:sp>
            <p:nvSpPr>
              <p:cNvPr id="15453" name="Line 8"/>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54" name="Line 9"/>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444" name="Group 10"/>
            <p:cNvGrpSpPr>
              <a:grpSpLocks/>
            </p:cNvGrpSpPr>
            <p:nvPr/>
          </p:nvGrpSpPr>
          <p:grpSpPr bwMode="auto">
            <a:xfrm>
              <a:off x="1512" y="1680"/>
              <a:ext cx="192" cy="768"/>
              <a:chOff x="1488" y="1680"/>
              <a:chExt cx="192" cy="768"/>
            </a:xfrm>
          </p:grpSpPr>
          <p:sp>
            <p:nvSpPr>
              <p:cNvPr id="15451" name="Line 11"/>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52" name="Line 12"/>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445" name="Rectangle 13"/>
            <p:cNvSpPr>
              <a:spLocks noChangeArrowheads="1"/>
            </p:cNvSpPr>
            <p:nvPr/>
          </p:nvSpPr>
          <p:spPr bwMode="auto">
            <a:xfrm>
              <a:off x="1344" y="220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15446" name="Rectangle 14"/>
            <p:cNvSpPr>
              <a:spLocks noChangeArrowheads="1"/>
            </p:cNvSpPr>
            <p:nvPr/>
          </p:nvSpPr>
          <p:spPr bwMode="auto">
            <a:xfrm>
              <a:off x="1536" y="2208"/>
              <a:ext cx="175"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15447" name="Rectangle 15"/>
            <p:cNvSpPr>
              <a:spLocks noChangeArrowheads="1"/>
            </p:cNvSpPr>
            <p:nvPr/>
          </p:nvSpPr>
          <p:spPr bwMode="auto">
            <a:xfrm>
              <a:off x="1728" y="220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15448" name="Rectangle 16"/>
            <p:cNvSpPr>
              <a:spLocks noChangeArrowheads="1"/>
            </p:cNvSpPr>
            <p:nvPr/>
          </p:nvSpPr>
          <p:spPr bwMode="auto">
            <a:xfrm>
              <a:off x="1344" y="196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15449" name="Rectangle 17"/>
            <p:cNvSpPr>
              <a:spLocks noChangeArrowheads="1"/>
            </p:cNvSpPr>
            <p:nvPr/>
          </p:nvSpPr>
          <p:spPr bwMode="auto">
            <a:xfrm>
              <a:off x="1536" y="1968"/>
              <a:ext cx="175"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15450" name="Rectangle 18"/>
            <p:cNvSpPr>
              <a:spLocks noChangeArrowheads="1"/>
            </p:cNvSpPr>
            <p:nvPr/>
          </p:nvSpPr>
          <p:spPr bwMode="auto">
            <a:xfrm>
              <a:off x="1728" y="1968"/>
              <a:ext cx="174" cy="21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grpSp>
      <p:sp>
        <p:nvSpPr>
          <p:cNvPr id="15363" name="Line 19"/>
          <p:cNvSpPr>
            <a:spLocks noChangeShapeType="1"/>
          </p:cNvSpPr>
          <p:nvPr/>
        </p:nvSpPr>
        <p:spPr bwMode="auto">
          <a:xfrm flipH="1">
            <a:off x="3276600" y="1524000"/>
            <a:ext cx="2133600" cy="9906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4" name="Line 20"/>
          <p:cNvSpPr>
            <a:spLocks noChangeShapeType="1"/>
          </p:cNvSpPr>
          <p:nvPr/>
        </p:nvSpPr>
        <p:spPr bwMode="auto">
          <a:xfrm>
            <a:off x="6096000" y="1676400"/>
            <a:ext cx="0" cy="914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5" name="Text Box 21"/>
          <p:cNvSpPr txBox="1">
            <a:spLocks noChangeArrowheads="1"/>
          </p:cNvSpPr>
          <p:nvPr/>
        </p:nvSpPr>
        <p:spPr bwMode="auto">
          <a:xfrm rot="-1410662">
            <a:off x="3631866" y="1606084"/>
            <a:ext cx="6928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latin typeface="Signature" pitchFamily="2" charset="0"/>
              </a:rPr>
              <a:t>left</a:t>
            </a:r>
            <a:endParaRPr lang="en-US" altLang="en-US"/>
          </a:p>
        </p:txBody>
      </p:sp>
      <p:sp>
        <p:nvSpPr>
          <p:cNvPr id="15366" name="Text Box 22"/>
          <p:cNvSpPr txBox="1">
            <a:spLocks noChangeArrowheads="1"/>
          </p:cNvSpPr>
          <p:nvPr/>
        </p:nvSpPr>
        <p:spPr bwMode="auto">
          <a:xfrm rot="1385560">
            <a:off x="7351035" y="1480672"/>
            <a:ext cx="599844"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latin typeface="Signature" pitchFamily="2" charset="0"/>
              </a:rPr>
              <a:t>up</a:t>
            </a:r>
            <a:endParaRPr lang="en-US" altLang="en-US"/>
          </a:p>
        </p:txBody>
      </p:sp>
      <p:sp>
        <p:nvSpPr>
          <p:cNvPr id="15367" name="Line 23"/>
          <p:cNvSpPr>
            <a:spLocks noChangeShapeType="1"/>
          </p:cNvSpPr>
          <p:nvPr/>
        </p:nvSpPr>
        <p:spPr bwMode="auto">
          <a:xfrm>
            <a:off x="6705600" y="1600200"/>
            <a:ext cx="2133600" cy="9906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8" name="Text Box 24"/>
          <p:cNvSpPr txBox="1">
            <a:spLocks noChangeArrowheads="1"/>
          </p:cNvSpPr>
          <p:nvPr/>
        </p:nvSpPr>
        <p:spPr bwMode="auto">
          <a:xfrm>
            <a:off x="5257801" y="1828800"/>
            <a:ext cx="9332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a:latin typeface="Signature" pitchFamily="2" charset="0"/>
              </a:rPr>
              <a:t>right</a:t>
            </a:r>
          </a:p>
        </p:txBody>
      </p:sp>
      <p:sp>
        <p:nvSpPr>
          <p:cNvPr id="15369" name="Rectangle 25"/>
          <p:cNvSpPr>
            <a:spLocks noChangeArrowheads="1"/>
          </p:cNvSpPr>
          <p:nvPr/>
        </p:nvSpPr>
        <p:spPr bwMode="auto">
          <a:xfrm>
            <a:off x="2819400" y="2743200"/>
            <a:ext cx="990600" cy="1219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370" name="Rectangle 26"/>
          <p:cNvSpPr>
            <a:spLocks noChangeArrowheads="1"/>
          </p:cNvSpPr>
          <p:nvPr/>
        </p:nvSpPr>
        <p:spPr bwMode="auto">
          <a:xfrm>
            <a:off x="28956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15371" name="Rectangle 27"/>
          <p:cNvSpPr>
            <a:spLocks noChangeArrowheads="1"/>
          </p:cNvSpPr>
          <p:nvPr/>
        </p:nvSpPr>
        <p:spPr bwMode="auto">
          <a:xfrm>
            <a:off x="3200401" y="2819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15372" name="Rectangle 28"/>
          <p:cNvSpPr>
            <a:spLocks noChangeArrowheads="1"/>
          </p:cNvSpPr>
          <p:nvPr/>
        </p:nvSpPr>
        <p:spPr bwMode="auto">
          <a:xfrm>
            <a:off x="35052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15373" name="Group 29"/>
          <p:cNvGrpSpPr>
            <a:grpSpLocks/>
          </p:cNvGrpSpPr>
          <p:nvPr/>
        </p:nvGrpSpPr>
        <p:grpSpPr bwMode="auto">
          <a:xfrm>
            <a:off x="2819400" y="3200400"/>
            <a:ext cx="990600" cy="304800"/>
            <a:chOff x="1296" y="1968"/>
            <a:chExt cx="624" cy="192"/>
          </a:xfrm>
        </p:grpSpPr>
        <p:sp>
          <p:nvSpPr>
            <p:cNvPr id="15437" name="Line 30"/>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8" name="Line 31"/>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374" name="Group 32"/>
          <p:cNvGrpSpPr>
            <a:grpSpLocks/>
          </p:cNvGrpSpPr>
          <p:nvPr/>
        </p:nvGrpSpPr>
        <p:grpSpPr bwMode="auto">
          <a:xfrm>
            <a:off x="3162300" y="2743200"/>
            <a:ext cx="304800" cy="1219200"/>
            <a:chOff x="1488" y="1680"/>
            <a:chExt cx="192" cy="768"/>
          </a:xfrm>
        </p:grpSpPr>
        <p:sp>
          <p:nvSpPr>
            <p:cNvPr id="15435" name="Line 33"/>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6" name="Line 34"/>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375" name="Rectangle 35"/>
          <p:cNvSpPr>
            <a:spLocks noChangeArrowheads="1"/>
          </p:cNvSpPr>
          <p:nvPr/>
        </p:nvSpPr>
        <p:spPr bwMode="auto">
          <a:xfrm>
            <a:off x="28956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 </a:t>
            </a:r>
          </a:p>
        </p:txBody>
      </p:sp>
      <p:sp>
        <p:nvSpPr>
          <p:cNvPr id="15376" name="Rectangle 36"/>
          <p:cNvSpPr>
            <a:spLocks noChangeArrowheads="1"/>
          </p:cNvSpPr>
          <p:nvPr/>
        </p:nvSpPr>
        <p:spPr bwMode="auto">
          <a:xfrm>
            <a:off x="32004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15377" name="Rectangle 37"/>
          <p:cNvSpPr>
            <a:spLocks noChangeArrowheads="1"/>
          </p:cNvSpPr>
          <p:nvPr/>
        </p:nvSpPr>
        <p:spPr bwMode="auto">
          <a:xfrm>
            <a:off x="35052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15378" name="Rectangle 38"/>
          <p:cNvSpPr>
            <a:spLocks noChangeArrowheads="1"/>
          </p:cNvSpPr>
          <p:nvPr/>
        </p:nvSpPr>
        <p:spPr bwMode="auto">
          <a:xfrm>
            <a:off x="28956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15379" name="Rectangle 39"/>
          <p:cNvSpPr>
            <a:spLocks noChangeArrowheads="1"/>
          </p:cNvSpPr>
          <p:nvPr/>
        </p:nvSpPr>
        <p:spPr bwMode="auto">
          <a:xfrm>
            <a:off x="3200401" y="3200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15380" name="Rectangle 40"/>
          <p:cNvSpPr>
            <a:spLocks noChangeArrowheads="1"/>
          </p:cNvSpPr>
          <p:nvPr/>
        </p:nvSpPr>
        <p:spPr bwMode="auto">
          <a:xfrm>
            <a:off x="35052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sp>
        <p:nvSpPr>
          <p:cNvPr id="15381" name="Rectangle 41"/>
          <p:cNvSpPr>
            <a:spLocks noChangeArrowheads="1"/>
          </p:cNvSpPr>
          <p:nvPr/>
        </p:nvSpPr>
        <p:spPr bwMode="auto">
          <a:xfrm>
            <a:off x="5562600" y="2743200"/>
            <a:ext cx="990600" cy="1219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382" name="Rectangle 42"/>
          <p:cNvSpPr>
            <a:spLocks noChangeArrowheads="1"/>
          </p:cNvSpPr>
          <p:nvPr/>
        </p:nvSpPr>
        <p:spPr bwMode="auto">
          <a:xfrm>
            <a:off x="56388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15383" name="Rectangle 43"/>
          <p:cNvSpPr>
            <a:spLocks noChangeArrowheads="1"/>
          </p:cNvSpPr>
          <p:nvPr/>
        </p:nvSpPr>
        <p:spPr bwMode="auto">
          <a:xfrm>
            <a:off x="5943601" y="2819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15384" name="Rectangle 44"/>
          <p:cNvSpPr>
            <a:spLocks noChangeArrowheads="1"/>
          </p:cNvSpPr>
          <p:nvPr/>
        </p:nvSpPr>
        <p:spPr bwMode="auto">
          <a:xfrm>
            <a:off x="62484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15385" name="Group 45"/>
          <p:cNvGrpSpPr>
            <a:grpSpLocks/>
          </p:cNvGrpSpPr>
          <p:nvPr/>
        </p:nvGrpSpPr>
        <p:grpSpPr bwMode="auto">
          <a:xfrm>
            <a:off x="5562600" y="3200400"/>
            <a:ext cx="990600" cy="304800"/>
            <a:chOff x="1296" y="1968"/>
            <a:chExt cx="624" cy="192"/>
          </a:xfrm>
        </p:grpSpPr>
        <p:sp>
          <p:nvSpPr>
            <p:cNvPr id="15433" name="Line 46"/>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4" name="Line 47"/>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386" name="Group 48"/>
          <p:cNvGrpSpPr>
            <a:grpSpLocks/>
          </p:cNvGrpSpPr>
          <p:nvPr/>
        </p:nvGrpSpPr>
        <p:grpSpPr bwMode="auto">
          <a:xfrm>
            <a:off x="5905500" y="2743200"/>
            <a:ext cx="304800" cy="1219200"/>
            <a:chOff x="1488" y="1680"/>
            <a:chExt cx="192" cy="768"/>
          </a:xfrm>
        </p:grpSpPr>
        <p:sp>
          <p:nvSpPr>
            <p:cNvPr id="15431" name="Line 49"/>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2" name="Line 50"/>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387" name="Rectangle 51"/>
          <p:cNvSpPr>
            <a:spLocks noChangeArrowheads="1"/>
          </p:cNvSpPr>
          <p:nvPr/>
        </p:nvSpPr>
        <p:spPr bwMode="auto">
          <a:xfrm>
            <a:off x="56388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15388" name="Rectangle 52"/>
          <p:cNvSpPr>
            <a:spLocks noChangeArrowheads="1"/>
          </p:cNvSpPr>
          <p:nvPr/>
        </p:nvSpPr>
        <p:spPr bwMode="auto">
          <a:xfrm>
            <a:off x="59436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15389" name="Rectangle 53"/>
          <p:cNvSpPr>
            <a:spLocks noChangeArrowheads="1"/>
          </p:cNvSpPr>
          <p:nvPr/>
        </p:nvSpPr>
        <p:spPr bwMode="auto">
          <a:xfrm>
            <a:off x="59436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15390" name="Rectangle 54"/>
          <p:cNvSpPr>
            <a:spLocks noChangeArrowheads="1"/>
          </p:cNvSpPr>
          <p:nvPr/>
        </p:nvSpPr>
        <p:spPr bwMode="auto">
          <a:xfrm>
            <a:off x="56388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15391" name="Rectangle 55"/>
          <p:cNvSpPr>
            <a:spLocks noChangeArrowheads="1"/>
          </p:cNvSpPr>
          <p:nvPr/>
        </p:nvSpPr>
        <p:spPr bwMode="auto">
          <a:xfrm>
            <a:off x="5943601" y="3200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15392" name="Rectangle 56"/>
          <p:cNvSpPr>
            <a:spLocks noChangeArrowheads="1"/>
          </p:cNvSpPr>
          <p:nvPr/>
        </p:nvSpPr>
        <p:spPr bwMode="auto">
          <a:xfrm>
            <a:off x="62484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sp>
        <p:nvSpPr>
          <p:cNvPr id="15393" name="Rectangle 57"/>
          <p:cNvSpPr>
            <a:spLocks noChangeArrowheads="1"/>
          </p:cNvSpPr>
          <p:nvPr/>
        </p:nvSpPr>
        <p:spPr bwMode="auto">
          <a:xfrm>
            <a:off x="8305800" y="2743200"/>
            <a:ext cx="990600" cy="1219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394" name="Rectangle 58"/>
          <p:cNvSpPr>
            <a:spLocks noChangeArrowheads="1"/>
          </p:cNvSpPr>
          <p:nvPr/>
        </p:nvSpPr>
        <p:spPr bwMode="auto">
          <a:xfrm>
            <a:off x="83820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1</a:t>
            </a:r>
          </a:p>
        </p:txBody>
      </p:sp>
      <p:sp>
        <p:nvSpPr>
          <p:cNvPr id="15395" name="Rectangle 59"/>
          <p:cNvSpPr>
            <a:spLocks noChangeArrowheads="1"/>
          </p:cNvSpPr>
          <p:nvPr/>
        </p:nvSpPr>
        <p:spPr bwMode="auto">
          <a:xfrm>
            <a:off x="8686801" y="2819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2</a:t>
            </a:r>
          </a:p>
        </p:txBody>
      </p:sp>
      <p:sp>
        <p:nvSpPr>
          <p:cNvPr id="15396" name="Rectangle 60"/>
          <p:cNvSpPr>
            <a:spLocks noChangeArrowheads="1"/>
          </p:cNvSpPr>
          <p:nvPr/>
        </p:nvSpPr>
        <p:spPr bwMode="auto">
          <a:xfrm>
            <a:off x="8991601" y="2819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3</a:t>
            </a:r>
          </a:p>
        </p:txBody>
      </p:sp>
      <p:grpSp>
        <p:nvGrpSpPr>
          <p:cNvPr id="15397" name="Group 61"/>
          <p:cNvGrpSpPr>
            <a:grpSpLocks/>
          </p:cNvGrpSpPr>
          <p:nvPr/>
        </p:nvGrpSpPr>
        <p:grpSpPr bwMode="auto">
          <a:xfrm>
            <a:off x="8305800" y="3200400"/>
            <a:ext cx="990600" cy="304800"/>
            <a:chOff x="1296" y="1968"/>
            <a:chExt cx="624" cy="192"/>
          </a:xfrm>
        </p:grpSpPr>
        <p:sp>
          <p:nvSpPr>
            <p:cNvPr id="15429" name="Line 62"/>
            <p:cNvSpPr>
              <a:spLocks noChangeShapeType="1"/>
            </p:cNvSpPr>
            <p:nvPr/>
          </p:nvSpPr>
          <p:spPr bwMode="auto">
            <a:xfrm>
              <a:off x="1296" y="1968"/>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0" name="Line 63"/>
            <p:cNvSpPr>
              <a:spLocks noChangeShapeType="1"/>
            </p:cNvSpPr>
            <p:nvPr/>
          </p:nvSpPr>
          <p:spPr bwMode="auto">
            <a:xfrm>
              <a:off x="1296" y="2160"/>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398" name="Group 64"/>
          <p:cNvGrpSpPr>
            <a:grpSpLocks/>
          </p:cNvGrpSpPr>
          <p:nvPr/>
        </p:nvGrpSpPr>
        <p:grpSpPr bwMode="auto">
          <a:xfrm>
            <a:off x="8648700" y="2743200"/>
            <a:ext cx="304800" cy="1219200"/>
            <a:chOff x="1488" y="1680"/>
            <a:chExt cx="192" cy="768"/>
          </a:xfrm>
        </p:grpSpPr>
        <p:sp>
          <p:nvSpPr>
            <p:cNvPr id="15427" name="Line 65"/>
            <p:cNvSpPr>
              <a:spLocks noChangeShapeType="1"/>
            </p:cNvSpPr>
            <p:nvPr/>
          </p:nvSpPr>
          <p:spPr bwMode="auto">
            <a:xfrm rot="-5400000">
              <a:off x="1296"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8" name="Line 66"/>
            <p:cNvSpPr>
              <a:spLocks noChangeShapeType="1"/>
            </p:cNvSpPr>
            <p:nvPr/>
          </p:nvSpPr>
          <p:spPr bwMode="auto">
            <a:xfrm rot="-5400000">
              <a:off x="1104" y="2064"/>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399" name="Rectangle 67"/>
          <p:cNvSpPr>
            <a:spLocks noChangeArrowheads="1"/>
          </p:cNvSpPr>
          <p:nvPr/>
        </p:nvSpPr>
        <p:spPr bwMode="auto">
          <a:xfrm>
            <a:off x="83820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15400" name="Rectangle 68"/>
          <p:cNvSpPr>
            <a:spLocks noChangeArrowheads="1"/>
          </p:cNvSpPr>
          <p:nvPr/>
        </p:nvSpPr>
        <p:spPr bwMode="auto">
          <a:xfrm>
            <a:off x="86868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b="1">
              <a:latin typeface="Courier New" panose="02070309020205020404" pitchFamily="49" charset="0"/>
            </a:endParaRPr>
          </a:p>
        </p:txBody>
      </p:sp>
      <p:sp>
        <p:nvSpPr>
          <p:cNvPr id="15401" name="Rectangle 69"/>
          <p:cNvSpPr>
            <a:spLocks noChangeArrowheads="1"/>
          </p:cNvSpPr>
          <p:nvPr/>
        </p:nvSpPr>
        <p:spPr bwMode="auto">
          <a:xfrm>
            <a:off x="89916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5</a:t>
            </a:r>
          </a:p>
        </p:txBody>
      </p:sp>
      <p:sp>
        <p:nvSpPr>
          <p:cNvPr id="15402" name="Rectangle 70"/>
          <p:cNvSpPr>
            <a:spLocks noChangeArrowheads="1"/>
          </p:cNvSpPr>
          <p:nvPr/>
        </p:nvSpPr>
        <p:spPr bwMode="auto">
          <a:xfrm>
            <a:off x="83820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7</a:t>
            </a:r>
          </a:p>
        </p:txBody>
      </p:sp>
      <p:sp>
        <p:nvSpPr>
          <p:cNvPr id="15403" name="Rectangle 71"/>
          <p:cNvSpPr>
            <a:spLocks noChangeArrowheads="1"/>
          </p:cNvSpPr>
          <p:nvPr/>
        </p:nvSpPr>
        <p:spPr bwMode="auto">
          <a:xfrm>
            <a:off x="8686801" y="35814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8</a:t>
            </a:r>
          </a:p>
        </p:txBody>
      </p:sp>
      <p:sp>
        <p:nvSpPr>
          <p:cNvPr id="15404" name="Rectangle 72"/>
          <p:cNvSpPr>
            <a:spLocks noChangeArrowheads="1"/>
          </p:cNvSpPr>
          <p:nvPr/>
        </p:nvSpPr>
        <p:spPr bwMode="auto">
          <a:xfrm>
            <a:off x="8991601" y="3200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4</a:t>
            </a:r>
          </a:p>
        </p:txBody>
      </p:sp>
      <p:sp>
        <p:nvSpPr>
          <p:cNvPr id="15405" name="Rectangle 73"/>
          <p:cNvSpPr>
            <a:spLocks noChangeArrowheads="1"/>
          </p:cNvSpPr>
          <p:nvPr/>
        </p:nvSpPr>
        <p:spPr bwMode="auto">
          <a:xfrm>
            <a:off x="3200401" y="35814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ourier New" panose="02070309020205020404" pitchFamily="49" charset="0"/>
              </a:rPr>
              <a:t>6</a:t>
            </a:r>
          </a:p>
        </p:txBody>
      </p:sp>
      <p:sp>
        <p:nvSpPr>
          <p:cNvPr id="15406" name="Rectangle 74"/>
          <p:cNvSpPr>
            <a:spLocks noChangeArrowheads="1"/>
          </p:cNvSpPr>
          <p:nvPr/>
        </p:nvSpPr>
        <p:spPr bwMode="auto">
          <a:xfrm>
            <a:off x="1905000" y="304800"/>
            <a:ext cx="990600" cy="1219200"/>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5407" name="Rectangle 75"/>
          <p:cNvSpPr>
            <a:spLocks noChangeArrowheads="1"/>
          </p:cNvSpPr>
          <p:nvPr/>
        </p:nvSpPr>
        <p:spPr bwMode="auto">
          <a:xfrm>
            <a:off x="1981201" y="381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1</a:t>
            </a:r>
          </a:p>
        </p:txBody>
      </p:sp>
      <p:sp>
        <p:nvSpPr>
          <p:cNvPr id="15408" name="Rectangle 76"/>
          <p:cNvSpPr>
            <a:spLocks noChangeArrowheads="1"/>
          </p:cNvSpPr>
          <p:nvPr/>
        </p:nvSpPr>
        <p:spPr bwMode="auto">
          <a:xfrm>
            <a:off x="2286001" y="3810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2</a:t>
            </a:r>
          </a:p>
        </p:txBody>
      </p:sp>
      <p:sp>
        <p:nvSpPr>
          <p:cNvPr id="15409" name="Rectangle 77"/>
          <p:cNvSpPr>
            <a:spLocks noChangeArrowheads="1"/>
          </p:cNvSpPr>
          <p:nvPr/>
        </p:nvSpPr>
        <p:spPr bwMode="auto">
          <a:xfrm>
            <a:off x="2590801" y="381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3</a:t>
            </a:r>
          </a:p>
        </p:txBody>
      </p:sp>
      <p:grpSp>
        <p:nvGrpSpPr>
          <p:cNvPr id="15410" name="Group 78"/>
          <p:cNvGrpSpPr>
            <a:grpSpLocks/>
          </p:cNvGrpSpPr>
          <p:nvPr/>
        </p:nvGrpSpPr>
        <p:grpSpPr bwMode="auto">
          <a:xfrm>
            <a:off x="1905000" y="762000"/>
            <a:ext cx="990600" cy="304800"/>
            <a:chOff x="1296" y="1968"/>
            <a:chExt cx="624" cy="192"/>
          </a:xfrm>
        </p:grpSpPr>
        <p:sp>
          <p:nvSpPr>
            <p:cNvPr id="15425" name="Line 79"/>
            <p:cNvSpPr>
              <a:spLocks noChangeShapeType="1"/>
            </p:cNvSpPr>
            <p:nvPr/>
          </p:nvSpPr>
          <p:spPr bwMode="auto">
            <a:xfrm>
              <a:off x="1296" y="1968"/>
              <a:ext cx="624"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6" name="Line 80"/>
            <p:cNvSpPr>
              <a:spLocks noChangeShapeType="1"/>
            </p:cNvSpPr>
            <p:nvPr/>
          </p:nvSpPr>
          <p:spPr bwMode="auto">
            <a:xfrm>
              <a:off x="1296" y="2160"/>
              <a:ext cx="624"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411" name="Group 81"/>
          <p:cNvGrpSpPr>
            <a:grpSpLocks/>
          </p:cNvGrpSpPr>
          <p:nvPr/>
        </p:nvGrpSpPr>
        <p:grpSpPr bwMode="auto">
          <a:xfrm>
            <a:off x="2247900" y="304800"/>
            <a:ext cx="304800" cy="1219200"/>
            <a:chOff x="1488" y="1680"/>
            <a:chExt cx="192" cy="768"/>
          </a:xfrm>
        </p:grpSpPr>
        <p:sp>
          <p:nvSpPr>
            <p:cNvPr id="15423" name="Line 82"/>
            <p:cNvSpPr>
              <a:spLocks noChangeShapeType="1"/>
            </p:cNvSpPr>
            <p:nvPr/>
          </p:nvSpPr>
          <p:spPr bwMode="auto">
            <a:xfrm rot="-5400000">
              <a:off x="1296" y="2064"/>
              <a:ext cx="76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4" name="Line 83"/>
            <p:cNvSpPr>
              <a:spLocks noChangeShapeType="1"/>
            </p:cNvSpPr>
            <p:nvPr/>
          </p:nvSpPr>
          <p:spPr bwMode="auto">
            <a:xfrm rot="-5400000">
              <a:off x="1104" y="2064"/>
              <a:ext cx="76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412" name="Rectangle 84"/>
          <p:cNvSpPr>
            <a:spLocks noChangeArrowheads="1"/>
          </p:cNvSpPr>
          <p:nvPr/>
        </p:nvSpPr>
        <p:spPr bwMode="auto">
          <a:xfrm>
            <a:off x="1981201" y="1143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7</a:t>
            </a:r>
          </a:p>
        </p:txBody>
      </p:sp>
      <p:sp>
        <p:nvSpPr>
          <p:cNvPr id="15413" name="Rectangle 85"/>
          <p:cNvSpPr>
            <a:spLocks noChangeArrowheads="1"/>
          </p:cNvSpPr>
          <p:nvPr/>
        </p:nvSpPr>
        <p:spPr bwMode="auto">
          <a:xfrm>
            <a:off x="2286001" y="11430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6</a:t>
            </a:r>
          </a:p>
        </p:txBody>
      </p:sp>
      <p:sp>
        <p:nvSpPr>
          <p:cNvPr id="15414" name="Rectangle 86"/>
          <p:cNvSpPr>
            <a:spLocks noChangeArrowheads="1"/>
          </p:cNvSpPr>
          <p:nvPr/>
        </p:nvSpPr>
        <p:spPr bwMode="auto">
          <a:xfrm>
            <a:off x="2590801" y="1143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5</a:t>
            </a:r>
          </a:p>
        </p:txBody>
      </p:sp>
      <p:sp>
        <p:nvSpPr>
          <p:cNvPr id="15415" name="Rectangle 87"/>
          <p:cNvSpPr>
            <a:spLocks noChangeArrowheads="1"/>
          </p:cNvSpPr>
          <p:nvPr/>
        </p:nvSpPr>
        <p:spPr bwMode="auto">
          <a:xfrm>
            <a:off x="1981201" y="762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8</a:t>
            </a:r>
          </a:p>
        </p:txBody>
      </p:sp>
      <p:sp>
        <p:nvSpPr>
          <p:cNvPr id="15416" name="Rectangle 88"/>
          <p:cNvSpPr>
            <a:spLocks noChangeArrowheads="1"/>
          </p:cNvSpPr>
          <p:nvPr/>
        </p:nvSpPr>
        <p:spPr bwMode="auto">
          <a:xfrm>
            <a:off x="2286001" y="762001"/>
            <a:ext cx="277813"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 </a:t>
            </a:r>
          </a:p>
        </p:txBody>
      </p:sp>
      <p:sp>
        <p:nvSpPr>
          <p:cNvPr id="15417" name="Rectangle 89"/>
          <p:cNvSpPr>
            <a:spLocks noChangeArrowheads="1"/>
          </p:cNvSpPr>
          <p:nvPr/>
        </p:nvSpPr>
        <p:spPr bwMode="auto">
          <a:xfrm>
            <a:off x="2590801" y="762001"/>
            <a:ext cx="276225"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chemeClr val="accent2"/>
                </a:solidFill>
                <a:latin typeface="Courier New" panose="02070309020205020404" pitchFamily="49" charset="0"/>
              </a:rPr>
              <a:t>4</a:t>
            </a:r>
          </a:p>
        </p:txBody>
      </p:sp>
      <p:sp>
        <p:nvSpPr>
          <p:cNvPr id="15418" name="Text Box 90"/>
          <p:cNvSpPr txBox="1">
            <a:spLocks noChangeArrowheads="1"/>
          </p:cNvSpPr>
          <p:nvPr/>
        </p:nvSpPr>
        <p:spPr bwMode="auto">
          <a:xfrm>
            <a:off x="3260725" y="269875"/>
            <a:ext cx="108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solidFill>
                  <a:schemeClr val="accent2"/>
                </a:solidFill>
              </a:rPr>
              <a:t>GOAL</a:t>
            </a:r>
          </a:p>
        </p:txBody>
      </p:sp>
      <p:sp>
        <p:nvSpPr>
          <p:cNvPr id="15419" name="Freeform 91"/>
          <p:cNvSpPr>
            <a:spLocks/>
          </p:cNvSpPr>
          <p:nvPr/>
        </p:nvSpPr>
        <p:spPr bwMode="auto">
          <a:xfrm>
            <a:off x="3048000" y="685800"/>
            <a:ext cx="1066800" cy="304800"/>
          </a:xfrm>
          <a:custGeom>
            <a:avLst/>
            <a:gdLst>
              <a:gd name="T0" fmla="*/ 914400 w 392"/>
              <a:gd name="T1" fmla="*/ 0 h 280"/>
              <a:gd name="T2" fmla="*/ 914400 w 392"/>
              <a:gd name="T3" fmla="*/ 261257 h 280"/>
              <a:gd name="T4" fmla="*/ 0 w 392"/>
              <a:gd name="T5" fmla="*/ 261257 h 280"/>
              <a:gd name="T6" fmla="*/ 0 60000 65536"/>
              <a:gd name="T7" fmla="*/ 0 60000 65536"/>
              <a:gd name="T8" fmla="*/ 0 60000 65536"/>
            </a:gdLst>
            <a:ahLst/>
            <a:cxnLst>
              <a:cxn ang="T6">
                <a:pos x="T0" y="T1"/>
              </a:cxn>
              <a:cxn ang="T7">
                <a:pos x="T2" y="T3"/>
              </a:cxn>
              <a:cxn ang="T8">
                <a:pos x="T4" y="T5"/>
              </a:cxn>
            </a:cxnLst>
            <a:rect l="0" t="0" r="r" b="b"/>
            <a:pathLst>
              <a:path w="392" h="280">
                <a:moveTo>
                  <a:pt x="336" y="0"/>
                </a:moveTo>
                <a:cubicBezTo>
                  <a:pt x="364" y="100"/>
                  <a:pt x="392" y="200"/>
                  <a:pt x="336" y="240"/>
                </a:cubicBezTo>
                <a:cubicBezTo>
                  <a:pt x="280" y="280"/>
                  <a:pt x="140" y="260"/>
                  <a:pt x="0" y="240"/>
                </a:cubicBezTo>
              </a:path>
            </a:pathLst>
          </a:custGeom>
          <a:noFill/>
          <a:ln w="5715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0" name="Text Box 92"/>
          <p:cNvSpPr txBox="1">
            <a:spLocks noChangeArrowheads="1"/>
          </p:cNvSpPr>
          <p:nvPr/>
        </p:nvSpPr>
        <p:spPr bwMode="auto">
          <a:xfrm>
            <a:off x="2819400" y="39624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i="1"/>
              <a:t>h</a:t>
            </a:r>
            <a:r>
              <a:rPr lang="en-US" altLang="en-US"/>
              <a:t>=2</a:t>
            </a:r>
            <a:endParaRPr lang="en-US" altLang="en-US" i="1"/>
          </a:p>
        </p:txBody>
      </p:sp>
      <p:sp>
        <p:nvSpPr>
          <p:cNvPr id="15421" name="Text Box 93"/>
          <p:cNvSpPr txBox="1">
            <a:spLocks noChangeArrowheads="1"/>
          </p:cNvSpPr>
          <p:nvPr/>
        </p:nvSpPr>
        <p:spPr bwMode="auto">
          <a:xfrm>
            <a:off x="5562600" y="39624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i="1"/>
              <a:t>h</a:t>
            </a:r>
            <a:r>
              <a:rPr lang="en-US" altLang="en-US"/>
              <a:t>=4</a:t>
            </a:r>
            <a:endParaRPr lang="en-US" altLang="en-US" i="1"/>
          </a:p>
        </p:txBody>
      </p:sp>
      <p:sp>
        <p:nvSpPr>
          <p:cNvPr id="15422" name="Text Box 94"/>
          <p:cNvSpPr txBox="1">
            <a:spLocks noChangeArrowheads="1"/>
          </p:cNvSpPr>
          <p:nvPr/>
        </p:nvSpPr>
        <p:spPr bwMode="auto">
          <a:xfrm>
            <a:off x="8305800" y="39624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i="1"/>
              <a:t>h</a:t>
            </a:r>
            <a:r>
              <a:rPr lang="en-US" altLang="en-US"/>
              <a:t>=4</a:t>
            </a:r>
            <a:endParaRPr lang="en-US" altLang="en-US" i="1"/>
          </a:p>
        </p:txBody>
      </p:sp>
    </p:spTree>
    <p:extLst>
      <p:ext uri="{BB962C8B-B14F-4D97-AF65-F5344CB8AC3E}">
        <p14:creationId xmlns:p14="http://schemas.microsoft.com/office/powerpoint/2010/main" val="1783561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2A34120-5B0C-4C4D-AD4F-64D89AA729AF}" type="slidenum">
              <a:rPr lang="en-US" altLang="en-US" sz="1400"/>
              <a:pPr/>
              <a:t>52</a:t>
            </a:fld>
            <a:endParaRPr lang="en-US" altLang="en-US" sz="1400"/>
          </a:p>
        </p:txBody>
      </p:sp>
      <p:sp>
        <p:nvSpPr>
          <p:cNvPr id="16386" name="Rectangle 2"/>
          <p:cNvSpPr>
            <a:spLocks noGrp="1" noChangeArrowheads="1"/>
          </p:cNvSpPr>
          <p:nvPr>
            <p:ph type="title"/>
          </p:nvPr>
        </p:nvSpPr>
        <p:spPr/>
        <p:txBody>
          <a:bodyPr/>
          <a:lstStyle/>
          <a:p>
            <a:r>
              <a:rPr lang="en-US" altLang="en-US"/>
              <a:t>Techniques</a:t>
            </a:r>
          </a:p>
        </p:txBody>
      </p:sp>
      <p:sp>
        <p:nvSpPr>
          <p:cNvPr id="16387" name="Rectangle 3"/>
          <p:cNvSpPr>
            <a:spLocks noGrp="1" noChangeArrowheads="1"/>
          </p:cNvSpPr>
          <p:nvPr>
            <p:ph type="body" idx="1"/>
          </p:nvPr>
        </p:nvSpPr>
        <p:spPr/>
        <p:txBody>
          <a:bodyPr/>
          <a:lstStyle/>
          <a:p>
            <a:r>
              <a:rPr lang="en-US" altLang="en-US"/>
              <a:t>There are a variety of search techniques that rely on the estimate provided by a heuristic function.</a:t>
            </a:r>
          </a:p>
          <a:p>
            <a:r>
              <a:rPr lang="en-US" altLang="en-US"/>
              <a:t>In all cases - the quality (accuracy) of the heuristic is important in real-life application of the technique!</a:t>
            </a:r>
          </a:p>
        </p:txBody>
      </p:sp>
    </p:spTree>
    <p:extLst>
      <p:ext uri="{BB962C8B-B14F-4D97-AF65-F5344CB8AC3E}">
        <p14:creationId xmlns:p14="http://schemas.microsoft.com/office/powerpoint/2010/main" val="1762879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4A4C13A-2804-475C-BBD5-A1DBAB0460D1}" type="slidenum">
              <a:rPr lang="en-US" altLang="en-US" sz="1400"/>
              <a:pPr/>
              <a:t>53</a:t>
            </a:fld>
            <a:endParaRPr lang="en-US" altLang="en-US" sz="1400"/>
          </a:p>
        </p:txBody>
      </p:sp>
      <p:sp>
        <p:nvSpPr>
          <p:cNvPr id="17410" name="Rectangle 2"/>
          <p:cNvSpPr>
            <a:spLocks noGrp="1" noChangeArrowheads="1"/>
          </p:cNvSpPr>
          <p:nvPr>
            <p:ph type="title"/>
          </p:nvPr>
        </p:nvSpPr>
        <p:spPr/>
        <p:txBody>
          <a:bodyPr/>
          <a:lstStyle/>
          <a:p>
            <a:r>
              <a:rPr lang="en-US" altLang="en-US"/>
              <a:t>Generate-and-test</a:t>
            </a:r>
          </a:p>
        </p:txBody>
      </p:sp>
      <p:sp>
        <p:nvSpPr>
          <p:cNvPr id="17411" name="Rectangle 3"/>
          <p:cNvSpPr>
            <a:spLocks noGrp="1" noChangeArrowheads="1"/>
          </p:cNvSpPr>
          <p:nvPr>
            <p:ph type="body" idx="1"/>
          </p:nvPr>
        </p:nvSpPr>
        <p:spPr/>
        <p:txBody>
          <a:bodyPr/>
          <a:lstStyle/>
          <a:p>
            <a:r>
              <a:rPr lang="en-US" altLang="en-US"/>
              <a:t>Very simple strategy - just keep guessing.</a:t>
            </a:r>
          </a:p>
          <a:p>
            <a:pPr>
              <a:buFontTx/>
              <a:buNone/>
            </a:pPr>
            <a:endParaRPr lang="en-US" altLang="en-US" sz="2400">
              <a:latin typeface="Courier New" panose="02070309020205020404" pitchFamily="49" charset="0"/>
            </a:endParaRPr>
          </a:p>
          <a:p>
            <a:pPr>
              <a:buFontTx/>
              <a:buNone/>
            </a:pPr>
            <a:r>
              <a:rPr lang="en-US" altLang="en-US" sz="2400" b="1">
                <a:latin typeface="Courier New" panose="02070309020205020404" pitchFamily="49" charset="0"/>
              </a:rPr>
              <a:t>	</a:t>
            </a:r>
            <a:r>
              <a:rPr lang="en-US" altLang="en-US" sz="2400" b="1" i="1">
                <a:latin typeface="Courier New" panose="02070309020205020404" pitchFamily="49" charset="0"/>
              </a:rPr>
              <a:t>do while goal not accomplished</a:t>
            </a:r>
          </a:p>
          <a:p>
            <a:pPr lvl="1">
              <a:buFontTx/>
              <a:buNone/>
            </a:pPr>
            <a:r>
              <a:rPr lang="en-US" altLang="en-US" b="1" i="1">
                <a:latin typeface="Courier New" panose="02070309020205020404" pitchFamily="49" charset="0"/>
              </a:rPr>
              <a:t>	generate a possible solution</a:t>
            </a:r>
            <a:endParaRPr lang="en-US" altLang="en-US" b="1">
              <a:latin typeface="Courier New" panose="02070309020205020404" pitchFamily="49" charset="0"/>
            </a:endParaRPr>
          </a:p>
          <a:p>
            <a:pPr lvl="1">
              <a:buFontTx/>
              <a:buNone/>
            </a:pPr>
            <a:r>
              <a:rPr lang="en-US" altLang="en-US" b="1">
                <a:latin typeface="Courier New" panose="02070309020205020404" pitchFamily="49" charset="0"/>
              </a:rPr>
              <a:t>	</a:t>
            </a:r>
            <a:r>
              <a:rPr lang="en-US" altLang="en-US" b="1" i="1">
                <a:latin typeface="Courier New" panose="02070309020205020404" pitchFamily="49" charset="0"/>
              </a:rPr>
              <a:t>test solution to see if it is a goal</a:t>
            </a:r>
            <a:endParaRPr lang="en-US" altLang="en-US" b="1">
              <a:latin typeface="Courier New" panose="02070309020205020404" pitchFamily="49" charset="0"/>
            </a:endParaRPr>
          </a:p>
          <a:p>
            <a:endParaRPr lang="en-US" altLang="en-US"/>
          </a:p>
          <a:p>
            <a:r>
              <a:rPr lang="en-US" altLang="en-US"/>
              <a:t>Heuristics may be used to determine the specific rules for solution generation.</a:t>
            </a:r>
          </a:p>
        </p:txBody>
      </p:sp>
    </p:spTree>
    <p:extLst>
      <p:ext uri="{BB962C8B-B14F-4D97-AF65-F5344CB8AC3E}">
        <p14:creationId xmlns:p14="http://schemas.microsoft.com/office/powerpoint/2010/main" val="960637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EB3197A-A0B4-4F0E-B4E2-8FFC2588E022}" type="slidenum">
              <a:rPr lang="en-US" altLang="en-US" sz="1400"/>
              <a:pPr/>
              <a:t>54</a:t>
            </a:fld>
            <a:endParaRPr lang="en-US" altLang="en-US" sz="1400"/>
          </a:p>
        </p:txBody>
      </p:sp>
      <p:sp>
        <p:nvSpPr>
          <p:cNvPr id="19458" name="Rectangle 2"/>
          <p:cNvSpPr>
            <a:spLocks noGrp="1" noChangeArrowheads="1"/>
          </p:cNvSpPr>
          <p:nvPr>
            <p:ph type="title"/>
          </p:nvPr>
        </p:nvSpPr>
        <p:spPr/>
        <p:txBody>
          <a:bodyPr/>
          <a:lstStyle/>
          <a:p>
            <a:r>
              <a:rPr lang="en-US" altLang="en-US"/>
              <a:t>Example - Traveling Salesman Problem (TSP)</a:t>
            </a:r>
          </a:p>
        </p:txBody>
      </p:sp>
      <p:sp>
        <p:nvSpPr>
          <p:cNvPr id="19459" name="Rectangle 3"/>
          <p:cNvSpPr>
            <a:spLocks noGrp="1" noChangeArrowheads="1"/>
          </p:cNvSpPr>
          <p:nvPr>
            <p:ph type="body" idx="1"/>
          </p:nvPr>
        </p:nvSpPr>
        <p:spPr/>
        <p:txBody>
          <a:bodyPr/>
          <a:lstStyle/>
          <a:p>
            <a:r>
              <a:rPr lang="en-US" altLang="en-US"/>
              <a:t>Traveler needs to visit </a:t>
            </a:r>
            <a:r>
              <a:rPr lang="en-US" altLang="en-US" i="1"/>
              <a:t>n</a:t>
            </a:r>
            <a:r>
              <a:rPr lang="en-US" altLang="en-US"/>
              <a:t> cities.</a:t>
            </a:r>
          </a:p>
          <a:p>
            <a:r>
              <a:rPr lang="en-US" altLang="en-US"/>
              <a:t>Know the distance between each pair of cities.</a:t>
            </a:r>
          </a:p>
          <a:p>
            <a:r>
              <a:rPr lang="en-US" altLang="en-US"/>
              <a:t>Want to know the shortest route that visits all the cities once.</a:t>
            </a:r>
          </a:p>
          <a:p>
            <a:r>
              <a:rPr lang="en-US" altLang="en-US" i="1"/>
              <a:t>n=80 </a:t>
            </a:r>
            <a:r>
              <a:rPr lang="en-US" altLang="en-US"/>
              <a:t>will take millions of years to solve exhaustively! </a:t>
            </a:r>
          </a:p>
        </p:txBody>
      </p:sp>
    </p:spTree>
    <p:extLst>
      <p:ext uri="{BB962C8B-B14F-4D97-AF65-F5344CB8AC3E}">
        <p14:creationId xmlns:p14="http://schemas.microsoft.com/office/powerpoint/2010/main" val="3248709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B878053-DABA-472C-A884-50BCF1AF3C41}" type="slidenum">
              <a:rPr lang="en-US" altLang="en-US" sz="1400"/>
              <a:pPr/>
              <a:t>55</a:t>
            </a:fld>
            <a:endParaRPr lang="en-US" altLang="en-US" sz="1400"/>
          </a:p>
        </p:txBody>
      </p:sp>
      <p:sp>
        <p:nvSpPr>
          <p:cNvPr id="20482" name="Line 9"/>
          <p:cNvSpPr>
            <a:spLocks noChangeShapeType="1"/>
          </p:cNvSpPr>
          <p:nvPr/>
        </p:nvSpPr>
        <p:spPr bwMode="auto">
          <a:xfrm>
            <a:off x="3657600" y="2819400"/>
            <a:ext cx="4038600" cy="2514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3" name="Line 10"/>
          <p:cNvSpPr>
            <a:spLocks noChangeShapeType="1"/>
          </p:cNvSpPr>
          <p:nvPr/>
        </p:nvSpPr>
        <p:spPr bwMode="auto">
          <a:xfrm flipH="1">
            <a:off x="3657600" y="2819400"/>
            <a:ext cx="4038600" cy="2514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4" name="Rectangle 8"/>
          <p:cNvSpPr>
            <a:spLocks noChangeArrowheads="1"/>
          </p:cNvSpPr>
          <p:nvPr/>
        </p:nvSpPr>
        <p:spPr bwMode="auto">
          <a:xfrm>
            <a:off x="3657600" y="2819400"/>
            <a:ext cx="4038600" cy="25146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485" name="Rectangle 2"/>
          <p:cNvSpPr>
            <a:spLocks noGrp="1" noChangeArrowheads="1"/>
          </p:cNvSpPr>
          <p:nvPr>
            <p:ph type="title"/>
          </p:nvPr>
        </p:nvSpPr>
        <p:spPr/>
        <p:txBody>
          <a:bodyPr/>
          <a:lstStyle/>
          <a:p>
            <a:r>
              <a:rPr lang="en-US" altLang="en-US"/>
              <a:t>TSP Example</a:t>
            </a:r>
          </a:p>
        </p:txBody>
      </p:sp>
      <p:sp>
        <p:nvSpPr>
          <p:cNvPr id="20486" name="Oval 4"/>
          <p:cNvSpPr>
            <a:spLocks noChangeArrowheads="1"/>
          </p:cNvSpPr>
          <p:nvPr/>
        </p:nvSpPr>
        <p:spPr bwMode="auto">
          <a:xfrm>
            <a:off x="3200400" y="2362200"/>
            <a:ext cx="914400" cy="914400"/>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600" b="1">
                <a:latin typeface="News Gothic" pitchFamily="34" charset="0"/>
              </a:rPr>
              <a:t>A</a:t>
            </a:r>
            <a:endParaRPr lang="en-US" altLang="en-US"/>
          </a:p>
        </p:txBody>
      </p:sp>
      <p:sp>
        <p:nvSpPr>
          <p:cNvPr id="20487" name="Oval 5"/>
          <p:cNvSpPr>
            <a:spLocks noChangeArrowheads="1"/>
          </p:cNvSpPr>
          <p:nvPr/>
        </p:nvSpPr>
        <p:spPr bwMode="auto">
          <a:xfrm>
            <a:off x="7239000" y="2362200"/>
            <a:ext cx="914400" cy="914400"/>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600" b="1">
                <a:latin typeface="News Gothic" pitchFamily="34" charset="0"/>
              </a:rPr>
              <a:t>B</a:t>
            </a:r>
            <a:endParaRPr lang="en-US" altLang="en-US"/>
          </a:p>
        </p:txBody>
      </p:sp>
      <p:sp>
        <p:nvSpPr>
          <p:cNvPr id="20488" name="Oval 6"/>
          <p:cNvSpPr>
            <a:spLocks noChangeArrowheads="1"/>
          </p:cNvSpPr>
          <p:nvPr/>
        </p:nvSpPr>
        <p:spPr bwMode="auto">
          <a:xfrm>
            <a:off x="7239000" y="4876800"/>
            <a:ext cx="914400" cy="914400"/>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600" b="1">
                <a:latin typeface="News Gothic" pitchFamily="34" charset="0"/>
              </a:rPr>
              <a:t>C</a:t>
            </a:r>
            <a:endParaRPr lang="en-US" altLang="en-US"/>
          </a:p>
        </p:txBody>
      </p:sp>
      <p:sp>
        <p:nvSpPr>
          <p:cNvPr id="20489" name="Oval 7"/>
          <p:cNvSpPr>
            <a:spLocks noChangeArrowheads="1"/>
          </p:cNvSpPr>
          <p:nvPr/>
        </p:nvSpPr>
        <p:spPr bwMode="auto">
          <a:xfrm>
            <a:off x="3200400" y="4876800"/>
            <a:ext cx="914400" cy="914400"/>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600" b="1">
                <a:latin typeface="News Gothic" pitchFamily="34" charset="0"/>
              </a:rPr>
              <a:t>D</a:t>
            </a:r>
            <a:endParaRPr lang="en-US" altLang="en-US"/>
          </a:p>
        </p:txBody>
      </p:sp>
      <p:sp>
        <p:nvSpPr>
          <p:cNvPr id="20490" name="Text Box 13"/>
          <p:cNvSpPr txBox="1">
            <a:spLocks noChangeArrowheads="1"/>
          </p:cNvSpPr>
          <p:nvPr/>
        </p:nvSpPr>
        <p:spPr bwMode="auto">
          <a:xfrm>
            <a:off x="5410201" y="5105401"/>
            <a:ext cx="396875"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a:latin typeface="Courier New" panose="02070309020205020404" pitchFamily="49" charset="0"/>
              </a:rPr>
              <a:t>4</a:t>
            </a:r>
          </a:p>
        </p:txBody>
      </p:sp>
      <p:sp>
        <p:nvSpPr>
          <p:cNvPr id="20491" name="Text Box 14"/>
          <p:cNvSpPr txBox="1">
            <a:spLocks noChangeArrowheads="1"/>
          </p:cNvSpPr>
          <p:nvPr/>
        </p:nvSpPr>
        <p:spPr bwMode="auto">
          <a:xfrm>
            <a:off x="5486401" y="2590801"/>
            <a:ext cx="396875"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a:latin typeface="Courier New" panose="02070309020205020404" pitchFamily="49" charset="0"/>
              </a:rPr>
              <a:t>6</a:t>
            </a:r>
          </a:p>
        </p:txBody>
      </p:sp>
      <p:sp>
        <p:nvSpPr>
          <p:cNvPr id="20492" name="Text Box 15"/>
          <p:cNvSpPr txBox="1">
            <a:spLocks noChangeArrowheads="1"/>
          </p:cNvSpPr>
          <p:nvPr/>
        </p:nvSpPr>
        <p:spPr bwMode="auto">
          <a:xfrm>
            <a:off x="7467601" y="3810001"/>
            <a:ext cx="396875"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a:latin typeface="Courier New" panose="02070309020205020404" pitchFamily="49" charset="0"/>
              </a:rPr>
              <a:t>3</a:t>
            </a:r>
          </a:p>
        </p:txBody>
      </p:sp>
      <p:sp>
        <p:nvSpPr>
          <p:cNvPr id="20493" name="Text Box 16"/>
          <p:cNvSpPr txBox="1">
            <a:spLocks noChangeArrowheads="1"/>
          </p:cNvSpPr>
          <p:nvPr/>
        </p:nvSpPr>
        <p:spPr bwMode="auto">
          <a:xfrm>
            <a:off x="3352801" y="3886201"/>
            <a:ext cx="396875"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a:latin typeface="Courier New" panose="02070309020205020404" pitchFamily="49" charset="0"/>
              </a:rPr>
              <a:t>5</a:t>
            </a:r>
          </a:p>
        </p:txBody>
      </p:sp>
      <p:sp>
        <p:nvSpPr>
          <p:cNvPr id="20494" name="Text Box 17"/>
          <p:cNvSpPr txBox="1">
            <a:spLocks noChangeArrowheads="1"/>
          </p:cNvSpPr>
          <p:nvPr/>
        </p:nvSpPr>
        <p:spPr bwMode="auto">
          <a:xfrm>
            <a:off x="4648201" y="3276601"/>
            <a:ext cx="396875"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a:latin typeface="Courier New" panose="02070309020205020404" pitchFamily="49" charset="0"/>
              </a:rPr>
              <a:t>1</a:t>
            </a:r>
          </a:p>
        </p:txBody>
      </p:sp>
      <p:sp>
        <p:nvSpPr>
          <p:cNvPr id="20495" name="Text Box 18"/>
          <p:cNvSpPr txBox="1">
            <a:spLocks noChangeArrowheads="1"/>
          </p:cNvSpPr>
          <p:nvPr/>
        </p:nvSpPr>
        <p:spPr bwMode="auto">
          <a:xfrm>
            <a:off x="6400801" y="3276601"/>
            <a:ext cx="396875"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a:latin typeface="Courier New" panose="02070309020205020404" pitchFamily="49" charset="0"/>
              </a:rPr>
              <a:t>2</a:t>
            </a:r>
          </a:p>
        </p:txBody>
      </p:sp>
    </p:spTree>
    <p:extLst>
      <p:ext uri="{BB962C8B-B14F-4D97-AF65-F5344CB8AC3E}">
        <p14:creationId xmlns:p14="http://schemas.microsoft.com/office/powerpoint/2010/main" val="2600484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765F996-49A9-4535-88C8-575E8918255D}" type="slidenum">
              <a:rPr lang="en-US" altLang="en-US" sz="1400"/>
              <a:pPr/>
              <a:t>56</a:t>
            </a:fld>
            <a:endParaRPr lang="en-US" altLang="en-US" sz="1400"/>
          </a:p>
        </p:txBody>
      </p:sp>
      <p:sp>
        <p:nvSpPr>
          <p:cNvPr id="22530" name="Rectangle 3"/>
          <p:cNvSpPr>
            <a:spLocks noGrp="1" noChangeArrowheads="1"/>
          </p:cNvSpPr>
          <p:nvPr>
            <p:ph type="body" idx="1"/>
          </p:nvPr>
        </p:nvSpPr>
        <p:spPr>
          <a:xfrm>
            <a:off x="1752600" y="1828800"/>
            <a:ext cx="4800600" cy="4114800"/>
          </a:xfrm>
        </p:spPr>
        <p:txBody>
          <a:bodyPr/>
          <a:lstStyle/>
          <a:p>
            <a:r>
              <a:rPr lang="en-US" altLang="en-US"/>
              <a:t>TSP - generation of possible solutions is done in lexicographical order of cities:</a:t>
            </a:r>
          </a:p>
          <a:p>
            <a:pPr lvl="1">
              <a:buFontTx/>
              <a:buNone/>
            </a:pPr>
            <a:r>
              <a:rPr lang="en-US" altLang="en-US">
                <a:latin typeface="News Gothic" pitchFamily="34" charset="0"/>
              </a:rPr>
              <a:t>1. A - B - C - D</a:t>
            </a:r>
          </a:p>
          <a:p>
            <a:pPr lvl="1">
              <a:buFontTx/>
              <a:buNone/>
            </a:pPr>
            <a:r>
              <a:rPr lang="en-US" altLang="en-US">
                <a:latin typeface="News Gothic" pitchFamily="34" charset="0"/>
              </a:rPr>
              <a:t>2. A - B - D - C</a:t>
            </a:r>
          </a:p>
          <a:p>
            <a:pPr lvl="1">
              <a:buFontTx/>
              <a:buNone/>
            </a:pPr>
            <a:r>
              <a:rPr lang="en-US" altLang="en-US">
                <a:latin typeface="News Gothic" pitchFamily="34" charset="0"/>
              </a:rPr>
              <a:t>3. A - C - B - D</a:t>
            </a:r>
          </a:p>
          <a:p>
            <a:pPr lvl="1">
              <a:buFontTx/>
              <a:buNone/>
            </a:pPr>
            <a:r>
              <a:rPr lang="en-US" altLang="en-US">
                <a:latin typeface="News Gothic" pitchFamily="34" charset="0"/>
              </a:rPr>
              <a:t>4. A - C - D - B</a:t>
            </a:r>
          </a:p>
          <a:p>
            <a:pPr lvl="1">
              <a:buFontTx/>
              <a:buNone/>
            </a:pPr>
            <a:r>
              <a:rPr lang="en-US" altLang="en-US">
                <a:latin typeface="News Gothic" pitchFamily="34" charset="0"/>
              </a:rPr>
              <a:t>...</a:t>
            </a:r>
          </a:p>
        </p:txBody>
      </p:sp>
      <p:sp>
        <p:nvSpPr>
          <p:cNvPr id="22531" name="Rectangle 2"/>
          <p:cNvSpPr>
            <a:spLocks noGrp="1" noChangeArrowheads="1"/>
          </p:cNvSpPr>
          <p:nvPr>
            <p:ph type="title"/>
          </p:nvPr>
        </p:nvSpPr>
        <p:spPr/>
        <p:txBody>
          <a:bodyPr/>
          <a:lstStyle/>
          <a:p>
            <a:r>
              <a:rPr lang="en-US" altLang="en-US"/>
              <a:t>Generate-and-test Example</a:t>
            </a:r>
          </a:p>
        </p:txBody>
      </p:sp>
      <p:grpSp>
        <p:nvGrpSpPr>
          <p:cNvPr id="22532" name="Group 60"/>
          <p:cNvGrpSpPr>
            <a:grpSpLocks/>
          </p:cNvGrpSpPr>
          <p:nvPr/>
        </p:nvGrpSpPr>
        <p:grpSpPr bwMode="auto">
          <a:xfrm>
            <a:off x="5638800" y="1981201"/>
            <a:ext cx="4629150" cy="4348163"/>
            <a:chOff x="2544" y="1104"/>
            <a:chExt cx="2916" cy="2739"/>
          </a:xfrm>
        </p:grpSpPr>
        <p:grpSp>
          <p:nvGrpSpPr>
            <p:cNvPr id="22533" name="Group 38"/>
            <p:cNvGrpSpPr>
              <a:grpSpLocks/>
            </p:cNvGrpSpPr>
            <p:nvPr/>
          </p:nvGrpSpPr>
          <p:grpSpPr bwMode="auto">
            <a:xfrm>
              <a:off x="3562" y="1536"/>
              <a:ext cx="1898" cy="291"/>
              <a:chOff x="3274" y="1536"/>
              <a:chExt cx="1898" cy="291"/>
            </a:xfrm>
          </p:grpSpPr>
          <p:sp>
            <p:nvSpPr>
              <p:cNvPr id="22578" name="Text Box 8"/>
              <p:cNvSpPr txBox="1">
                <a:spLocks noChangeArrowheads="1"/>
              </p:cNvSpPr>
              <p:nvPr/>
            </p:nvSpPr>
            <p:spPr bwMode="auto">
              <a:xfrm>
                <a:off x="3274" y="1536"/>
                <a:ext cx="2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A</a:t>
                </a:r>
              </a:p>
            </p:txBody>
          </p:sp>
          <p:sp>
            <p:nvSpPr>
              <p:cNvPr id="22579" name="Text Box 9"/>
              <p:cNvSpPr txBox="1">
                <a:spLocks noChangeArrowheads="1"/>
              </p:cNvSpPr>
              <p:nvPr/>
            </p:nvSpPr>
            <p:spPr bwMode="auto">
              <a:xfrm>
                <a:off x="3814" y="1536"/>
                <a:ext cx="2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B</a:t>
                </a:r>
              </a:p>
            </p:txBody>
          </p:sp>
          <p:sp>
            <p:nvSpPr>
              <p:cNvPr id="22580" name="Text Box 10"/>
              <p:cNvSpPr txBox="1">
                <a:spLocks noChangeArrowheads="1"/>
              </p:cNvSpPr>
              <p:nvPr/>
            </p:nvSpPr>
            <p:spPr bwMode="auto">
              <a:xfrm>
                <a:off x="4368" y="1536"/>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C</a:t>
                </a:r>
              </a:p>
            </p:txBody>
          </p:sp>
          <p:sp>
            <p:nvSpPr>
              <p:cNvPr id="22581" name="Text Box 11"/>
              <p:cNvSpPr txBox="1">
                <a:spLocks noChangeArrowheads="1"/>
              </p:cNvSpPr>
              <p:nvPr/>
            </p:nvSpPr>
            <p:spPr bwMode="auto">
              <a:xfrm>
                <a:off x="4916" y="1536"/>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D</a:t>
                </a:r>
              </a:p>
            </p:txBody>
          </p:sp>
        </p:grpSp>
        <p:grpSp>
          <p:nvGrpSpPr>
            <p:cNvPr id="22534" name="Group 37"/>
            <p:cNvGrpSpPr>
              <a:grpSpLocks/>
            </p:cNvGrpSpPr>
            <p:nvPr/>
          </p:nvGrpSpPr>
          <p:grpSpPr bwMode="auto">
            <a:xfrm>
              <a:off x="2758" y="2208"/>
              <a:ext cx="1818" cy="291"/>
              <a:chOff x="2710" y="2400"/>
              <a:chExt cx="1818" cy="291"/>
            </a:xfrm>
          </p:grpSpPr>
          <p:sp>
            <p:nvSpPr>
              <p:cNvPr id="22575" name="Text Box 13"/>
              <p:cNvSpPr txBox="1">
                <a:spLocks noChangeArrowheads="1"/>
              </p:cNvSpPr>
              <p:nvPr/>
            </p:nvSpPr>
            <p:spPr bwMode="auto">
              <a:xfrm>
                <a:off x="2710" y="2400"/>
                <a:ext cx="2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B</a:t>
                </a:r>
              </a:p>
            </p:txBody>
          </p:sp>
          <p:sp>
            <p:nvSpPr>
              <p:cNvPr id="22576" name="Text Box 14"/>
              <p:cNvSpPr txBox="1">
                <a:spLocks noChangeArrowheads="1"/>
              </p:cNvSpPr>
              <p:nvPr/>
            </p:nvSpPr>
            <p:spPr bwMode="auto">
              <a:xfrm>
                <a:off x="3494" y="2400"/>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C</a:t>
                </a:r>
              </a:p>
            </p:txBody>
          </p:sp>
          <p:sp>
            <p:nvSpPr>
              <p:cNvPr id="22577" name="Text Box 15"/>
              <p:cNvSpPr txBox="1">
                <a:spLocks noChangeArrowheads="1"/>
              </p:cNvSpPr>
              <p:nvPr/>
            </p:nvSpPr>
            <p:spPr bwMode="auto">
              <a:xfrm>
                <a:off x="4272" y="2400"/>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D</a:t>
                </a:r>
              </a:p>
            </p:txBody>
          </p:sp>
        </p:grpSp>
        <p:grpSp>
          <p:nvGrpSpPr>
            <p:cNvPr id="22535" name="Group 36"/>
            <p:cNvGrpSpPr>
              <a:grpSpLocks/>
            </p:cNvGrpSpPr>
            <p:nvPr/>
          </p:nvGrpSpPr>
          <p:grpSpPr bwMode="auto">
            <a:xfrm>
              <a:off x="2544" y="2880"/>
              <a:ext cx="2220" cy="291"/>
              <a:chOff x="2496" y="3072"/>
              <a:chExt cx="2220" cy="291"/>
            </a:xfrm>
          </p:grpSpPr>
          <p:grpSp>
            <p:nvGrpSpPr>
              <p:cNvPr id="22566" name="Group 19"/>
              <p:cNvGrpSpPr>
                <a:grpSpLocks/>
              </p:cNvGrpSpPr>
              <p:nvPr/>
            </p:nvGrpSpPr>
            <p:grpSpPr bwMode="auto">
              <a:xfrm>
                <a:off x="2496" y="3072"/>
                <a:ext cx="688" cy="291"/>
                <a:chOff x="2400" y="3072"/>
                <a:chExt cx="688" cy="291"/>
              </a:xfrm>
            </p:grpSpPr>
            <p:sp>
              <p:nvSpPr>
                <p:cNvPr id="22573" name="Text Box 17"/>
                <p:cNvSpPr txBox="1">
                  <a:spLocks noChangeArrowheads="1"/>
                </p:cNvSpPr>
                <p:nvPr/>
              </p:nvSpPr>
              <p:spPr bwMode="auto">
                <a:xfrm>
                  <a:off x="2400" y="3072"/>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C</a:t>
                  </a:r>
                </a:p>
              </p:txBody>
            </p:sp>
            <p:sp>
              <p:nvSpPr>
                <p:cNvPr id="22574" name="Text Box 18"/>
                <p:cNvSpPr txBox="1">
                  <a:spLocks noChangeArrowheads="1"/>
                </p:cNvSpPr>
                <p:nvPr/>
              </p:nvSpPr>
              <p:spPr bwMode="auto">
                <a:xfrm>
                  <a:off x="2832" y="3072"/>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D</a:t>
                  </a:r>
                </a:p>
              </p:txBody>
            </p:sp>
          </p:grpSp>
          <p:grpSp>
            <p:nvGrpSpPr>
              <p:cNvPr id="22567" name="Group 20"/>
              <p:cNvGrpSpPr>
                <a:grpSpLocks/>
              </p:cNvGrpSpPr>
              <p:nvPr/>
            </p:nvGrpSpPr>
            <p:grpSpPr bwMode="auto">
              <a:xfrm>
                <a:off x="4032" y="3072"/>
                <a:ext cx="684" cy="291"/>
                <a:chOff x="2400" y="3072"/>
                <a:chExt cx="684" cy="291"/>
              </a:xfrm>
            </p:grpSpPr>
            <p:sp>
              <p:nvSpPr>
                <p:cNvPr id="22571" name="Text Box 21"/>
                <p:cNvSpPr txBox="1">
                  <a:spLocks noChangeArrowheads="1"/>
                </p:cNvSpPr>
                <p:nvPr/>
              </p:nvSpPr>
              <p:spPr bwMode="auto">
                <a:xfrm>
                  <a:off x="2400" y="3072"/>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C</a:t>
                  </a:r>
                </a:p>
              </p:txBody>
            </p:sp>
            <p:sp>
              <p:nvSpPr>
                <p:cNvPr id="22572" name="Text Box 22"/>
                <p:cNvSpPr txBox="1">
                  <a:spLocks noChangeArrowheads="1"/>
                </p:cNvSpPr>
                <p:nvPr/>
              </p:nvSpPr>
              <p:spPr bwMode="auto">
                <a:xfrm>
                  <a:off x="2832" y="3072"/>
                  <a:ext cx="2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B</a:t>
                  </a:r>
                </a:p>
              </p:txBody>
            </p:sp>
          </p:grpSp>
          <p:grpSp>
            <p:nvGrpSpPr>
              <p:cNvPr id="22568" name="Group 23"/>
              <p:cNvGrpSpPr>
                <a:grpSpLocks/>
              </p:cNvGrpSpPr>
              <p:nvPr/>
            </p:nvGrpSpPr>
            <p:grpSpPr bwMode="auto">
              <a:xfrm>
                <a:off x="3264" y="3072"/>
                <a:ext cx="688" cy="288"/>
                <a:chOff x="2400" y="3072"/>
                <a:chExt cx="688" cy="288"/>
              </a:xfrm>
            </p:grpSpPr>
            <p:sp>
              <p:nvSpPr>
                <p:cNvPr id="22569" name="Text Box 24"/>
                <p:cNvSpPr txBox="1">
                  <a:spLocks noChangeArrowheads="1"/>
                </p:cNvSpPr>
                <p:nvPr/>
              </p:nvSpPr>
              <p:spPr bwMode="auto">
                <a:xfrm>
                  <a:off x="2400" y="3072"/>
                  <a:ext cx="2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B</a:t>
                  </a:r>
                </a:p>
              </p:txBody>
            </p:sp>
            <p:sp>
              <p:nvSpPr>
                <p:cNvPr id="22570" name="Text Box 25"/>
                <p:cNvSpPr txBox="1">
                  <a:spLocks noChangeArrowheads="1"/>
                </p:cNvSpPr>
                <p:nvPr/>
              </p:nvSpPr>
              <p:spPr bwMode="auto">
                <a:xfrm>
                  <a:off x="2832" y="3072"/>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D</a:t>
                  </a:r>
                </a:p>
              </p:txBody>
            </p:sp>
          </p:grpSp>
        </p:grpSp>
        <p:grpSp>
          <p:nvGrpSpPr>
            <p:cNvPr id="22536" name="Group 35"/>
            <p:cNvGrpSpPr>
              <a:grpSpLocks/>
            </p:cNvGrpSpPr>
            <p:nvPr/>
          </p:nvGrpSpPr>
          <p:grpSpPr bwMode="auto">
            <a:xfrm>
              <a:off x="2544" y="3552"/>
              <a:ext cx="2225" cy="291"/>
              <a:chOff x="2496" y="3552"/>
              <a:chExt cx="2225" cy="291"/>
            </a:xfrm>
          </p:grpSpPr>
          <p:grpSp>
            <p:nvGrpSpPr>
              <p:cNvPr id="22557" name="Group 26"/>
              <p:cNvGrpSpPr>
                <a:grpSpLocks/>
              </p:cNvGrpSpPr>
              <p:nvPr/>
            </p:nvGrpSpPr>
            <p:grpSpPr bwMode="auto">
              <a:xfrm>
                <a:off x="2496" y="3552"/>
                <a:ext cx="689" cy="291"/>
                <a:chOff x="2400" y="3072"/>
                <a:chExt cx="689" cy="291"/>
              </a:xfrm>
            </p:grpSpPr>
            <p:sp>
              <p:nvSpPr>
                <p:cNvPr id="22564" name="Text Box 27"/>
                <p:cNvSpPr txBox="1">
                  <a:spLocks noChangeArrowheads="1"/>
                </p:cNvSpPr>
                <p:nvPr/>
              </p:nvSpPr>
              <p:spPr bwMode="auto">
                <a:xfrm>
                  <a:off x="2400" y="3072"/>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D</a:t>
                  </a:r>
                </a:p>
              </p:txBody>
            </p:sp>
            <p:sp>
              <p:nvSpPr>
                <p:cNvPr id="22565" name="Text Box 28"/>
                <p:cNvSpPr txBox="1">
                  <a:spLocks noChangeArrowheads="1"/>
                </p:cNvSpPr>
                <p:nvPr/>
              </p:nvSpPr>
              <p:spPr bwMode="auto">
                <a:xfrm>
                  <a:off x="2832" y="3072"/>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C</a:t>
                  </a:r>
                </a:p>
              </p:txBody>
            </p:sp>
          </p:grpSp>
          <p:grpSp>
            <p:nvGrpSpPr>
              <p:cNvPr id="22558" name="Group 29"/>
              <p:cNvGrpSpPr>
                <a:grpSpLocks/>
              </p:cNvGrpSpPr>
              <p:nvPr/>
            </p:nvGrpSpPr>
            <p:grpSpPr bwMode="auto">
              <a:xfrm>
                <a:off x="4032" y="3552"/>
                <a:ext cx="689" cy="291"/>
                <a:chOff x="2400" y="3072"/>
                <a:chExt cx="689" cy="291"/>
              </a:xfrm>
            </p:grpSpPr>
            <p:sp>
              <p:nvSpPr>
                <p:cNvPr id="22562" name="Text Box 30"/>
                <p:cNvSpPr txBox="1">
                  <a:spLocks noChangeArrowheads="1"/>
                </p:cNvSpPr>
                <p:nvPr/>
              </p:nvSpPr>
              <p:spPr bwMode="auto">
                <a:xfrm>
                  <a:off x="2400" y="3072"/>
                  <a:ext cx="2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B</a:t>
                  </a:r>
                </a:p>
              </p:txBody>
            </p:sp>
            <p:sp>
              <p:nvSpPr>
                <p:cNvPr id="22563" name="Text Box 31"/>
                <p:cNvSpPr txBox="1">
                  <a:spLocks noChangeArrowheads="1"/>
                </p:cNvSpPr>
                <p:nvPr/>
              </p:nvSpPr>
              <p:spPr bwMode="auto">
                <a:xfrm>
                  <a:off x="2832" y="3072"/>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C</a:t>
                  </a:r>
                </a:p>
              </p:txBody>
            </p:sp>
          </p:grpSp>
          <p:grpSp>
            <p:nvGrpSpPr>
              <p:cNvPr id="22559" name="Group 32"/>
              <p:cNvGrpSpPr>
                <a:grpSpLocks/>
              </p:cNvGrpSpPr>
              <p:nvPr/>
            </p:nvGrpSpPr>
            <p:grpSpPr bwMode="auto">
              <a:xfrm>
                <a:off x="3264" y="3552"/>
                <a:ext cx="684" cy="288"/>
                <a:chOff x="2400" y="3072"/>
                <a:chExt cx="684" cy="288"/>
              </a:xfrm>
            </p:grpSpPr>
            <p:sp>
              <p:nvSpPr>
                <p:cNvPr id="22560" name="Text Box 33"/>
                <p:cNvSpPr txBox="1">
                  <a:spLocks noChangeArrowheads="1"/>
                </p:cNvSpPr>
                <p:nvPr/>
              </p:nvSpPr>
              <p:spPr bwMode="auto">
                <a:xfrm>
                  <a:off x="2400" y="3072"/>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D</a:t>
                  </a:r>
                </a:p>
              </p:txBody>
            </p:sp>
            <p:sp>
              <p:nvSpPr>
                <p:cNvPr id="22561" name="Text Box 34"/>
                <p:cNvSpPr txBox="1">
                  <a:spLocks noChangeArrowheads="1"/>
                </p:cNvSpPr>
                <p:nvPr/>
              </p:nvSpPr>
              <p:spPr bwMode="auto">
                <a:xfrm>
                  <a:off x="2832" y="3072"/>
                  <a:ext cx="2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News Gothic" pitchFamily="34" charset="0"/>
                    </a:rPr>
                    <a:t>B</a:t>
                  </a:r>
                </a:p>
              </p:txBody>
            </p:sp>
          </p:grpSp>
        </p:grpSp>
        <p:sp>
          <p:nvSpPr>
            <p:cNvPr id="22537" name="Line 39"/>
            <p:cNvSpPr>
              <a:spLocks noChangeShapeType="1"/>
            </p:cNvSpPr>
            <p:nvPr/>
          </p:nvSpPr>
          <p:spPr bwMode="auto">
            <a:xfrm flipH="1">
              <a:off x="3744" y="1104"/>
              <a:ext cx="768"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8" name="Line 40"/>
            <p:cNvSpPr>
              <a:spLocks noChangeShapeType="1"/>
            </p:cNvSpPr>
            <p:nvPr/>
          </p:nvSpPr>
          <p:spPr bwMode="auto">
            <a:xfrm flipH="1">
              <a:off x="4224" y="1104"/>
              <a:ext cx="288"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2539" name="Group 44"/>
            <p:cNvGrpSpPr>
              <a:grpSpLocks/>
            </p:cNvGrpSpPr>
            <p:nvPr/>
          </p:nvGrpSpPr>
          <p:grpSpPr bwMode="auto">
            <a:xfrm flipH="1">
              <a:off x="4512" y="1104"/>
              <a:ext cx="768" cy="480"/>
              <a:chOff x="3552" y="1200"/>
              <a:chExt cx="768" cy="480"/>
            </a:xfrm>
          </p:grpSpPr>
          <p:sp>
            <p:nvSpPr>
              <p:cNvPr id="22555" name="Line 42"/>
              <p:cNvSpPr>
                <a:spLocks noChangeShapeType="1"/>
              </p:cNvSpPr>
              <p:nvPr/>
            </p:nvSpPr>
            <p:spPr bwMode="auto">
              <a:xfrm flipH="1">
                <a:off x="3552" y="1200"/>
                <a:ext cx="768"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6" name="Line 43"/>
              <p:cNvSpPr>
                <a:spLocks noChangeShapeType="1"/>
              </p:cNvSpPr>
              <p:nvPr/>
            </p:nvSpPr>
            <p:spPr bwMode="auto">
              <a:xfrm flipH="1">
                <a:off x="4032" y="1200"/>
                <a:ext cx="288"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2540" name="Line 45"/>
            <p:cNvSpPr>
              <a:spLocks noChangeShapeType="1"/>
            </p:cNvSpPr>
            <p:nvPr/>
          </p:nvSpPr>
          <p:spPr bwMode="auto">
            <a:xfrm flipH="1">
              <a:off x="2928" y="1728"/>
              <a:ext cx="624"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1" name="Line 46"/>
            <p:cNvSpPr>
              <a:spLocks noChangeShapeType="1"/>
            </p:cNvSpPr>
            <p:nvPr/>
          </p:nvSpPr>
          <p:spPr bwMode="auto">
            <a:xfrm>
              <a:off x="3792" y="1728"/>
              <a:ext cx="624"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2" name="Line 47"/>
            <p:cNvSpPr>
              <a:spLocks noChangeShapeType="1"/>
            </p:cNvSpPr>
            <p:nvPr/>
          </p:nvSpPr>
          <p:spPr bwMode="auto">
            <a:xfrm>
              <a:off x="3648" y="1776"/>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3" name="Line 48"/>
            <p:cNvSpPr>
              <a:spLocks noChangeShapeType="1"/>
            </p:cNvSpPr>
            <p:nvPr/>
          </p:nvSpPr>
          <p:spPr bwMode="auto">
            <a:xfrm flipH="1">
              <a:off x="2688" y="2448"/>
              <a:ext cx="144"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4" name="Line 49"/>
            <p:cNvSpPr>
              <a:spLocks noChangeShapeType="1"/>
            </p:cNvSpPr>
            <p:nvPr/>
          </p:nvSpPr>
          <p:spPr bwMode="auto">
            <a:xfrm>
              <a:off x="2928" y="2448"/>
              <a:ext cx="144"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5" name="Line 50"/>
            <p:cNvSpPr>
              <a:spLocks noChangeShapeType="1"/>
            </p:cNvSpPr>
            <p:nvPr/>
          </p:nvSpPr>
          <p:spPr bwMode="auto">
            <a:xfrm flipH="1">
              <a:off x="3456" y="2448"/>
              <a:ext cx="144"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6" name="Line 51"/>
            <p:cNvSpPr>
              <a:spLocks noChangeShapeType="1"/>
            </p:cNvSpPr>
            <p:nvPr/>
          </p:nvSpPr>
          <p:spPr bwMode="auto">
            <a:xfrm>
              <a:off x="3696" y="2448"/>
              <a:ext cx="144"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7" name="Line 52"/>
            <p:cNvSpPr>
              <a:spLocks noChangeShapeType="1"/>
            </p:cNvSpPr>
            <p:nvPr/>
          </p:nvSpPr>
          <p:spPr bwMode="auto">
            <a:xfrm flipH="1">
              <a:off x="4224" y="2448"/>
              <a:ext cx="144"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8" name="Line 53"/>
            <p:cNvSpPr>
              <a:spLocks noChangeShapeType="1"/>
            </p:cNvSpPr>
            <p:nvPr/>
          </p:nvSpPr>
          <p:spPr bwMode="auto">
            <a:xfrm>
              <a:off x="4464" y="2448"/>
              <a:ext cx="144"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9" name="Line 54"/>
            <p:cNvSpPr>
              <a:spLocks noChangeShapeType="1"/>
            </p:cNvSpPr>
            <p:nvPr/>
          </p:nvSpPr>
          <p:spPr bwMode="auto">
            <a:xfrm>
              <a:off x="2688" y="3120"/>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0" name="Line 55"/>
            <p:cNvSpPr>
              <a:spLocks noChangeShapeType="1"/>
            </p:cNvSpPr>
            <p:nvPr/>
          </p:nvSpPr>
          <p:spPr bwMode="auto">
            <a:xfrm>
              <a:off x="3072" y="3120"/>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1" name="Line 56"/>
            <p:cNvSpPr>
              <a:spLocks noChangeShapeType="1"/>
            </p:cNvSpPr>
            <p:nvPr/>
          </p:nvSpPr>
          <p:spPr bwMode="auto">
            <a:xfrm>
              <a:off x="3408" y="3120"/>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2" name="Line 57"/>
            <p:cNvSpPr>
              <a:spLocks noChangeShapeType="1"/>
            </p:cNvSpPr>
            <p:nvPr/>
          </p:nvSpPr>
          <p:spPr bwMode="auto">
            <a:xfrm>
              <a:off x="3840" y="3120"/>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3" name="Line 58"/>
            <p:cNvSpPr>
              <a:spLocks noChangeShapeType="1"/>
            </p:cNvSpPr>
            <p:nvPr/>
          </p:nvSpPr>
          <p:spPr bwMode="auto">
            <a:xfrm>
              <a:off x="4176" y="3120"/>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4" name="Line 59"/>
            <p:cNvSpPr>
              <a:spLocks noChangeShapeType="1"/>
            </p:cNvSpPr>
            <p:nvPr/>
          </p:nvSpPr>
          <p:spPr bwMode="auto">
            <a:xfrm>
              <a:off x="4656" y="3120"/>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171103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21599A3-CCD4-46DF-9A8B-678CFCEA853A}" type="slidenum">
              <a:rPr lang="en-US" altLang="en-US" sz="1400"/>
              <a:pPr/>
              <a:t>57</a:t>
            </a:fld>
            <a:endParaRPr lang="en-US" altLang="en-US" sz="1400"/>
          </a:p>
        </p:txBody>
      </p:sp>
      <p:sp>
        <p:nvSpPr>
          <p:cNvPr id="24578" name="Rectangle 2"/>
          <p:cNvSpPr>
            <a:spLocks noGrp="1" noChangeArrowheads="1"/>
          </p:cNvSpPr>
          <p:nvPr>
            <p:ph type="title"/>
          </p:nvPr>
        </p:nvSpPr>
        <p:spPr/>
        <p:txBody>
          <a:bodyPr/>
          <a:lstStyle/>
          <a:p>
            <a:r>
              <a:rPr lang="en-US" altLang="en-US"/>
              <a:t>Hill Climbing</a:t>
            </a:r>
          </a:p>
        </p:txBody>
      </p:sp>
      <p:sp>
        <p:nvSpPr>
          <p:cNvPr id="24579" name="Rectangle 3"/>
          <p:cNvSpPr>
            <a:spLocks noGrp="1" noChangeArrowheads="1"/>
          </p:cNvSpPr>
          <p:nvPr>
            <p:ph type="body" idx="1"/>
          </p:nvPr>
        </p:nvSpPr>
        <p:spPr/>
        <p:txBody>
          <a:bodyPr/>
          <a:lstStyle/>
          <a:p>
            <a:r>
              <a:rPr lang="en-US" altLang="en-US"/>
              <a:t>Variation on generate-and-test:</a:t>
            </a:r>
          </a:p>
          <a:p>
            <a:pPr lvl="1"/>
            <a:r>
              <a:rPr lang="en-US" altLang="en-US" i="1"/>
              <a:t>generation</a:t>
            </a:r>
            <a:r>
              <a:rPr lang="en-US" altLang="en-US"/>
              <a:t> of next state depends on feedback from the </a:t>
            </a:r>
            <a:r>
              <a:rPr lang="en-US" altLang="en-US" i="1"/>
              <a:t>test</a:t>
            </a:r>
            <a:r>
              <a:rPr lang="en-US" altLang="en-US"/>
              <a:t> procedure.</a:t>
            </a:r>
          </a:p>
          <a:p>
            <a:pPr lvl="1"/>
            <a:r>
              <a:rPr lang="en-US" altLang="en-US" i="1"/>
              <a:t>Test</a:t>
            </a:r>
            <a:r>
              <a:rPr lang="en-US" altLang="en-US"/>
              <a:t> now includes a heuristic function that provides a guess as to how good each possible state is.</a:t>
            </a:r>
          </a:p>
          <a:p>
            <a:r>
              <a:rPr lang="en-US" altLang="en-US"/>
              <a:t>There are a number of ways to use the information returned by the </a:t>
            </a:r>
            <a:r>
              <a:rPr lang="en-US" altLang="en-US" i="1"/>
              <a:t>test</a:t>
            </a:r>
            <a:r>
              <a:rPr lang="en-US" altLang="en-US"/>
              <a:t> procedure.</a:t>
            </a:r>
          </a:p>
        </p:txBody>
      </p:sp>
    </p:spTree>
    <p:extLst>
      <p:ext uri="{BB962C8B-B14F-4D97-AF65-F5344CB8AC3E}">
        <p14:creationId xmlns:p14="http://schemas.microsoft.com/office/powerpoint/2010/main" val="4118400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712F825-0008-4432-8C8A-6DE2984E58BF}" type="slidenum">
              <a:rPr lang="en-US" altLang="en-US" sz="1400"/>
              <a:pPr/>
              <a:t>58</a:t>
            </a:fld>
            <a:endParaRPr lang="en-US" altLang="en-US" sz="1400"/>
          </a:p>
        </p:txBody>
      </p:sp>
      <p:sp>
        <p:nvSpPr>
          <p:cNvPr id="26626" name="Rectangle 2"/>
          <p:cNvSpPr>
            <a:spLocks noGrp="1" noChangeArrowheads="1"/>
          </p:cNvSpPr>
          <p:nvPr>
            <p:ph type="title"/>
          </p:nvPr>
        </p:nvSpPr>
        <p:spPr/>
        <p:txBody>
          <a:bodyPr/>
          <a:lstStyle/>
          <a:p>
            <a:r>
              <a:rPr lang="en-US" altLang="en-US"/>
              <a:t>Simple Hill Climbing</a:t>
            </a:r>
          </a:p>
        </p:txBody>
      </p:sp>
      <p:sp>
        <p:nvSpPr>
          <p:cNvPr id="26627" name="Rectangle 3"/>
          <p:cNvSpPr>
            <a:spLocks noGrp="1" noChangeArrowheads="1"/>
          </p:cNvSpPr>
          <p:nvPr>
            <p:ph type="body" idx="1"/>
          </p:nvPr>
        </p:nvSpPr>
        <p:spPr/>
        <p:txBody>
          <a:bodyPr/>
          <a:lstStyle/>
          <a:p>
            <a:pPr>
              <a:lnSpc>
                <a:spcPct val="90000"/>
              </a:lnSpc>
            </a:pPr>
            <a:r>
              <a:rPr lang="en-US" altLang="en-US"/>
              <a:t>Use heuristic to move only to states that are </a:t>
            </a:r>
            <a:r>
              <a:rPr lang="en-US" altLang="en-US" i="1"/>
              <a:t>better</a:t>
            </a:r>
            <a:r>
              <a:rPr lang="en-US" altLang="en-US"/>
              <a:t> than the current state.</a:t>
            </a:r>
          </a:p>
          <a:p>
            <a:pPr>
              <a:lnSpc>
                <a:spcPct val="90000"/>
              </a:lnSpc>
            </a:pPr>
            <a:endParaRPr lang="en-US" altLang="en-US"/>
          </a:p>
          <a:p>
            <a:pPr>
              <a:lnSpc>
                <a:spcPct val="90000"/>
              </a:lnSpc>
            </a:pPr>
            <a:r>
              <a:rPr lang="en-US" altLang="en-US"/>
              <a:t>Always move to better state when possible.</a:t>
            </a:r>
          </a:p>
          <a:p>
            <a:pPr>
              <a:lnSpc>
                <a:spcPct val="90000"/>
              </a:lnSpc>
            </a:pPr>
            <a:endParaRPr lang="en-US" altLang="en-US"/>
          </a:p>
          <a:p>
            <a:pPr>
              <a:lnSpc>
                <a:spcPct val="90000"/>
              </a:lnSpc>
            </a:pPr>
            <a:r>
              <a:rPr lang="en-US" altLang="en-US"/>
              <a:t>The process ends when all operators have been applied and none of the resulting states are better than the current state.</a:t>
            </a:r>
          </a:p>
        </p:txBody>
      </p:sp>
    </p:spTree>
    <p:extLst>
      <p:ext uri="{BB962C8B-B14F-4D97-AF65-F5344CB8AC3E}">
        <p14:creationId xmlns:p14="http://schemas.microsoft.com/office/powerpoint/2010/main" val="65357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E59F39F-ABCA-4FA8-883E-C83B5D3803A1}" type="slidenum">
              <a:rPr lang="en-US" altLang="en-US" sz="1400"/>
              <a:pPr/>
              <a:t>59</a:t>
            </a:fld>
            <a:endParaRPr lang="en-US" altLang="en-US" sz="1400"/>
          </a:p>
        </p:txBody>
      </p:sp>
      <p:sp>
        <p:nvSpPr>
          <p:cNvPr id="28674" name="Rectangle 2"/>
          <p:cNvSpPr>
            <a:spLocks noGrp="1" noChangeArrowheads="1"/>
          </p:cNvSpPr>
          <p:nvPr>
            <p:ph type="title"/>
          </p:nvPr>
        </p:nvSpPr>
        <p:spPr/>
        <p:txBody>
          <a:bodyPr/>
          <a:lstStyle/>
          <a:p>
            <a:r>
              <a:rPr lang="en-US" altLang="en-US"/>
              <a:t>Simple Hill Climbing </a:t>
            </a:r>
            <a:br>
              <a:rPr lang="en-US" altLang="en-US"/>
            </a:br>
            <a:r>
              <a:rPr lang="en-US" altLang="en-US"/>
              <a:t>Function Optimization</a:t>
            </a:r>
          </a:p>
        </p:txBody>
      </p:sp>
      <p:sp>
        <p:nvSpPr>
          <p:cNvPr id="28675" name="Line 4"/>
          <p:cNvSpPr>
            <a:spLocks noChangeShapeType="1"/>
          </p:cNvSpPr>
          <p:nvPr/>
        </p:nvSpPr>
        <p:spPr bwMode="auto">
          <a:xfrm>
            <a:off x="2667000" y="2209800"/>
            <a:ext cx="0" cy="3657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76" name="Line 5"/>
          <p:cNvSpPr>
            <a:spLocks noChangeShapeType="1"/>
          </p:cNvSpPr>
          <p:nvPr/>
        </p:nvSpPr>
        <p:spPr bwMode="auto">
          <a:xfrm flipH="1">
            <a:off x="2667000" y="5867400"/>
            <a:ext cx="6858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77" name="Freeform 6"/>
          <p:cNvSpPr>
            <a:spLocks/>
          </p:cNvSpPr>
          <p:nvPr/>
        </p:nvSpPr>
        <p:spPr bwMode="auto">
          <a:xfrm>
            <a:off x="2667000" y="3467100"/>
            <a:ext cx="7010400" cy="2171700"/>
          </a:xfrm>
          <a:custGeom>
            <a:avLst/>
            <a:gdLst>
              <a:gd name="T0" fmla="*/ 0 w 4416"/>
              <a:gd name="T1" fmla="*/ 2171700 h 1368"/>
              <a:gd name="T2" fmla="*/ 304800 w 4416"/>
              <a:gd name="T3" fmla="*/ 1866900 h 1368"/>
              <a:gd name="T4" fmla="*/ 533400 w 4416"/>
              <a:gd name="T5" fmla="*/ 1333500 h 1368"/>
              <a:gd name="T6" fmla="*/ 1219200 w 4416"/>
              <a:gd name="T7" fmla="*/ 1028700 h 1368"/>
              <a:gd name="T8" fmla="*/ 1676400 w 4416"/>
              <a:gd name="T9" fmla="*/ 1409700 h 1368"/>
              <a:gd name="T10" fmla="*/ 2057400 w 4416"/>
              <a:gd name="T11" fmla="*/ 1790700 h 1368"/>
              <a:gd name="T12" fmla="*/ 2590800 w 4416"/>
              <a:gd name="T13" fmla="*/ 723900 h 1368"/>
              <a:gd name="T14" fmla="*/ 3200400 w 4416"/>
              <a:gd name="T15" fmla="*/ 38100 h 1368"/>
              <a:gd name="T16" fmla="*/ 3733800 w 4416"/>
              <a:gd name="T17" fmla="*/ 495300 h 1368"/>
              <a:gd name="T18" fmla="*/ 4114800 w 4416"/>
              <a:gd name="T19" fmla="*/ 1181100 h 1368"/>
              <a:gd name="T20" fmla="*/ 4495800 w 4416"/>
              <a:gd name="T21" fmla="*/ 1562100 h 1368"/>
              <a:gd name="T22" fmla="*/ 4800600 w 4416"/>
              <a:gd name="T23" fmla="*/ 723900 h 1368"/>
              <a:gd name="T24" fmla="*/ 5181600 w 4416"/>
              <a:gd name="T25" fmla="*/ 1028700 h 1368"/>
              <a:gd name="T26" fmla="*/ 5410200 w 4416"/>
              <a:gd name="T27" fmla="*/ 495300 h 1368"/>
              <a:gd name="T28" fmla="*/ 5791200 w 4416"/>
              <a:gd name="T29" fmla="*/ 876300 h 1368"/>
              <a:gd name="T30" fmla="*/ 6400800 w 4416"/>
              <a:gd name="T31" fmla="*/ 952500 h 1368"/>
              <a:gd name="T32" fmla="*/ 6858000 w 4416"/>
              <a:gd name="T33" fmla="*/ 1409700 h 1368"/>
              <a:gd name="T34" fmla="*/ 7010400 w 4416"/>
              <a:gd name="T35" fmla="*/ 1790700 h 13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16" h="1368">
                <a:moveTo>
                  <a:pt x="0" y="1368"/>
                </a:moveTo>
                <a:cubicBezTo>
                  <a:pt x="68" y="1316"/>
                  <a:pt x="136" y="1264"/>
                  <a:pt x="192" y="1176"/>
                </a:cubicBezTo>
                <a:cubicBezTo>
                  <a:pt x="248" y="1088"/>
                  <a:pt x="240" y="928"/>
                  <a:pt x="336" y="840"/>
                </a:cubicBezTo>
                <a:cubicBezTo>
                  <a:pt x="432" y="752"/>
                  <a:pt x="648" y="640"/>
                  <a:pt x="768" y="648"/>
                </a:cubicBezTo>
                <a:cubicBezTo>
                  <a:pt x="888" y="656"/>
                  <a:pt x="968" y="808"/>
                  <a:pt x="1056" y="888"/>
                </a:cubicBezTo>
                <a:cubicBezTo>
                  <a:pt x="1144" y="968"/>
                  <a:pt x="1200" y="1200"/>
                  <a:pt x="1296" y="1128"/>
                </a:cubicBezTo>
                <a:cubicBezTo>
                  <a:pt x="1392" y="1056"/>
                  <a:pt x="1512" y="640"/>
                  <a:pt x="1632" y="456"/>
                </a:cubicBezTo>
                <a:cubicBezTo>
                  <a:pt x="1752" y="272"/>
                  <a:pt x="1896" y="48"/>
                  <a:pt x="2016" y="24"/>
                </a:cubicBezTo>
                <a:cubicBezTo>
                  <a:pt x="2136" y="0"/>
                  <a:pt x="2256" y="192"/>
                  <a:pt x="2352" y="312"/>
                </a:cubicBezTo>
                <a:cubicBezTo>
                  <a:pt x="2448" y="432"/>
                  <a:pt x="2512" y="632"/>
                  <a:pt x="2592" y="744"/>
                </a:cubicBezTo>
                <a:cubicBezTo>
                  <a:pt x="2672" y="856"/>
                  <a:pt x="2760" y="1032"/>
                  <a:pt x="2832" y="984"/>
                </a:cubicBezTo>
                <a:cubicBezTo>
                  <a:pt x="2904" y="936"/>
                  <a:pt x="2952" y="512"/>
                  <a:pt x="3024" y="456"/>
                </a:cubicBezTo>
                <a:cubicBezTo>
                  <a:pt x="3096" y="400"/>
                  <a:pt x="3200" y="672"/>
                  <a:pt x="3264" y="648"/>
                </a:cubicBezTo>
                <a:cubicBezTo>
                  <a:pt x="3328" y="624"/>
                  <a:pt x="3344" y="328"/>
                  <a:pt x="3408" y="312"/>
                </a:cubicBezTo>
                <a:cubicBezTo>
                  <a:pt x="3472" y="296"/>
                  <a:pt x="3544" y="504"/>
                  <a:pt x="3648" y="552"/>
                </a:cubicBezTo>
                <a:cubicBezTo>
                  <a:pt x="3752" y="600"/>
                  <a:pt x="3920" y="544"/>
                  <a:pt x="4032" y="600"/>
                </a:cubicBezTo>
                <a:cubicBezTo>
                  <a:pt x="4144" y="656"/>
                  <a:pt x="4256" y="800"/>
                  <a:pt x="4320" y="888"/>
                </a:cubicBezTo>
                <a:cubicBezTo>
                  <a:pt x="4384" y="976"/>
                  <a:pt x="4400" y="1052"/>
                  <a:pt x="4416" y="1128"/>
                </a:cubicBezTo>
              </a:path>
            </a:pathLst>
          </a:custGeom>
          <a:noFill/>
          <a:ln w="762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78" name="Text Box 7"/>
          <p:cNvSpPr txBox="1">
            <a:spLocks noChangeArrowheads="1"/>
          </p:cNvSpPr>
          <p:nvPr/>
        </p:nvSpPr>
        <p:spPr bwMode="auto">
          <a:xfrm>
            <a:off x="8458200" y="2895600"/>
            <a:ext cx="1562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600" b="1" i="1"/>
              <a:t>y = f(x)</a:t>
            </a:r>
          </a:p>
        </p:txBody>
      </p:sp>
      <p:sp>
        <p:nvSpPr>
          <p:cNvPr id="28679" name="Line 8"/>
          <p:cNvSpPr>
            <a:spLocks noChangeShapeType="1"/>
          </p:cNvSpPr>
          <p:nvPr/>
        </p:nvSpPr>
        <p:spPr bwMode="auto">
          <a:xfrm flipV="1">
            <a:off x="8305800" y="3505200"/>
            <a:ext cx="457200" cy="45720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0" name="Rectangle 9"/>
          <p:cNvSpPr>
            <a:spLocks noChangeArrowheads="1"/>
          </p:cNvSpPr>
          <p:nvPr/>
        </p:nvSpPr>
        <p:spPr bwMode="auto">
          <a:xfrm>
            <a:off x="5791200" y="5943600"/>
            <a:ext cx="412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600" b="1" i="1"/>
              <a:t>x</a:t>
            </a:r>
          </a:p>
        </p:txBody>
      </p:sp>
      <p:sp>
        <p:nvSpPr>
          <p:cNvPr id="28681" name="Rectangle 10"/>
          <p:cNvSpPr>
            <a:spLocks noChangeArrowheads="1"/>
          </p:cNvSpPr>
          <p:nvPr/>
        </p:nvSpPr>
        <p:spPr bwMode="auto">
          <a:xfrm>
            <a:off x="2057400" y="3352800"/>
            <a:ext cx="38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600" b="1" i="1"/>
              <a:t>y</a:t>
            </a:r>
          </a:p>
        </p:txBody>
      </p:sp>
    </p:spTree>
    <p:extLst>
      <p:ext uri="{BB962C8B-B14F-4D97-AF65-F5344CB8AC3E}">
        <p14:creationId xmlns:p14="http://schemas.microsoft.com/office/powerpoint/2010/main" val="591605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EE43A-B67B-9BD6-A70B-BDAD36A14EF8}"/>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21A18E35-24A0-B981-D0A5-C671BD780C4B}"/>
              </a:ext>
            </a:extLst>
          </p:cNvPr>
          <p:cNvSpPr>
            <a:spLocks noGrp="1"/>
          </p:cNvSpPr>
          <p:nvPr>
            <p:ph idx="1"/>
          </p:nvPr>
        </p:nvSpPr>
        <p:spPr/>
        <p:txBody>
          <a:bodyPr/>
          <a:lstStyle/>
          <a:p>
            <a:pPr marL="0" indent="0">
              <a:buNone/>
            </a:pPr>
            <a:endParaRPr lang="en-US" dirty="0"/>
          </a:p>
          <a:p>
            <a:pPr marL="0" indent="0">
              <a:buNone/>
            </a:pPr>
            <a:r>
              <a:rPr lang="en-US" b="0" i="1" dirty="0">
                <a:solidFill>
                  <a:srgbClr val="000000"/>
                </a:solidFill>
                <a:effectLst/>
                <a:latin typeface="Nunito" panose="020B0604020202020204" pitchFamily="2" charset="0"/>
              </a:rPr>
              <a:t>“The science and engineering of making intelligent machines, especially intelligent computer programs”.</a:t>
            </a:r>
          </a:p>
          <a:p>
            <a:pPr marL="0" indent="0">
              <a:buNone/>
            </a:pPr>
            <a:r>
              <a:rPr lang="en-US" i="1" dirty="0">
                <a:solidFill>
                  <a:srgbClr val="000000"/>
                </a:solidFill>
                <a:latin typeface="Nunito" panose="020B0604020202020204" pitchFamily="2" charset="0"/>
              </a:rPr>
              <a:t>						by </a:t>
            </a:r>
            <a:r>
              <a:rPr lang="en-US" b="0" i="0" dirty="0">
                <a:solidFill>
                  <a:srgbClr val="000000"/>
                </a:solidFill>
                <a:effectLst/>
                <a:latin typeface="Nunito" pitchFamily="2" charset="0"/>
              </a:rPr>
              <a:t>John McCarthy (1956)</a:t>
            </a:r>
            <a:endParaRPr lang="en-US" i="1" dirty="0">
              <a:solidFill>
                <a:srgbClr val="000000"/>
              </a:solidFill>
              <a:latin typeface="Nunito" panose="020B0604020202020204" pitchFamily="2" charset="0"/>
            </a:endParaRPr>
          </a:p>
          <a:p>
            <a:pPr marL="0" indent="0">
              <a:buNone/>
            </a:pPr>
            <a:endParaRPr lang="en-US" i="1" dirty="0">
              <a:solidFill>
                <a:srgbClr val="000000"/>
              </a:solidFill>
              <a:latin typeface="Nunito" panose="020B0604020202020204" pitchFamily="2" charset="0"/>
            </a:endParaRPr>
          </a:p>
          <a:p>
            <a:pPr marL="0" indent="0">
              <a:buNone/>
            </a:pPr>
            <a:endParaRPr lang="en-US" i="1" dirty="0">
              <a:solidFill>
                <a:srgbClr val="000000"/>
              </a:solidFill>
              <a:latin typeface="Nunito" panose="020B0604020202020204" pitchFamily="2" charset="0"/>
            </a:endParaRPr>
          </a:p>
          <a:p>
            <a:pPr marL="0" indent="0">
              <a:buNone/>
            </a:pPr>
            <a:endParaRPr lang="en-US" i="1" dirty="0">
              <a:solidFill>
                <a:srgbClr val="000000"/>
              </a:solidFill>
              <a:latin typeface="Nunito" panose="020B0604020202020204" pitchFamily="2" charset="0"/>
            </a:endParaRPr>
          </a:p>
          <a:p>
            <a:pPr marL="0" indent="0">
              <a:buNone/>
            </a:pPr>
            <a:endParaRPr lang="en-US" dirty="0"/>
          </a:p>
        </p:txBody>
      </p:sp>
      <p:sp>
        <p:nvSpPr>
          <p:cNvPr id="4" name="Footer Placeholder 3">
            <a:extLst>
              <a:ext uri="{FF2B5EF4-FFF2-40B4-BE49-F238E27FC236}">
                <a16:creationId xmlns:a16="http://schemas.microsoft.com/office/drawing/2014/main" id="{B1E3DD7A-3D4F-93FB-742E-F452CC7DE4FC}"/>
              </a:ext>
            </a:extLst>
          </p:cNvPr>
          <p:cNvSpPr>
            <a:spLocks noGrp="1"/>
          </p:cNvSpPr>
          <p:nvPr>
            <p:ph type="ftr" sz="quarter" idx="11"/>
          </p:nvPr>
        </p:nvSpPr>
        <p:spPr/>
        <p:txBody>
          <a:bodyPr/>
          <a:lstStyle/>
          <a:p>
            <a:r>
              <a:rPr lang="en-US"/>
              <a:t>Compiled by Dr. Vijay Singh, Graphic Era Deemed to be University, Dehradun</a:t>
            </a:r>
          </a:p>
        </p:txBody>
      </p:sp>
      <p:sp>
        <p:nvSpPr>
          <p:cNvPr id="5" name="Slide Number Placeholder 4">
            <a:extLst>
              <a:ext uri="{FF2B5EF4-FFF2-40B4-BE49-F238E27FC236}">
                <a16:creationId xmlns:a16="http://schemas.microsoft.com/office/drawing/2014/main" id="{3A475314-0542-A033-38E3-C82E3DA8CC70}"/>
              </a:ext>
            </a:extLst>
          </p:cNvPr>
          <p:cNvSpPr>
            <a:spLocks noGrp="1"/>
          </p:cNvSpPr>
          <p:nvPr>
            <p:ph type="sldNum" sz="quarter" idx="12"/>
          </p:nvPr>
        </p:nvSpPr>
        <p:spPr/>
        <p:txBody>
          <a:bodyPr/>
          <a:lstStyle/>
          <a:p>
            <a:fld id="{790C95BB-612F-46A4-88B7-1207CEF3DBCE}" type="slidenum">
              <a:rPr lang="en-US" smtClean="0"/>
              <a:t>6</a:t>
            </a:fld>
            <a:endParaRPr lang="en-US"/>
          </a:p>
        </p:txBody>
      </p:sp>
      <p:pic>
        <p:nvPicPr>
          <p:cNvPr id="7" name="Picture 6" descr="A picture containing hand&#10;&#10;Description automatically generated">
            <a:extLst>
              <a:ext uri="{FF2B5EF4-FFF2-40B4-BE49-F238E27FC236}">
                <a16:creationId xmlns:a16="http://schemas.microsoft.com/office/drawing/2014/main" id="{A00E0376-0D40-7B2E-1BB3-E00AA9CCF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5" y="4104777"/>
            <a:ext cx="3028950" cy="1514475"/>
          </a:xfrm>
          <a:prstGeom prst="rect">
            <a:avLst/>
          </a:prstGeom>
        </p:spPr>
      </p:pic>
    </p:spTree>
    <p:extLst>
      <p:ext uri="{BB962C8B-B14F-4D97-AF65-F5344CB8AC3E}">
        <p14:creationId xmlns:p14="http://schemas.microsoft.com/office/powerpoint/2010/main" val="3919397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1026892-56BE-439C-9344-F5DEA9CA28E1}" type="slidenum">
              <a:rPr lang="en-US" altLang="en-US" sz="1400"/>
              <a:pPr/>
              <a:t>60</a:t>
            </a:fld>
            <a:endParaRPr lang="en-US" altLang="en-US" sz="1400"/>
          </a:p>
        </p:txBody>
      </p:sp>
      <p:sp>
        <p:nvSpPr>
          <p:cNvPr id="30722" name="Rectangle 2"/>
          <p:cNvSpPr>
            <a:spLocks noGrp="1" noChangeArrowheads="1"/>
          </p:cNvSpPr>
          <p:nvPr>
            <p:ph type="title"/>
          </p:nvPr>
        </p:nvSpPr>
        <p:spPr/>
        <p:txBody>
          <a:bodyPr/>
          <a:lstStyle/>
          <a:p>
            <a:r>
              <a:rPr lang="en-US" altLang="en-US"/>
              <a:t>Potential Problems with</a:t>
            </a:r>
            <a:br>
              <a:rPr lang="en-US" altLang="en-US"/>
            </a:br>
            <a:r>
              <a:rPr lang="en-US" altLang="en-US"/>
              <a:t>Simple Hill Climbing</a:t>
            </a:r>
          </a:p>
        </p:txBody>
      </p:sp>
      <p:sp>
        <p:nvSpPr>
          <p:cNvPr id="30723" name="Rectangle 3"/>
          <p:cNvSpPr>
            <a:spLocks noGrp="1" noChangeArrowheads="1"/>
          </p:cNvSpPr>
          <p:nvPr>
            <p:ph type="body" idx="1"/>
          </p:nvPr>
        </p:nvSpPr>
        <p:spPr/>
        <p:txBody>
          <a:bodyPr/>
          <a:lstStyle/>
          <a:p>
            <a:pPr>
              <a:lnSpc>
                <a:spcPct val="90000"/>
              </a:lnSpc>
              <a:spcAft>
                <a:spcPct val="100000"/>
              </a:spcAft>
            </a:pPr>
            <a:r>
              <a:rPr lang="en-US" altLang="en-US"/>
              <a:t>Will terminate when at local optimum.</a:t>
            </a:r>
          </a:p>
          <a:p>
            <a:pPr>
              <a:lnSpc>
                <a:spcPct val="90000"/>
              </a:lnSpc>
              <a:spcAft>
                <a:spcPct val="100000"/>
              </a:spcAft>
            </a:pPr>
            <a:r>
              <a:rPr lang="en-US" altLang="en-US"/>
              <a:t>The order of application of operators can make a big difference.</a:t>
            </a:r>
          </a:p>
          <a:p>
            <a:pPr>
              <a:lnSpc>
                <a:spcPct val="90000"/>
              </a:lnSpc>
              <a:spcAft>
                <a:spcPct val="100000"/>
              </a:spcAft>
            </a:pPr>
            <a:r>
              <a:rPr lang="en-US" altLang="en-US"/>
              <a:t>Can’t see past a single move in the state space.</a:t>
            </a:r>
          </a:p>
        </p:txBody>
      </p:sp>
    </p:spTree>
    <p:extLst>
      <p:ext uri="{BB962C8B-B14F-4D97-AF65-F5344CB8AC3E}">
        <p14:creationId xmlns:p14="http://schemas.microsoft.com/office/powerpoint/2010/main" val="2618425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BC2422F-0AF2-4262-ADDC-E394899FFF47}" type="slidenum">
              <a:rPr lang="en-US" altLang="en-US" sz="1400"/>
              <a:pPr/>
              <a:t>61</a:t>
            </a:fld>
            <a:endParaRPr lang="en-US" altLang="en-US" sz="1400"/>
          </a:p>
        </p:txBody>
      </p:sp>
      <p:sp>
        <p:nvSpPr>
          <p:cNvPr id="32770" name="Rectangle 2"/>
          <p:cNvSpPr>
            <a:spLocks noGrp="1" noChangeArrowheads="1"/>
          </p:cNvSpPr>
          <p:nvPr>
            <p:ph type="title"/>
          </p:nvPr>
        </p:nvSpPr>
        <p:spPr/>
        <p:txBody>
          <a:bodyPr/>
          <a:lstStyle/>
          <a:p>
            <a:r>
              <a:rPr lang="en-US" altLang="en-US"/>
              <a:t>Simple Hill Climbing Example</a:t>
            </a:r>
          </a:p>
        </p:txBody>
      </p:sp>
      <p:sp>
        <p:nvSpPr>
          <p:cNvPr id="32771" name="Rectangle 3"/>
          <p:cNvSpPr>
            <a:spLocks noGrp="1" noChangeArrowheads="1"/>
          </p:cNvSpPr>
          <p:nvPr>
            <p:ph type="body" idx="1"/>
          </p:nvPr>
        </p:nvSpPr>
        <p:spPr/>
        <p:txBody>
          <a:bodyPr/>
          <a:lstStyle/>
          <a:p>
            <a:r>
              <a:rPr lang="en-US" altLang="en-US"/>
              <a:t>TSP - define state space as the set of all possible tours.</a:t>
            </a:r>
          </a:p>
          <a:p>
            <a:endParaRPr lang="en-US" altLang="en-US"/>
          </a:p>
          <a:p>
            <a:r>
              <a:rPr lang="en-US" altLang="en-US"/>
              <a:t>Operators exchange the position of adjacent cities within the current tour.</a:t>
            </a:r>
          </a:p>
          <a:p>
            <a:endParaRPr lang="en-US" altLang="en-US"/>
          </a:p>
          <a:p>
            <a:r>
              <a:rPr lang="en-US" altLang="en-US"/>
              <a:t>Heuristic function is the length of a tour.</a:t>
            </a:r>
          </a:p>
        </p:txBody>
      </p:sp>
    </p:spTree>
    <p:extLst>
      <p:ext uri="{BB962C8B-B14F-4D97-AF65-F5344CB8AC3E}">
        <p14:creationId xmlns:p14="http://schemas.microsoft.com/office/powerpoint/2010/main" val="1950342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38D3DD9-6035-4E56-A1E8-A3A6EED1A039}" type="slidenum">
              <a:rPr lang="en-US" altLang="en-US" sz="1400"/>
              <a:pPr/>
              <a:t>62</a:t>
            </a:fld>
            <a:endParaRPr lang="en-US" altLang="en-US" sz="1400"/>
          </a:p>
        </p:txBody>
      </p:sp>
      <p:sp>
        <p:nvSpPr>
          <p:cNvPr id="34818" name="Rectangle 2"/>
          <p:cNvSpPr>
            <a:spLocks noGrp="1" noChangeArrowheads="1"/>
          </p:cNvSpPr>
          <p:nvPr>
            <p:ph type="title"/>
          </p:nvPr>
        </p:nvSpPr>
        <p:spPr/>
        <p:txBody>
          <a:bodyPr/>
          <a:lstStyle/>
          <a:p>
            <a:r>
              <a:rPr lang="en-US" altLang="en-US"/>
              <a:t>TSP Hill Climb State Space</a:t>
            </a:r>
          </a:p>
        </p:txBody>
      </p:sp>
      <p:sp>
        <p:nvSpPr>
          <p:cNvPr id="34819" name="Text Box 59"/>
          <p:cNvSpPr txBox="1">
            <a:spLocks noChangeArrowheads="1"/>
          </p:cNvSpPr>
          <p:nvPr/>
        </p:nvSpPr>
        <p:spPr bwMode="auto">
          <a:xfrm>
            <a:off x="2286000" y="4953001"/>
            <a:ext cx="1075936" cy="461665"/>
          </a:xfrm>
          <a:prstGeom prst="rect">
            <a:avLst/>
          </a:prstGeom>
          <a:solidFill>
            <a:schemeClr val="bg1"/>
          </a:solidFill>
          <a:ln w="38100">
            <a:solidFill>
              <a:schemeClr val="tx1"/>
            </a:solidFill>
            <a:miter lim="800000"/>
            <a:headEnd/>
            <a:tailEnd/>
          </a:ln>
          <a:effectLst>
            <a:outerShdw dist="107763" dir="2700000" algn="ctr" rotWithShape="0">
              <a:schemeClr val="bg2"/>
            </a:outerShdw>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News Gothic" pitchFamily="34" charset="0"/>
              </a:rPr>
              <a:t>CABD</a:t>
            </a:r>
          </a:p>
        </p:txBody>
      </p:sp>
      <p:sp>
        <p:nvSpPr>
          <p:cNvPr id="34820" name="Text Box 60"/>
          <p:cNvSpPr txBox="1">
            <a:spLocks noChangeArrowheads="1"/>
          </p:cNvSpPr>
          <p:nvPr/>
        </p:nvSpPr>
        <p:spPr bwMode="auto">
          <a:xfrm>
            <a:off x="3733800" y="4953001"/>
            <a:ext cx="1075936" cy="461665"/>
          </a:xfrm>
          <a:prstGeom prst="rect">
            <a:avLst/>
          </a:prstGeom>
          <a:solidFill>
            <a:schemeClr val="bg1"/>
          </a:solidFill>
          <a:ln w="38100">
            <a:solidFill>
              <a:schemeClr val="tx1"/>
            </a:solidFill>
            <a:miter lim="800000"/>
            <a:headEnd/>
            <a:tailEnd/>
          </a:ln>
          <a:effectLst>
            <a:outerShdw dist="107763" dir="2700000" algn="ctr" rotWithShape="0">
              <a:schemeClr val="bg2"/>
            </a:outerShdw>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News Gothic" pitchFamily="34" charset="0"/>
              </a:rPr>
              <a:t>ABCD</a:t>
            </a:r>
          </a:p>
        </p:txBody>
      </p:sp>
      <p:sp>
        <p:nvSpPr>
          <p:cNvPr id="34821" name="Text Box 61"/>
          <p:cNvSpPr txBox="1">
            <a:spLocks noChangeArrowheads="1"/>
          </p:cNvSpPr>
          <p:nvPr/>
        </p:nvSpPr>
        <p:spPr bwMode="auto">
          <a:xfrm>
            <a:off x="5181600" y="4953001"/>
            <a:ext cx="1075936" cy="461665"/>
          </a:xfrm>
          <a:prstGeom prst="rect">
            <a:avLst/>
          </a:prstGeom>
          <a:solidFill>
            <a:schemeClr val="bg1"/>
          </a:solidFill>
          <a:ln w="38100">
            <a:solidFill>
              <a:schemeClr val="tx1"/>
            </a:solidFill>
            <a:miter lim="800000"/>
            <a:headEnd/>
            <a:tailEnd/>
          </a:ln>
          <a:effectLst>
            <a:outerShdw dist="107763" dir="2700000" algn="ctr" rotWithShape="0">
              <a:schemeClr val="bg2"/>
            </a:outerShdw>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News Gothic" pitchFamily="34" charset="0"/>
              </a:rPr>
              <a:t>ACDB</a:t>
            </a:r>
          </a:p>
        </p:txBody>
      </p:sp>
      <p:sp>
        <p:nvSpPr>
          <p:cNvPr id="34822" name="Rectangle 62"/>
          <p:cNvSpPr>
            <a:spLocks noChangeArrowheads="1"/>
          </p:cNvSpPr>
          <p:nvPr/>
        </p:nvSpPr>
        <p:spPr bwMode="auto">
          <a:xfrm>
            <a:off x="6630988" y="4951414"/>
            <a:ext cx="1075936" cy="461665"/>
          </a:xfrm>
          <a:prstGeom prst="rect">
            <a:avLst/>
          </a:prstGeom>
          <a:solidFill>
            <a:schemeClr val="bg1"/>
          </a:solidFill>
          <a:ln w="38100">
            <a:solidFill>
              <a:schemeClr val="tx1"/>
            </a:solidFill>
            <a:miter lim="800000"/>
            <a:headEnd/>
            <a:tailEnd/>
          </a:ln>
          <a:effectLst>
            <a:outerShdw dist="107763" dir="2700000" algn="ctr" rotWithShape="0">
              <a:schemeClr val="bg2"/>
            </a:outerShdw>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News Gothic" pitchFamily="34" charset="0"/>
              </a:rPr>
              <a:t>DCBA</a:t>
            </a:r>
          </a:p>
        </p:txBody>
      </p:sp>
      <p:sp>
        <p:nvSpPr>
          <p:cNvPr id="34823" name="Line 64"/>
          <p:cNvSpPr>
            <a:spLocks noChangeShapeType="1"/>
          </p:cNvSpPr>
          <p:nvPr/>
        </p:nvSpPr>
        <p:spPr bwMode="auto">
          <a:xfrm flipH="1">
            <a:off x="2971800" y="2057400"/>
            <a:ext cx="2514600" cy="1066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4" name="Line 65"/>
          <p:cNvSpPr>
            <a:spLocks noChangeShapeType="1"/>
          </p:cNvSpPr>
          <p:nvPr/>
        </p:nvSpPr>
        <p:spPr bwMode="auto">
          <a:xfrm>
            <a:off x="6248400" y="2057400"/>
            <a:ext cx="2514600" cy="1066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5" name="Line 67"/>
          <p:cNvSpPr>
            <a:spLocks noChangeShapeType="1"/>
          </p:cNvSpPr>
          <p:nvPr/>
        </p:nvSpPr>
        <p:spPr bwMode="auto">
          <a:xfrm flipH="1">
            <a:off x="4953000" y="2057400"/>
            <a:ext cx="762000" cy="1066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6" name="Line 68"/>
          <p:cNvSpPr>
            <a:spLocks noChangeShapeType="1"/>
          </p:cNvSpPr>
          <p:nvPr/>
        </p:nvSpPr>
        <p:spPr bwMode="auto">
          <a:xfrm>
            <a:off x="5943600" y="2057400"/>
            <a:ext cx="762000" cy="1066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827" name="Group 73"/>
          <p:cNvGrpSpPr>
            <a:grpSpLocks/>
          </p:cNvGrpSpPr>
          <p:nvPr/>
        </p:nvGrpSpPr>
        <p:grpSpPr bwMode="auto">
          <a:xfrm>
            <a:off x="2819400" y="3581400"/>
            <a:ext cx="4267200" cy="1371600"/>
            <a:chOff x="336" y="2256"/>
            <a:chExt cx="3648" cy="672"/>
          </a:xfrm>
        </p:grpSpPr>
        <p:sp>
          <p:nvSpPr>
            <p:cNvPr id="34872" name="Line 69"/>
            <p:cNvSpPr>
              <a:spLocks noChangeShapeType="1"/>
            </p:cNvSpPr>
            <p:nvPr/>
          </p:nvSpPr>
          <p:spPr bwMode="auto">
            <a:xfrm flipH="1">
              <a:off x="336" y="2256"/>
              <a:ext cx="1584" cy="6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73" name="Line 70"/>
            <p:cNvSpPr>
              <a:spLocks noChangeShapeType="1"/>
            </p:cNvSpPr>
            <p:nvPr/>
          </p:nvSpPr>
          <p:spPr bwMode="auto">
            <a:xfrm>
              <a:off x="2400" y="2256"/>
              <a:ext cx="1584" cy="6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74" name="Line 71"/>
            <p:cNvSpPr>
              <a:spLocks noChangeShapeType="1"/>
            </p:cNvSpPr>
            <p:nvPr/>
          </p:nvSpPr>
          <p:spPr bwMode="auto">
            <a:xfrm flipH="1">
              <a:off x="1584" y="2256"/>
              <a:ext cx="480" cy="6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75" name="Line 72"/>
            <p:cNvSpPr>
              <a:spLocks noChangeShapeType="1"/>
            </p:cNvSpPr>
            <p:nvPr/>
          </p:nvSpPr>
          <p:spPr bwMode="auto">
            <a:xfrm>
              <a:off x="2208" y="2256"/>
              <a:ext cx="480" cy="6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828" name="Line 74"/>
          <p:cNvSpPr>
            <a:spLocks noChangeShapeType="1"/>
          </p:cNvSpPr>
          <p:nvPr/>
        </p:nvSpPr>
        <p:spPr bwMode="auto">
          <a:xfrm flipH="1">
            <a:off x="2286000" y="35814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9" name="Line 75"/>
          <p:cNvSpPr>
            <a:spLocks noChangeShapeType="1"/>
          </p:cNvSpPr>
          <p:nvPr/>
        </p:nvSpPr>
        <p:spPr bwMode="auto">
          <a:xfrm>
            <a:off x="2895600" y="35814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0" name="Line 76"/>
          <p:cNvSpPr>
            <a:spLocks noChangeShapeType="1"/>
          </p:cNvSpPr>
          <p:nvPr/>
        </p:nvSpPr>
        <p:spPr bwMode="auto">
          <a:xfrm flipH="1">
            <a:off x="2590800" y="35814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1" name="Line 77"/>
          <p:cNvSpPr>
            <a:spLocks noChangeShapeType="1"/>
          </p:cNvSpPr>
          <p:nvPr/>
        </p:nvSpPr>
        <p:spPr bwMode="auto">
          <a:xfrm>
            <a:off x="2819400" y="35814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2" name="Line 78"/>
          <p:cNvSpPr>
            <a:spLocks noChangeShapeType="1"/>
          </p:cNvSpPr>
          <p:nvPr/>
        </p:nvSpPr>
        <p:spPr bwMode="auto">
          <a:xfrm flipH="1">
            <a:off x="6477000" y="35814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3" name="Line 79"/>
          <p:cNvSpPr>
            <a:spLocks noChangeShapeType="1"/>
          </p:cNvSpPr>
          <p:nvPr/>
        </p:nvSpPr>
        <p:spPr bwMode="auto">
          <a:xfrm>
            <a:off x="7086600" y="35814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4" name="Line 80"/>
          <p:cNvSpPr>
            <a:spLocks noChangeShapeType="1"/>
          </p:cNvSpPr>
          <p:nvPr/>
        </p:nvSpPr>
        <p:spPr bwMode="auto">
          <a:xfrm flipH="1">
            <a:off x="6781800" y="35814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5" name="Line 81"/>
          <p:cNvSpPr>
            <a:spLocks noChangeShapeType="1"/>
          </p:cNvSpPr>
          <p:nvPr/>
        </p:nvSpPr>
        <p:spPr bwMode="auto">
          <a:xfrm>
            <a:off x="7010400" y="35814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6" name="Line 82"/>
          <p:cNvSpPr>
            <a:spLocks noChangeShapeType="1"/>
          </p:cNvSpPr>
          <p:nvPr/>
        </p:nvSpPr>
        <p:spPr bwMode="auto">
          <a:xfrm flipH="1">
            <a:off x="8534400" y="35814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7" name="Line 83"/>
          <p:cNvSpPr>
            <a:spLocks noChangeShapeType="1"/>
          </p:cNvSpPr>
          <p:nvPr/>
        </p:nvSpPr>
        <p:spPr bwMode="auto">
          <a:xfrm>
            <a:off x="9144000" y="35814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8" name="Line 84"/>
          <p:cNvSpPr>
            <a:spLocks noChangeShapeType="1"/>
          </p:cNvSpPr>
          <p:nvPr/>
        </p:nvSpPr>
        <p:spPr bwMode="auto">
          <a:xfrm flipH="1">
            <a:off x="8839200" y="35814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9" name="Line 85"/>
          <p:cNvSpPr>
            <a:spLocks noChangeShapeType="1"/>
          </p:cNvSpPr>
          <p:nvPr/>
        </p:nvSpPr>
        <p:spPr bwMode="auto">
          <a:xfrm>
            <a:off x="9067800" y="35814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40" name="Text Box 86"/>
          <p:cNvSpPr txBox="1">
            <a:spLocks noChangeArrowheads="1"/>
          </p:cNvSpPr>
          <p:nvPr/>
        </p:nvSpPr>
        <p:spPr bwMode="auto">
          <a:xfrm>
            <a:off x="7543801" y="1600200"/>
            <a:ext cx="161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t>Initial State</a:t>
            </a:r>
          </a:p>
        </p:txBody>
      </p:sp>
      <p:sp>
        <p:nvSpPr>
          <p:cNvPr id="34841" name="Line 87"/>
          <p:cNvSpPr>
            <a:spLocks noChangeShapeType="1"/>
          </p:cNvSpPr>
          <p:nvPr/>
        </p:nvSpPr>
        <p:spPr bwMode="auto">
          <a:xfrm flipH="1">
            <a:off x="6553200" y="1828800"/>
            <a:ext cx="9906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42" name="Text Box 88"/>
          <p:cNvSpPr txBox="1">
            <a:spLocks noChangeArrowheads="1"/>
          </p:cNvSpPr>
          <p:nvPr/>
        </p:nvSpPr>
        <p:spPr bwMode="auto">
          <a:xfrm>
            <a:off x="3276601" y="2438401"/>
            <a:ext cx="1204913"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News Gothic" pitchFamily="34" charset="0"/>
              </a:rPr>
              <a:t>Swap 1,2</a:t>
            </a:r>
          </a:p>
        </p:txBody>
      </p:sp>
      <p:sp>
        <p:nvSpPr>
          <p:cNvPr id="34843" name="Text Box 89"/>
          <p:cNvSpPr txBox="1">
            <a:spLocks noChangeArrowheads="1"/>
          </p:cNvSpPr>
          <p:nvPr/>
        </p:nvSpPr>
        <p:spPr bwMode="auto">
          <a:xfrm>
            <a:off x="4800601" y="2438401"/>
            <a:ext cx="1204913"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News Gothic" pitchFamily="34" charset="0"/>
              </a:rPr>
              <a:t>Swap 2,3</a:t>
            </a:r>
            <a:endParaRPr lang="en-US" altLang="en-US" sz="1800" b="1">
              <a:latin typeface="News Gothic" pitchFamily="34" charset="0"/>
            </a:endParaRPr>
          </a:p>
        </p:txBody>
      </p:sp>
      <p:sp>
        <p:nvSpPr>
          <p:cNvPr id="34844" name="Text Box 90"/>
          <p:cNvSpPr txBox="1">
            <a:spLocks noChangeArrowheads="1"/>
          </p:cNvSpPr>
          <p:nvPr/>
        </p:nvSpPr>
        <p:spPr bwMode="auto">
          <a:xfrm>
            <a:off x="5943601" y="2667001"/>
            <a:ext cx="1204913"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News Gothic" pitchFamily="34" charset="0"/>
              </a:rPr>
              <a:t>Swap 3,4</a:t>
            </a:r>
          </a:p>
        </p:txBody>
      </p:sp>
      <p:sp>
        <p:nvSpPr>
          <p:cNvPr id="34845" name="Text Box 91"/>
          <p:cNvSpPr txBox="1">
            <a:spLocks noChangeArrowheads="1"/>
          </p:cNvSpPr>
          <p:nvPr/>
        </p:nvSpPr>
        <p:spPr bwMode="auto">
          <a:xfrm>
            <a:off x="7696201" y="2590801"/>
            <a:ext cx="1204913"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News Gothic" pitchFamily="34" charset="0"/>
              </a:rPr>
              <a:t>Swap 4,1</a:t>
            </a:r>
          </a:p>
        </p:txBody>
      </p:sp>
      <p:sp>
        <p:nvSpPr>
          <p:cNvPr id="34846" name="Text Box 92"/>
          <p:cNvSpPr txBox="1">
            <a:spLocks noChangeArrowheads="1"/>
          </p:cNvSpPr>
          <p:nvPr/>
        </p:nvSpPr>
        <p:spPr bwMode="auto">
          <a:xfrm>
            <a:off x="3048001" y="4114801"/>
            <a:ext cx="1204913"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News Gothic" pitchFamily="34" charset="0"/>
              </a:rPr>
              <a:t>Swap 1,2</a:t>
            </a:r>
          </a:p>
        </p:txBody>
      </p:sp>
      <p:sp>
        <p:nvSpPr>
          <p:cNvPr id="34847" name="Text Box 93"/>
          <p:cNvSpPr txBox="1">
            <a:spLocks noChangeArrowheads="1"/>
          </p:cNvSpPr>
          <p:nvPr/>
        </p:nvSpPr>
        <p:spPr bwMode="auto">
          <a:xfrm>
            <a:off x="3810001" y="4495801"/>
            <a:ext cx="1204913"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News Gothic" pitchFamily="34" charset="0"/>
              </a:rPr>
              <a:t>Swap 2,3</a:t>
            </a:r>
          </a:p>
        </p:txBody>
      </p:sp>
      <p:sp>
        <p:nvSpPr>
          <p:cNvPr id="34848" name="Text Box 94"/>
          <p:cNvSpPr txBox="1">
            <a:spLocks noChangeArrowheads="1"/>
          </p:cNvSpPr>
          <p:nvPr/>
        </p:nvSpPr>
        <p:spPr bwMode="auto">
          <a:xfrm>
            <a:off x="4724401" y="4114801"/>
            <a:ext cx="1204913"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News Gothic" pitchFamily="34" charset="0"/>
              </a:rPr>
              <a:t>Swap 3,4</a:t>
            </a:r>
          </a:p>
        </p:txBody>
      </p:sp>
      <p:sp>
        <p:nvSpPr>
          <p:cNvPr id="34849" name="Text Box 95"/>
          <p:cNvSpPr txBox="1">
            <a:spLocks noChangeArrowheads="1"/>
          </p:cNvSpPr>
          <p:nvPr/>
        </p:nvSpPr>
        <p:spPr bwMode="auto">
          <a:xfrm>
            <a:off x="6324601" y="4495801"/>
            <a:ext cx="1204913"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News Gothic" pitchFamily="34" charset="0"/>
              </a:rPr>
              <a:t>Swap 4,1</a:t>
            </a:r>
          </a:p>
        </p:txBody>
      </p:sp>
      <p:sp>
        <p:nvSpPr>
          <p:cNvPr id="34850" name="Line 96"/>
          <p:cNvSpPr>
            <a:spLocks noChangeShapeType="1"/>
          </p:cNvSpPr>
          <p:nvPr/>
        </p:nvSpPr>
        <p:spPr bwMode="auto">
          <a:xfrm flipH="1">
            <a:off x="6705600" y="54102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1" name="Line 97"/>
          <p:cNvSpPr>
            <a:spLocks noChangeShapeType="1"/>
          </p:cNvSpPr>
          <p:nvPr/>
        </p:nvSpPr>
        <p:spPr bwMode="auto">
          <a:xfrm>
            <a:off x="7315200" y="54102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2" name="Line 98"/>
          <p:cNvSpPr>
            <a:spLocks noChangeShapeType="1"/>
          </p:cNvSpPr>
          <p:nvPr/>
        </p:nvSpPr>
        <p:spPr bwMode="auto">
          <a:xfrm flipH="1">
            <a:off x="7010400" y="54102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3" name="Line 99"/>
          <p:cNvSpPr>
            <a:spLocks noChangeShapeType="1"/>
          </p:cNvSpPr>
          <p:nvPr/>
        </p:nvSpPr>
        <p:spPr bwMode="auto">
          <a:xfrm>
            <a:off x="7239000" y="54102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4" name="Line 100"/>
          <p:cNvSpPr>
            <a:spLocks noChangeShapeType="1"/>
          </p:cNvSpPr>
          <p:nvPr/>
        </p:nvSpPr>
        <p:spPr bwMode="auto">
          <a:xfrm flipH="1">
            <a:off x="5181600" y="54102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5" name="Line 101"/>
          <p:cNvSpPr>
            <a:spLocks noChangeShapeType="1"/>
          </p:cNvSpPr>
          <p:nvPr/>
        </p:nvSpPr>
        <p:spPr bwMode="auto">
          <a:xfrm>
            <a:off x="5791200" y="54102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6" name="Line 102"/>
          <p:cNvSpPr>
            <a:spLocks noChangeShapeType="1"/>
          </p:cNvSpPr>
          <p:nvPr/>
        </p:nvSpPr>
        <p:spPr bwMode="auto">
          <a:xfrm flipH="1">
            <a:off x="5486400" y="54102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7" name="Line 103"/>
          <p:cNvSpPr>
            <a:spLocks noChangeShapeType="1"/>
          </p:cNvSpPr>
          <p:nvPr/>
        </p:nvSpPr>
        <p:spPr bwMode="auto">
          <a:xfrm>
            <a:off x="5715000" y="54102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8" name="Line 104"/>
          <p:cNvSpPr>
            <a:spLocks noChangeShapeType="1"/>
          </p:cNvSpPr>
          <p:nvPr/>
        </p:nvSpPr>
        <p:spPr bwMode="auto">
          <a:xfrm flipH="1">
            <a:off x="3733800" y="54102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59" name="Line 105"/>
          <p:cNvSpPr>
            <a:spLocks noChangeShapeType="1"/>
          </p:cNvSpPr>
          <p:nvPr/>
        </p:nvSpPr>
        <p:spPr bwMode="auto">
          <a:xfrm>
            <a:off x="4343400" y="54102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60" name="Line 106"/>
          <p:cNvSpPr>
            <a:spLocks noChangeShapeType="1"/>
          </p:cNvSpPr>
          <p:nvPr/>
        </p:nvSpPr>
        <p:spPr bwMode="auto">
          <a:xfrm flipH="1">
            <a:off x="4038600" y="54102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61" name="Line 107"/>
          <p:cNvSpPr>
            <a:spLocks noChangeShapeType="1"/>
          </p:cNvSpPr>
          <p:nvPr/>
        </p:nvSpPr>
        <p:spPr bwMode="auto">
          <a:xfrm>
            <a:off x="4267200" y="54102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62" name="Line 108"/>
          <p:cNvSpPr>
            <a:spLocks noChangeShapeType="1"/>
          </p:cNvSpPr>
          <p:nvPr/>
        </p:nvSpPr>
        <p:spPr bwMode="auto">
          <a:xfrm flipH="1">
            <a:off x="2286000" y="54102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63" name="Line 109"/>
          <p:cNvSpPr>
            <a:spLocks noChangeShapeType="1"/>
          </p:cNvSpPr>
          <p:nvPr/>
        </p:nvSpPr>
        <p:spPr bwMode="auto">
          <a:xfrm>
            <a:off x="2895600" y="5410200"/>
            <a:ext cx="3810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64" name="Line 110"/>
          <p:cNvSpPr>
            <a:spLocks noChangeShapeType="1"/>
          </p:cNvSpPr>
          <p:nvPr/>
        </p:nvSpPr>
        <p:spPr bwMode="auto">
          <a:xfrm flipH="1">
            <a:off x="2590800" y="54102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65" name="Line 111"/>
          <p:cNvSpPr>
            <a:spLocks noChangeShapeType="1"/>
          </p:cNvSpPr>
          <p:nvPr/>
        </p:nvSpPr>
        <p:spPr bwMode="auto">
          <a:xfrm>
            <a:off x="2819400" y="5410200"/>
            <a:ext cx="152400" cy="533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66" name="Text Box 54"/>
          <p:cNvSpPr txBox="1">
            <a:spLocks noChangeArrowheads="1"/>
          </p:cNvSpPr>
          <p:nvPr/>
        </p:nvSpPr>
        <p:spPr bwMode="auto">
          <a:xfrm>
            <a:off x="5334000" y="1676401"/>
            <a:ext cx="1075936" cy="461665"/>
          </a:xfrm>
          <a:prstGeom prst="rect">
            <a:avLst/>
          </a:prstGeom>
          <a:solidFill>
            <a:schemeClr val="bg1"/>
          </a:solidFill>
          <a:ln w="38100">
            <a:solidFill>
              <a:schemeClr val="tx1"/>
            </a:solidFill>
            <a:miter lim="800000"/>
            <a:headEnd/>
            <a:tailEnd/>
          </a:ln>
          <a:effectLst>
            <a:outerShdw dist="107763" dir="2700000" algn="ctr" rotWithShape="0">
              <a:schemeClr val="bg2"/>
            </a:outerShdw>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News Gothic" pitchFamily="34" charset="0"/>
              </a:rPr>
              <a:t>ABCD</a:t>
            </a:r>
          </a:p>
        </p:txBody>
      </p:sp>
      <p:grpSp>
        <p:nvGrpSpPr>
          <p:cNvPr id="34867" name="Group 63"/>
          <p:cNvGrpSpPr>
            <a:grpSpLocks/>
          </p:cNvGrpSpPr>
          <p:nvPr/>
        </p:nvGrpSpPr>
        <p:grpSpPr bwMode="auto">
          <a:xfrm>
            <a:off x="2413001" y="3124204"/>
            <a:ext cx="7172325" cy="461963"/>
            <a:chOff x="560" y="1968"/>
            <a:chExt cx="4518" cy="291"/>
          </a:xfrm>
        </p:grpSpPr>
        <p:sp>
          <p:nvSpPr>
            <p:cNvPr id="34868" name="Text Box 55"/>
            <p:cNvSpPr txBox="1">
              <a:spLocks noChangeArrowheads="1"/>
            </p:cNvSpPr>
            <p:nvPr/>
          </p:nvSpPr>
          <p:spPr bwMode="auto">
            <a:xfrm>
              <a:off x="560" y="1968"/>
              <a:ext cx="678" cy="291"/>
            </a:xfrm>
            <a:prstGeom prst="rect">
              <a:avLst/>
            </a:prstGeom>
            <a:solidFill>
              <a:schemeClr val="bg1"/>
            </a:solidFill>
            <a:ln w="38100">
              <a:solidFill>
                <a:schemeClr val="tx1"/>
              </a:solidFill>
              <a:miter lim="800000"/>
              <a:headEnd/>
              <a:tailEnd/>
            </a:ln>
            <a:effectLst>
              <a:outerShdw dist="107763" dir="2700000" algn="ctr" rotWithShape="0">
                <a:schemeClr val="bg2"/>
              </a:outerShdw>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News Gothic" pitchFamily="34" charset="0"/>
                </a:rPr>
                <a:t>BACD</a:t>
              </a:r>
            </a:p>
          </p:txBody>
        </p:sp>
        <p:sp>
          <p:nvSpPr>
            <p:cNvPr id="34869" name="Text Box 56"/>
            <p:cNvSpPr txBox="1">
              <a:spLocks noChangeArrowheads="1"/>
            </p:cNvSpPr>
            <p:nvPr/>
          </p:nvSpPr>
          <p:spPr bwMode="auto">
            <a:xfrm>
              <a:off x="1840" y="1968"/>
              <a:ext cx="678" cy="291"/>
            </a:xfrm>
            <a:prstGeom prst="rect">
              <a:avLst/>
            </a:prstGeom>
            <a:solidFill>
              <a:schemeClr val="bg1"/>
            </a:solidFill>
            <a:ln w="38100">
              <a:solidFill>
                <a:schemeClr val="tx1"/>
              </a:solidFill>
              <a:miter lim="800000"/>
              <a:headEnd/>
              <a:tailEnd/>
            </a:ln>
            <a:effectLst>
              <a:outerShdw dist="107763" dir="2700000" algn="ctr" rotWithShape="0">
                <a:schemeClr val="bg2"/>
              </a:outerShdw>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News Gothic" pitchFamily="34" charset="0"/>
                </a:rPr>
                <a:t>ACBD</a:t>
              </a:r>
            </a:p>
          </p:txBody>
        </p:sp>
        <p:sp>
          <p:nvSpPr>
            <p:cNvPr id="34870" name="Text Box 57"/>
            <p:cNvSpPr txBox="1">
              <a:spLocks noChangeArrowheads="1"/>
            </p:cNvSpPr>
            <p:nvPr/>
          </p:nvSpPr>
          <p:spPr bwMode="auto">
            <a:xfrm>
              <a:off x="3120" y="1968"/>
              <a:ext cx="678" cy="291"/>
            </a:xfrm>
            <a:prstGeom prst="rect">
              <a:avLst/>
            </a:prstGeom>
            <a:solidFill>
              <a:schemeClr val="bg1"/>
            </a:solidFill>
            <a:ln w="38100">
              <a:solidFill>
                <a:schemeClr val="tx1"/>
              </a:solidFill>
              <a:miter lim="800000"/>
              <a:headEnd/>
              <a:tailEnd/>
            </a:ln>
            <a:effectLst>
              <a:outerShdw dist="107763" dir="2700000" algn="ctr" rotWithShape="0">
                <a:schemeClr val="bg2"/>
              </a:outerShdw>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News Gothic" pitchFamily="34" charset="0"/>
                </a:rPr>
                <a:t>ABDC</a:t>
              </a:r>
            </a:p>
          </p:txBody>
        </p:sp>
        <p:sp>
          <p:nvSpPr>
            <p:cNvPr id="34871" name="Text Box 58"/>
            <p:cNvSpPr txBox="1">
              <a:spLocks noChangeArrowheads="1"/>
            </p:cNvSpPr>
            <p:nvPr/>
          </p:nvSpPr>
          <p:spPr bwMode="auto">
            <a:xfrm>
              <a:off x="4400" y="1968"/>
              <a:ext cx="678" cy="291"/>
            </a:xfrm>
            <a:prstGeom prst="rect">
              <a:avLst/>
            </a:prstGeom>
            <a:solidFill>
              <a:schemeClr val="bg1"/>
            </a:solidFill>
            <a:ln w="38100">
              <a:solidFill>
                <a:schemeClr val="tx1"/>
              </a:solidFill>
              <a:miter lim="800000"/>
              <a:headEnd/>
              <a:tailEnd/>
            </a:ln>
            <a:effectLst>
              <a:outerShdw dist="107763" dir="2700000" algn="ctr" rotWithShape="0">
                <a:schemeClr val="bg2"/>
              </a:outerShdw>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News Gothic" pitchFamily="34" charset="0"/>
                </a:rPr>
                <a:t>DBCA</a:t>
              </a:r>
            </a:p>
          </p:txBody>
        </p:sp>
      </p:grpSp>
    </p:spTree>
    <p:extLst>
      <p:ext uri="{BB962C8B-B14F-4D97-AF65-F5344CB8AC3E}">
        <p14:creationId xmlns:p14="http://schemas.microsoft.com/office/powerpoint/2010/main" val="19075729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F4E546F-0940-49F2-9F30-402719090C99}" type="slidenum">
              <a:rPr lang="en-US" altLang="en-US" sz="1400"/>
              <a:pPr/>
              <a:t>63</a:t>
            </a:fld>
            <a:endParaRPr lang="en-US" altLang="en-US" sz="1400"/>
          </a:p>
        </p:txBody>
      </p:sp>
      <p:sp>
        <p:nvSpPr>
          <p:cNvPr id="36866" name="Rectangle 2"/>
          <p:cNvSpPr>
            <a:spLocks noGrp="1" noChangeArrowheads="1"/>
          </p:cNvSpPr>
          <p:nvPr>
            <p:ph type="title"/>
          </p:nvPr>
        </p:nvSpPr>
        <p:spPr/>
        <p:txBody>
          <a:bodyPr/>
          <a:lstStyle/>
          <a:p>
            <a:r>
              <a:rPr lang="en-US" altLang="en-US"/>
              <a:t>Steepest-Ascent Hill Climbing</a:t>
            </a:r>
          </a:p>
        </p:txBody>
      </p:sp>
      <p:sp>
        <p:nvSpPr>
          <p:cNvPr id="36867" name="Rectangle 3"/>
          <p:cNvSpPr>
            <a:spLocks noGrp="1" noChangeArrowheads="1"/>
          </p:cNvSpPr>
          <p:nvPr>
            <p:ph type="body" idx="1"/>
          </p:nvPr>
        </p:nvSpPr>
        <p:spPr/>
        <p:txBody>
          <a:bodyPr/>
          <a:lstStyle/>
          <a:p>
            <a:r>
              <a:rPr lang="en-US" altLang="en-US"/>
              <a:t>A variation on simple hill climbing.</a:t>
            </a:r>
          </a:p>
          <a:p>
            <a:r>
              <a:rPr lang="en-US" altLang="en-US"/>
              <a:t>Instead of moving to the </a:t>
            </a:r>
            <a:r>
              <a:rPr lang="en-US" altLang="en-US" i="1"/>
              <a:t>first</a:t>
            </a:r>
            <a:r>
              <a:rPr lang="en-US" altLang="en-US"/>
              <a:t> state that is </a:t>
            </a:r>
            <a:r>
              <a:rPr lang="en-US" altLang="en-US" i="1"/>
              <a:t>better, </a:t>
            </a:r>
            <a:r>
              <a:rPr lang="en-US" altLang="en-US"/>
              <a:t>move to the best possible state that is one move away.</a:t>
            </a:r>
          </a:p>
          <a:p>
            <a:r>
              <a:rPr lang="en-US" altLang="en-US"/>
              <a:t>The order of operators does not matter.</a:t>
            </a:r>
          </a:p>
          <a:p>
            <a:endParaRPr lang="en-US" altLang="en-US"/>
          </a:p>
          <a:p>
            <a:r>
              <a:rPr lang="en-US" altLang="en-US"/>
              <a:t>Not just climbing to a better state, climbing up the </a:t>
            </a:r>
            <a:r>
              <a:rPr lang="en-US" altLang="en-US" i="1"/>
              <a:t>steepest</a:t>
            </a:r>
            <a:r>
              <a:rPr lang="en-US" altLang="en-US"/>
              <a:t> slope.</a:t>
            </a:r>
          </a:p>
          <a:p>
            <a:endParaRPr lang="en-US" altLang="en-US"/>
          </a:p>
        </p:txBody>
      </p:sp>
    </p:spTree>
    <p:extLst>
      <p:ext uri="{BB962C8B-B14F-4D97-AF65-F5344CB8AC3E}">
        <p14:creationId xmlns:p14="http://schemas.microsoft.com/office/powerpoint/2010/main" val="1702291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108B9ED-5513-4F96-9AF9-8DC6FA7CC498}" type="slidenum">
              <a:rPr lang="en-US" altLang="en-US" sz="1400"/>
              <a:pPr/>
              <a:t>64</a:t>
            </a:fld>
            <a:endParaRPr lang="en-US" altLang="en-US" sz="1400"/>
          </a:p>
        </p:txBody>
      </p:sp>
      <p:sp>
        <p:nvSpPr>
          <p:cNvPr id="38914" name="Rectangle 2"/>
          <p:cNvSpPr>
            <a:spLocks noGrp="1" noChangeArrowheads="1"/>
          </p:cNvSpPr>
          <p:nvPr>
            <p:ph type="title"/>
          </p:nvPr>
        </p:nvSpPr>
        <p:spPr/>
        <p:txBody>
          <a:bodyPr/>
          <a:lstStyle/>
          <a:p>
            <a:r>
              <a:rPr lang="en-US" altLang="en-US"/>
              <a:t>Hill Climbing Termination</a:t>
            </a:r>
          </a:p>
        </p:txBody>
      </p:sp>
      <p:sp>
        <p:nvSpPr>
          <p:cNvPr id="38915" name="Rectangle 3"/>
          <p:cNvSpPr>
            <a:spLocks noGrp="1" noChangeArrowheads="1"/>
          </p:cNvSpPr>
          <p:nvPr>
            <p:ph type="body" idx="1"/>
          </p:nvPr>
        </p:nvSpPr>
        <p:spPr/>
        <p:txBody>
          <a:bodyPr/>
          <a:lstStyle/>
          <a:p>
            <a:r>
              <a:rPr lang="en-US" altLang="en-US"/>
              <a:t>Local Optimum: all neighboring states are worse or the same.</a:t>
            </a:r>
          </a:p>
          <a:p>
            <a:endParaRPr lang="en-US" altLang="en-US"/>
          </a:p>
          <a:p>
            <a:r>
              <a:rPr lang="en-US" altLang="en-US"/>
              <a:t>Plateau - all neighboring states are the same as the current state.</a:t>
            </a:r>
          </a:p>
          <a:p>
            <a:endParaRPr lang="en-US" altLang="en-US"/>
          </a:p>
          <a:p>
            <a:r>
              <a:rPr lang="en-US" altLang="en-US"/>
              <a:t>Ridge - local optimum that is caused by inability to apply 2 operators at once.</a:t>
            </a:r>
          </a:p>
        </p:txBody>
      </p:sp>
    </p:spTree>
    <p:extLst>
      <p:ext uri="{BB962C8B-B14F-4D97-AF65-F5344CB8AC3E}">
        <p14:creationId xmlns:p14="http://schemas.microsoft.com/office/powerpoint/2010/main" val="405498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3455E4B-7C3B-4CA5-B4CA-149C042FBCC7}" type="slidenum">
              <a:rPr lang="en-US" altLang="en-US" sz="1400"/>
              <a:pPr/>
              <a:t>65</a:t>
            </a:fld>
            <a:endParaRPr lang="en-US" altLang="en-US" sz="1400"/>
          </a:p>
        </p:txBody>
      </p:sp>
      <p:sp>
        <p:nvSpPr>
          <p:cNvPr id="40962" name="Rectangle 2"/>
          <p:cNvSpPr>
            <a:spLocks noGrp="1" noChangeArrowheads="1"/>
          </p:cNvSpPr>
          <p:nvPr>
            <p:ph type="title"/>
          </p:nvPr>
        </p:nvSpPr>
        <p:spPr/>
        <p:txBody>
          <a:bodyPr/>
          <a:lstStyle/>
          <a:p>
            <a:r>
              <a:rPr lang="en-US" altLang="en-US"/>
              <a:t>Heuristic Dependence</a:t>
            </a:r>
          </a:p>
        </p:txBody>
      </p:sp>
      <p:sp>
        <p:nvSpPr>
          <p:cNvPr id="40963" name="Rectangle 3"/>
          <p:cNvSpPr>
            <a:spLocks noGrp="1" noChangeArrowheads="1"/>
          </p:cNvSpPr>
          <p:nvPr>
            <p:ph type="body" idx="1"/>
          </p:nvPr>
        </p:nvSpPr>
        <p:spPr/>
        <p:txBody>
          <a:bodyPr/>
          <a:lstStyle/>
          <a:p>
            <a:r>
              <a:rPr lang="en-US" altLang="en-US"/>
              <a:t>Hill climbing is based on the value assigned to states by the heuristic function.</a:t>
            </a:r>
          </a:p>
          <a:p>
            <a:r>
              <a:rPr lang="en-US" altLang="en-US"/>
              <a:t>The heuristic used by a hill climbing algorithm does not need to be a static function of a single state.</a:t>
            </a:r>
          </a:p>
          <a:p>
            <a:r>
              <a:rPr lang="en-US" altLang="en-US"/>
              <a:t>The heuristic can look ahead many states, or can use other means to arrive at a value for a state.</a:t>
            </a:r>
          </a:p>
        </p:txBody>
      </p:sp>
    </p:spTree>
    <p:extLst>
      <p:ext uri="{BB962C8B-B14F-4D97-AF65-F5344CB8AC3E}">
        <p14:creationId xmlns:p14="http://schemas.microsoft.com/office/powerpoint/2010/main" val="3913158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AD59994-9494-4A63-B699-E0F9B1DB40C4}" type="slidenum">
              <a:rPr lang="en-US" altLang="en-US" sz="1400"/>
              <a:pPr/>
              <a:t>66</a:t>
            </a:fld>
            <a:endParaRPr lang="en-US" altLang="en-US" sz="1400"/>
          </a:p>
        </p:txBody>
      </p:sp>
      <p:sp>
        <p:nvSpPr>
          <p:cNvPr id="43010" name="Rectangle 2"/>
          <p:cNvSpPr>
            <a:spLocks noGrp="1" noChangeArrowheads="1"/>
          </p:cNvSpPr>
          <p:nvPr>
            <p:ph type="title"/>
          </p:nvPr>
        </p:nvSpPr>
        <p:spPr/>
        <p:txBody>
          <a:bodyPr/>
          <a:lstStyle/>
          <a:p>
            <a:r>
              <a:rPr lang="en-US" altLang="en-US"/>
              <a:t>Best-First Search</a:t>
            </a:r>
          </a:p>
        </p:txBody>
      </p:sp>
      <p:sp>
        <p:nvSpPr>
          <p:cNvPr id="43011" name="Rectangle 3"/>
          <p:cNvSpPr>
            <a:spLocks noGrp="1" noChangeArrowheads="1"/>
          </p:cNvSpPr>
          <p:nvPr>
            <p:ph type="body" idx="1"/>
          </p:nvPr>
        </p:nvSpPr>
        <p:spPr/>
        <p:txBody>
          <a:bodyPr/>
          <a:lstStyle/>
          <a:p>
            <a:r>
              <a:rPr lang="en-US" altLang="en-US"/>
              <a:t>Combines the advantages of Breadth-First and Depth-First searchs.</a:t>
            </a:r>
          </a:p>
          <a:p>
            <a:pPr lvl="1"/>
            <a:r>
              <a:rPr lang="en-US" altLang="en-US"/>
              <a:t>DFS: follows a single path, don’t need to generate all competing paths.</a:t>
            </a:r>
          </a:p>
          <a:p>
            <a:pPr lvl="1"/>
            <a:r>
              <a:rPr lang="en-US" altLang="en-US"/>
              <a:t>BFS: doesn’t get caught in loops or dead-end-paths.</a:t>
            </a:r>
          </a:p>
          <a:p>
            <a:r>
              <a:rPr lang="en-US" altLang="en-US"/>
              <a:t>Best First Search: explore the most promising path seen so far.</a:t>
            </a:r>
          </a:p>
        </p:txBody>
      </p:sp>
    </p:spTree>
    <p:extLst>
      <p:ext uri="{BB962C8B-B14F-4D97-AF65-F5344CB8AC3E}">
        <p14:creationId xmlns:p14="http://schemas.microsoft.com/office/powerpoint/2010/main" val="3778914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4AF4159-CA78-483F-A254-030BF8EF3238}" type="slidenum">
              <a:rPr lang="en-US" altLang="en-US" sz="1400"/>
              <a:pPr/>
              <a:t>67</a:t>
            </a:fld>
            <a:endParaRPr lang="en-US" altLang="en-US" sz="1400"/>
          </a:p>
        </p:txBody>
      </p:sp>
      <p:sp>
        <p:nvSpPr>
          <p:cNvPr id="45058" name="Rectangle 2"/>
          <p:cNvSpPr>
            <a:spLocks noGrp="1" noChangeArrowheads="1"/>
          </p:cNvSpPr>
          <p:nvPr>
            <p:ph type="title"/>
          </p:nvPr>
        </p:nvSpPr>
        <p:spPr/>
        <p:txBody>
          <a:bodyPr/>
          <a:lstStyle/>
          <a:p>
            <a:r>
              <a:rPr lang="en-US" altLang="en-US"/>
              <a:t>Best-First Search (cont.)</a:t>
            </a:r>
          </a:p>
        </p:txBody>
      </p:sp>
      <p:sp>
        <p:nvSpPr>
          <p:cNvPr id="45059" name="Rectangle 3"/>
          <p:cNvSpPr>
            <a:spLocks noGrp="1" noChangeArrowheads="1"/>
          </p:cNvSpPr>
          <p:nvPr>
            <p:ph type="body" idx="1"/>
          </p:nvPr>
        </p:nvSpPr>
        <p:spPr>
          <a:xfrm>
            <a:off x="1981200" y="1981200"/>
            <a:ext cx="8229600" cy="4114800"/>
          </a:xfrm>
        </p:spPr>
        <p:txBody>
          <a:bodyPr/>
          <a:lstStyle/>
          <a:p>
            <a:pPr>
              <a:buFontTx/>
              <a:buNone/>
            </a:pPr>
            <a:r>
              <a:rPr lang="en-US" altLang="en-US">
                <a:latin typeface="News Gothic" pitchFamily="34" charset="0"/>
              </a:rPr>
              <a:t>While goal not reached:</a:t>
            </a:r>
          </a:p>
          <a:p>
            <a:pPr lvl="1">
              <a:buFontTx/>
              <a:buNone/>
            </a:pPr>
            <a:r>
              <a:rPr lang="en-US" altLang="en-US">
                <a:latin typeface="News Gothic" pitchFamily="34" charset="0"/>
              </a:rPr>
              <a:t>1. Generate all potential successor states and add to a list of states.</a:t>
            </a:r>
          </a:p>
          <a:p>
            <a:pPr lvl="1">
              <a:buFontTx/>
              <a:buNone/>
            </a:pPr>
            <a:r>
              <a:rPr lang="en-US" altLang="en-US">
                <a:latin typeface="News Gothic" pitchFamily="34" charset="0"/>
              </a:rPr>
              <a:t>2. Pick the best state in the list and go to it.</a:t>
            </a:r>
          </a:p>
          <a:p>
            <a:pPr>
              <a:buFontTx/>
              <a:buNone/>
            </a:pPr>
            <a:endParaRPr lang="en-US" altLang="en-US">
              <a:latin typeface="News Gothic" pitchFamily="34" charset="0"/>
            </a:endParaRPr>
          </a:p>
          <a:p>
            <a:r>
              <a:rPr lang="en-US" altLang="en-US"/>
              <a:t>Similar to steepest-ascent, but don’t throw away states that are not chosen. </a:t>
            </a:r>
            <a:endParaRPr lang="en-US" altLang="en-US">
              <a:latin typeface="News Gothic" pitchFamily="34" charset="0"/>
            </a:endParaRPr>
          </a:p>
        </p:txBody>
      </p:sp>
    </p:spTree>
    <p:extLst>
      <p:ext uri="{BB962C8B-B14F-4D97-AF65-F5344CB8AC3E}">
        <p14:creationId xmlns:p14="http://schemas.microsoft.com/office/powerpoint/2010/main" val="4653824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DCE118A-6513-43DD-8696-53C60F33FE92}" type="slidenum">
              <a:rPr lang="en-US" altLang="en-US" sz="1400"/>
              <a:pPr/>
              <a:t>68</a:t>
            </a:fld>
            <a:endParaRPr lang="en-US" altLang="en-US" sz="1400"/>
          </a:p>
        </p:txBody>
      </p:sp>
      <p:sp>
        <p:nvSpPr>
          <p:cNvPr id="47106" name="Rectangle 2"/>
          <p:cNvSpPr>
            <a:spLocks noGrp="1" noChangeArrowheads="1"/>
          </p:cNvSpPr>
          <p:nvPr>
            <p:ph type="title"/>
          </p:nvPr>
        </p:nvSpPr>
        <p:spPr/>
        <p:txBody>
          <a:bodyPr/>
          <a:lstStyle/>
          <a:p>
            <a:r>
              <a:rPr lang="en-US" altLang="en-US"/>
              <a:t>Simulated Annealing</a:t>
            </a:r>
          </a:p>
        </p:txBody>
      </p:sp>
      <p:sp>
        <p:nvSpPr>
          <p:cNvPr id="47107" name="Rectangle 3"/>
          <p:cNvSpPr>
            <a:spLocks noGrp="1" noChangeArrowheads="1"/>
          </p:cNvSpPr>
          <p:nvPr>
            <p:ph type="body" idx="1"/>
          </p:nvPr>
        </p:nvSpPr>
        <p:spPr/>
        <p:txBody>
          <a:bodyPr/>
          <a:lstStyle/>
          <a:p>
            <a:r>
              <a:rPr lang="en-US" altLang="en-US"/>
              <a:t>Based on physical process of annealing a metal to get the best (minimal energy) state.</a:t>
            </a:r>
          </a:p>
          <a:p>
            <a:r>
              <a:rPr lang="en-US" altLang="en-US"/>
              <a:t>Hill climbing with a twist:</a:t>
            </a:r>
          </a:p>
          <a:p>
            <a:pPr lvl="1"/>
            <a:r>
              <a:rPr lang="en-US" altLang="en-US"/>
              <a:t>allow some moves downhill (to worse states)</a:t>
            </a:r>
          </a:p>
          <a:p>
            <a:pPr lvl="1"/>
            <a:r>
              <a:rPr lang="en-US" altLang="en-US"/>
              <a:t>start out allowing large downhill moves (to much worse states) and gradually allow only small downhill moves.</a:t>
            </a:r>
          </a:p>
        </p:txBody>
      </p:sp>
    </p:spTree>
    <p:extLst>
      <p:ext uri="{BB962C8B-B14F-4D97-AF65-F5344CB8AC3E}">
        <p14:creationId xmlns:p14="http://schemas.microsoft.com/office/powerpoint/2010/main" val="3780680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0764F64-39D6-4EA2-809C-2B1AC1E1D55E}" type="slidenum">
              <a:rPr lang="en-US" altLang="en-US" sz="1400"/>
              <a:pPr/>
              <a:t>69</a:t>
            </a:fld>
            <a:endParaRPr lang="en-US" altLang="en-US" sz="1400"/>
          </a:p>
        </p:txBody>
      </p:sp>
      <p:sp>
        <p:nvSpPr>
          <p:cNvPr id="49154" name="Rectangle 2"/>
          <p:cNvSpPr>
            <a:spLocks noGrp="1" noChangeArrowheads="1"/>
          </p:cNvSpPr>
          <p:nvPr>
            <p:ph type="title"/>
          </p:nvPr>
        </p:nvSpPr>
        <p:spPr/>
        <p:txBody>
          <a:bodyPr/>
          <a:lstStyle/>
          <a:p>
            <a:r>
              <a:rPr lang="en-US" altLang="en-US"/>
              <a:t>Simulated Annealing (cont.)</a:t>
            </a:r>
          </a:p>
        </p:txBody>
      </p:sp>
      <p:sp>
        <p:nvSpPr>
          <p:cNvPr id="49155" name="Rectangle 3"/>
          <p:cNvSpPr>
            <a:spLocks noGrp="1" noChangeArrowheads="1"/>
          </p:cNvSpPr>
          <p:nvPr>
            <p:ph type="body" idx="1"/>
          </p:nvPr>
        </p:nvSpPr>
        <p:spPr/>
        <p:txBody>
          <a:bodyPr/>
          <a:lstStyle/>
          <a:p>
            <a:r>
              <a:rPr lang="en-US" altLang="en-US"/>
              <a:t>The search initially jumps around a lot, exploring many regions of the state space.</a:t>
            </a:r>
          </a:p>
          <a:p>
            <a:endParaRPr lang="en-US" altLang="en-US"/>
          </a:p>
          <a:p>
            <a:r>
              <a:rPr lang="en-US" altLang="en-US"/>
              <a:t>The jumping is gradually reduced and the search becomes a simple hill climb (search for local optimum).</a:t>
            </a:r>
          </a:p>
        </p:txBody>
      </p:sp>
    </p:spTree>
    <p:extLst>
      <p:ext uri="{BB962C8B-B14F-4D97-AF65-F5344CB8AC3E}">
        <p14:creationId xmlns:p14="http://schemas.microsoft.com/office/powerpoint/2010/main" val="51335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AF5F-EBA9-257E-971B-477F2D3A2081}"/>
              </a:ext>
            </a:extLst>
          </p:cNvPr>
          <p:cNvSpPr>
            <a:spLocks noGrp="1"/>
          </p:cNvSpPr>
          <p:nvPr>
            <p:ph type="title"/>
          </p:nvPr>
        </p:nvSpPr>
        <p:spPr/>
        <p:txBody>
          <a:bodyPr/>
          <a:lstStyle/>
          <a:p>
            <a:r>
              <a:rPr lang="en-US" dirty="0"/>
              <a:t>Applications	 of AI	</a:t>
            </a:r>
          </a:p>
        </p:txBody>
      </p:sp>
      <p:sp>
        <p:nvSpPr>
          <p:cNvPr id="3" name="Content Placeholder 2">
            <a:extLst>
              <a:ext uri="{FF2B5EF4-FFF2-40B4-BE49-F238E27FC236}">
                <a16:creationId xmlns:a16="http://schemas.microsoft.com/office/drawing/2014/main" id="{BF5572DB-0F91-1241-B4BC-6997C8A52C93}"/>
              </a:ext>
            </a:extLst>
          </p:cNvPr>
          <p:cNvSpPr>
            <a:spLocks noGrp="1"/>
          </p:cNvSpPr>
          <p:nvPr>
            <p:ph idx="1"/>
          </p:nvPr>
        </p:nvSpPr>
        <p:spPr/>
        <p:txBody>
          <a:bodyPr/>
          <a:lstStyle/>
          <a:p>
            <a:endParaRPr lang="en-US" dirty="0"/>
          </a:p>
          <a:p>
            <a:pPr marL="0" indent="0">
              <a:buNone/>
            </a:pPr>
            <a:endParaRPr lang="en-US" dirty="0"/>
          </a:p>
        </p:txBody>
      </p:sp>
      <p:sp>
        <p:nvSpPr>
          <p:cNvPr id="4" name="Footer Placeholder 3">
            <a:extLst>
              <a:ext uri="{FF2B5EF4-FFF2-40B4-BE49-F238E27FC236}">
                <a16:creationId xmlns:a16="http://schemas.microsoft.com/office/drawing/2014/main" id="{F78B22D4-E38B-9BC5-D1FB-0421F6DB6683}"/>
              </a:ext>
            </a:extLst>
          </p:cNvPr>
          <p:cNvSpPr>
            <a:spLocks noGrp="1"/>
          </p:cNvSpPr>
          <p:nvPr>
            <p:ph type="ftr" sz="quarter" idx="11"/>
          </p:nvPr>
        </p:nvSpPr>
        <p:spPr/>
        <p:txBody>
          <a:bodyPr/>
          <a:lstStyle/>
          <a:p>
            <a:r>
              <a:rPr lang="en-US"/>
              <a:t>Compiled by Dr. Vijay Singh, Graphic Era Deemed to be University, Dehradun</a:t>
            </a:r>
          </a:p>
        </p:txBody>
      </p:sp>
      <p:sp>
        <p:nvSpPr>
          <p:cNvPr id="5" name="Slide Number Placeholder 4">
            <a:extLst>
              <a:ext uri="{FF2B5EF4-FFF2-40B4-BE49-F238E27FC236}">
                <a16:creationId xmlns:a16="http://schemas.microsoft.com/office/drawing/2014/main" id="{51B9C3C5-274A-6D74-441A-4142C036E948}"/>
              </a:ext>
            </a:extLst>
          </p:cNvPr>
          <p:cNvSpPr>
            <a:spLocks noGrp="1"/>
          </p:cNvSpPr>
          <p:nvPr>
            <p:ph type="sldNum" sz="quarter" idx="12"/>
          </p:nvPr>
        </p:nvSpPr>
        <p:spPr/>
        <p:txBody>
          <a:bodyPr/>
          <a:lstStyle/>
          <a:p>
            <a:fld id="{790C95BB-612F-46A4-88B7-1207CEF3DBCE}" type="slidenum">
              <a:rPr lang="en-US" smtClean="0"/>
              <a:t>7</a:t>
            </a:fld>
            <a:endParaRPr lang="en-US"/>
          </a:p>
        </p:txBody>
      </p:sp>
      <p:pic>
        <p:nvPicPr>
          <p:cNvPr id="11" name="Picture 10" descr="Diagram&#10;&#10;Description automatically generated">
            <a:extLst>
              <a:ext uri="{FF2B5EF4-FFF2-40B4-BE49-F238E27FC236}">
                <a16:creationId xmlns:a16="http://schemas.microsoft.com/office/drawing/2014/main" id="{F849EBA2-7D1A-48D3-1970-676DCA8DC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72899"/>
            <a:ext cx="10515600" cy="4704063"/>
          </a:xfrm>
          <a:prstGeom prst="rect">
            <a:avLst/>
          </a:prstGeom>
        </p:spPr>
      </p:pic>
    </p:spTree>
    <p:extLst>
      <p:ext uri="{BB962C8B-B14F-4D97-AF65-F5344CB8AC3E}">
        <p14:creationId xmlns:p14="http://schemas.microsoft.com/office/powerpoint/2010/main" val="10305196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139E1F4-E7F4-4055-8C94-CD8CEC1BEC67}" type="slidenum">
              <a:rPr lang="en-US" altLang="en-US" sz="1400"/>
              <a:pPr/>
              <a:t>70</a:t>
            </a:fld>
            <a:endParaRPr lang="en-US" altLang="en-US" sz="1400"/>
          </a:p>
        </p:txBody>
      </p:sp>
      <p:sp>
        <p:nvSpPr>
          <p:cNvPr id="51202" name="Rectangle 2"/>
          <p:cNvSpPr>
            <a:spLocks noGrp="1" noChangeArrowheads="1"/>
          </p:cNvSpPr>
          <p:nvPr>
            <p:ph type="title"/>
          </p:nvPr>
        </p:nvSpPr>
        <p:spPr/>
        <p:txBody>
          <a:bodyPr/>
          <a:lstStyle/>
          <a:p>
            <a:r>
              <a:rPr lang="en-US" altLang="en-US"/>
              <a:t>Simulated Annealing</a:t>
            </a:r>
          </a:p>
        </p:txBody>
      </p:sp>
      <p:sp>
        <p:nvSpPr>
          <p:cNvPr id="51203" name="Line 4"/>
          <p:cNvSpPr>
            <a:spLocks noChangeShapeType="1"/>
          </p:cNvSpPr>
          <p:nvPr/>
        </p:nvSpPr>
        <p:spPr bwMode="auto">
          <a:xfrm>
            <a:off x="2667000" y="2209800"/>
            <a:ext cx="0" cy="3657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4" name="Line 5"/>
          <p:cNvSpPr>
            <a:spLocks noChangeShapeType="1"/>
          </p:cNvSpPr>
          <p:nvPr/>
        </p:nvSpPr>
        <p:spPr bwMode="auto">
          <a:xfrm flipH="1">
            <a:off x="2667000" y="5867400"/>
            <a:ext cx="6858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5" name="Freeform 6"/>
          <p:cNvSpPr>
            <a:spLocks/>
          </p:cNvSpPr>
          <p:nvPr/>
        </p:nvSpPr>
        <p:spPr bwMode="auto">
          <a:xfrm>
            <a:off x="2667000" y="3467100"/>
            <a:ext cx="7010400" cy="2171700"/>
          </a:xfrm>
          <a:custGeom>
            <a:avLst/>
            <a:gdLst>
              <a:gd name="T0" fmla="*/ 0 w 4416"/>
              <a:gd name="T1" fmla="*/ 2171700 h 1368"/>
              <a:gd name="T2" fmla="*/ 304800 w 4416"/>
              <a:gd name="T3" fmla="*/ 1866900 h 1368"/>
              <a:gd name="T4" fmla="*/ 533400 w 4416"/>
              <a:gd name="T5" fmla="*/ 1333500 h 1368"/>
              <a:gd name="T6" fmla="*/ 1219200 w 4416"/>
              <a:gd name="T7" fmla="*/ 1028700 h 1368"/>
              <a:gd name="T8" fmla="*/ 1676400 w 4416"/>
              <a:gd name="T9" fmla="*/ 1409700 h 1368"/>
              <a:gd name="T10" fmla="*/ 2057400 w 4416"/>
              <a:gd name="T11" fmla="*/ 1790700 h 1368"/>
              <a:gd name="T12" fmla="*/ 2590800 w 4416"/>
              <a:gd name="T13" fmla="*/ 723900 h 1368"/>
              <a:gd name="T14" fmla="*/ 3200400 w 4416"/>
              <a:gd name="T15" fmla="*/ 38100 h 1368"/>
              <a:gd name="T16" fmla="*/ 3733800 w 4416"/>
              <a:gd name="T17" fmla="*/ 495300 h 1368"/>
              <a:gd name="T18" fmla="*/ 4114800 w 4416"/>
              <a:gd name="T19" fmla="*/ 1181100 h 1368"/>
              <a:gd name="T20" fmla="*/ 4495800 w 4416"/>
              <a:gd name="T21" fmla="*/ 1562100 h 1368"/>
              <a:gd name="T22" fmla="*/ 4800600 w 4416"/>
              <a:gd name="T23" fmla="*/ 723900 h 1368"/>
              <a:gd name="T24" fmla="*/ 5181600 w 4416"/>
              <a:gd name="T25" fmla="*/ 1028700 h 1368"/>
              <a:gd name="T26" fmla="*/ 5410200 w 4416"/>
              <a:gd name="T27" fmla="*/ 495300 h 1368"/>
              <a:gd name="T28" fmla="*/ 5791200 w 4416"/>
              <a:gd name="T29" fmla="*/ 876300 h 1368"/>
              <a:gd name="T30" fmla="*/ 6400800 w 4416"/>
              <a:gd name="T31" fmla="*/ 952500 h 1368"/>
              <a:gd name="T32" fmla="*/ 6858000 w 4416"/>
              <a:gd name="T33" fmla="*/ 1409700 h 1368"/>
              <a:gd name="T34" fmla="*/ 7010400 w 4416"/>
              <a:gd name="T35" fmla="*/ 1790700 h 13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16" h="1368">
                <a:moveTo>
                  <a:pt x="0" y="1368"/>
                </a:moveTo>
                <a:cubicBezTo>
                  <a:pt x="68" y="1316"/>
                  <a:pt x="136" y="1264"/>
                  <a:pt x="192" y="1176"/>
                </a:cubicBezTo>
                <a:cubicBezTo>
                  <a:pt x="248" y="1088"/>
                  <a:pt x="240" y="928"/>
                  <a:pt x="336" y="840"/>
                </a:cubicBezTo>
                <a:cubicBezTo>
                  <a:pt x="432" y="752"/>
                  <a:pt x="648" y="640"/>
                  <a:pt x="768" y="648"/>
                </a:cubicBezTo>
                <a:cubicBezTo>
                  <a:pt x="888" y="656"/>
                  <a:pt x="968" y="808"/>
                  <a:pt x="1056" y="888"/>
                </a:cubicBezTo>
                <a:cubicBezTo>
                  <a:pt x="1144" y="968"/>
                  <a:pt x="1200" y="1200"/>
                  <a:pt x="1296" y="1128"/>
                </a:cubicBezTo>
                <a:cubicBezTo>
                  <a:pt x="1392" y="1056"/>
                  <a:pt x="1512" y="640"/>
                  <a:pt x="1632" y="456"/>
                </a:cubicBezTo>
                <a:cubicBezTo>
                  <a:pt x="1752" y="272"/>
                  <a:pt x="1896" y="48"/>
                  <a:pt x="2016" y="24"/>
                </a:cubicBezTo>
                <a:cubicBezTo>
                  <a:pt x="2136" y="0"/>
                  <a:pt x="2256" y="192"/>
                  <a:pt x="2352" y="312"/>
                </a:cubicBezTo>
                <a:cubicBezTo>
                  <a:pt x="2448" y="432"/>
                  <a:pt x="2512" y="632"/>
                  <a:pt x="2592" y="744"/>
                </a:cubicBezTo>
                <a:cubicBezTo>
                  <a:pt x="2672" y="856"/>
                  <a:pt x="2760" y="1032"/>
                  <a:pt x="2832" y="984"/>
                </a:cubicBezTo>
                <a:cubicBezTo>
                  <a:pt x="2904" y="936"/>
                  <a:pt x="2952" y="512"/>
                  <a:pt x="3024" y="456"/>
                </a:cubicBezTo>
                <a:cubicBezTo>
                  <a:pt x="3096" y="400"/>
                  <a:pt x="3200" y="672"/>
                  <a:pt x="3264" y="648"/>
                </a:cubicBezTo>
                <a:cubicBezTo>
                  <a:pt x="3328" y="624"/>
                  <a:pt x="3344" y="328"/>
                  <a:pt x="3408" y="312"/>
                </a:cubicBezTo>
                <a:cubicBezTo>
                  <a:pt x="3472" y="296"/>
                  <a:pt x="3544" y="504"/>
                  <a:pt x="3648" y="552"/>
                </a:cubicBezTo>
                <a:cubicBezTo>
                  <a:pt x="3752" y="600"/>
                  <a:pt x="3920" y="544"/>
                  <a:pt x="4032" y="600"/>
                </a:cubicBezTo>
                <a:cubicBezTo>
                  <a:pt x="4144" y="656"/>
                  <a:pt x="4256" y="800"/>
                  <a:pt x="4320" y="888"/>
                </a:cubicBezTo>
                <a:cubicBezTo>
                  <a:pt x="4384" y="976"/>
                  <a:pt x="4400" y="1052"/>
                  <a:pt x="4416" y="1128"/>
                </a:cubicBezTo>
              </a:path>
            </a:pathLst>
          </a:custGeom>
          <a:noFill/>
          <a:ln w="762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6" name="Oval 11"/>
          <p:cNvSpPr>
            <a:spLocks noChangeArrowheads="1"/>
          </p:cNvSpPr>
          <p:nvPr/>
        </p:nvSpPr>
        <p:spPr bwMode="auto">
          <a:xfrm>
            <a:off x="2743200" y="5029200"/>
            <a:ext cx="304800" cy="304800"/>
          </a:xfrm>
          <a:prstGeom prst="ellipse">
            <a:avLst/>
          </a:prstGeom>
          <a:solidFill>
            <a:schemeClr val="bg1"/>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b="1">
                <a:latin typeface="Courier New" panose="02070309020205020404" pitchFamily="49" charset="0"/>
              </a:rPr>
              <a:t>1</a:t>
            </a:r>
            <a:endParaRPr lang="en-US" altLang="en-US">
              <a:solidFill>
                <a:srgbClr val="FF0000"/>
              </a:solidFill>
            </a:endParaRPr>
          </a:p>
        </p:txBody>
      </p:sp>
      <p:sp>
        <p:nvSpPr>
          <p:cNvPr id="51207" name="Oval 12"/>
          <p:cNvSpPr>
            <a:spLocks noChangeArrowheads="1"/>
          </p:cNvSpPr>
          <p:nvPr/>
        </p:nvSpPr>
        <p:spPr bwMode="auto">
          <a:xfrm>
            <a:off x="3352800" y="4343400"/>
            <a:ext cx="304800" cy="304800"/>
          </a:xfrm>
          <a:prstGeom prst="ellipse">
            <a:avLst/>
          </a:prstGeom>
          <a:solidFill>
            <a:schemeClr val="bg1"/>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b="1">
                <a:latin typeface="Courier New" panose="02070309020205020404" pitchFamily="49" charset="0"/>
              </a:rPr>
              <a:t>2</a:t>
            </a:r>
            <a:endParaRPr lang="en-US" altLang="en-US">
              <a:solidFill>
                <a:srgbClr val="FF0000"/>
              </a:solidFill>
            </a:endParaRPr>
          </a:p>
        </p:txBody>
      </p:sp>
      <p:sp>
        <p:nvSpPr>
          <p:cNvPr id="51208" name="Oval 13"/>
          <p:cNvSpPr>
            <a:spLocks noChangeArrowheads="1"/>
          </p:cNvSpPr>
          <p:nvPr/>
        </p:nvSpPr>
        <p:spPr bwMode="auto">
          <a:xfrm>
            <a:off x="4343400" y="4724400"/>
            <a:ext cx="304800" cy="304800"/>
          </a:xfrm>
          <a:prstGeom prst="ellipse">
            <a:avLst/>
          </a:prstGeom>
          <a:solidFill>
            <a:schemeClr val="bg1"/>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b="1">
                <a:latin typeface="Courier New" panose="02070309020205020404" pitchFamily="49" charset="0"/>
              </a:rPr>
              <a:t>3</a:t>
            </a:r>
            <a:endParaRPr lang="en-US" altLang="en-US">
              <a:solidFill>
                <a:srgbClr val="FF0000"/>
              </a:solidFill>
            </a:endParaRPr>
          </a:p>
        </p:txBody>
      </p:sp>
      <p:sp>
        <p:nvSpPr>
          <p:cNvPr id="51209" name="Oval 14"/>
          <p:cNvSpPr>
            <a:spLocks noChangeArrowheads="1"/>
          </p:cNvSpPr>
          <p:nvPr/>
        </p:nvSpPr>
        <p:spPr bwMode="auto">
          <a:xfrm>
            <a:off x="4038600" y="4343400"/>
            <a:ext cx="304800" cy="304800"/>
          </a:xfrm>
          <a:prstGeom prst="ellipse">
            <a:avLst/>
          </a:prstGeom>
          <a:solidFill>
            <a:schemeClr val="bg1"/>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b="1">
                <a:latin typeface="Courier New" panose="02070309020205020404" pitchFamily="49" charset="0"/>
              </a:rPr>
              <a:t>4</a:t>
            </a:r>
            <a:endParaRPr lang="en-US" altLang="en-US">
              <a:solidFill>
                <a:srgbClr val="FF0000"/>
              </a:solidFill>
            </a:endParaRPr>
          </a:p>
        </p:txBody>
      </p:sp>
      <p:sp>
        <p:nvSpPr>
          <p:cNvPr id="51210" name="Oval 15"/>
          <p:cNvSpPr>
            <a:spLocks noChangeArrowheads="1"/>
          </p:cNvSpPr>
          <p:nvPr/>
        </p:nvSpPr>
        <p:spPr bwMode="auto">
          <a:xfrm>
            <a:off x="4876800" y="4724400"/>
            <a:ext cx="304800" cy="304800"/>
          </a:xfrm>
          <a:prstGeom prst="ellipse">
            <a:avLst/>
          </a:prstGeom>
          <a:solidFill>
            <a:schemeClr val="bg1"/>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b="1">
                <a:latin typeface="Courier New" panose="02070309020205020404" pitchFamily="49" charset="0"/>
              </a:rPr>
              <a:t>5</a:t>
            </a:r>
            <a:endParaRPr lang="en-US" altLang="en-US">
              <a:solidFill>
                <a:srgbClr val="FF0000"/>
              </a:solidFill>
            </a:endParaRPr>
          </a:p>
        </p:txBody>
      </p:sp>
      <p:sp>
        <p:nvSpPr>
          <p:cNvPr id="51211" name="Oval 16"/>
          <p:cNvSpPr>
            <a:spLocks noChangeArrowheads="1"/>
          </p:cNvSpPr>
          <p:nvPr/>
        </p:nvSpPr>
        <p:spPr bwMode="auto">
          <a:xfrm>
            <a:off x="5181600" y="4038600"/>
            <a:ext cx="304800" cy="304800"/>
          </a:xfrm>
          <a:prstGeom prst="ellipse">
            <a:avLst/>
          </a:prstGeom>
          <a:solidFill>
            <a:schemeClr val="bg1"/>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b="1">
                <a:latin typeface="Courier New" panose="02070309020205020404" pitchFamily="49" charset="0"/>
              </a:rPr>
              <a:t>6</a:t>
            </a:r>
            <a:endParaRPr lang="en-US" altLang="en-US">
              <a:solidFill>
                <a:srgbClr val="FF0000"/>
              </a:solidFill>
            </a:endParaRPr>
          </a:p>
        </p:txBody>
      </p:sp>
      <p:sp>
        <p:nvSpPr>
          <p:cNvPr id="51212" name="Oval 17"/>
          <p:cNvSpPr>
            <a:spLocks noChangeArrowheads="1"/>
          </p:cNvSpPr>
          <p:nvPr/>
        </p:nvSpPr>
        <p:spPr bwMode="auto">
          <a:xfrm>
            <a:off x="5638800" y="3467100"/>
            <a:ext cx="304800" cy="304800"/>
          </a:xfrm>
          <a:prstGeom prst="ellipse">
            <a:avLst/>
          </a:prstGeom>
          <a:solidFill>
            <a:schemeClr val="bg1"/>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b="1">
                <a:latin typeface="Courier New" panose="02070309020205020404" pitchFamily="49" charset="0"/>
              </a:rPr>
              <a:t>7</a:t>
            </a:r>
            <a:endParaRPr lang="en-US" altLang="en-US">
              <a:solidFill>
                <a:srgbClr val="FF0000"/>
              </a:solidFill>
            </a:endParaRPr>
          </a:p>
        </p:txBody>
      </p:sp>
    </p:spTree>
    <p:extLst>
      <p:ext uri="{BB962C8B-B14F-4D97-AF65-F5344CB8AC3E}">
        <p14:creationId xmlns:p14="http://schemas.microsoft.com/office/powerpoint/2010/main" val="4005849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CACE37A-E949-4F4B-A827-2CE94373B330}" type="slidenum">
              <a:rPr lang="en-US" altLang="en-US" sz="1400"/>
              <a:pPr/>
              <a:t>71</a:t>
            </a:fld>
            <a:endParaRPr lang="en-US" altLang="en-US" sz="1400"/>
          </a:p>
        </p:txBody>
      </p:sp>
      <p:sp>
        <p:nvSpPr>
          <p:cNvPr id="53250" name="Rectangle 2"/>
          <p:cNvSpPr>
            <a:spLocks noGrp="1" noChangeArrowheads="1"/>
          </p:cNvSpPr>
          <p:nvPr>
            <p:ph type="title"/>
          </p:nvPr>
        </p:nvSpPr>
        <p:spPr/>
        <p:txBody>
          <a:bodyPr/>
          <a:lstStyle/>
          <a:p>
            <a:r>
              <a:rPr lang="en-US" altLang="en-US"/>
              <a:t>A* Algorithm (a sure test topic)</a:t>
            </a:r>
          </a:p>
        </p:txBody>
      </p:sp>
      <p:sp>
        <p:nvSpPr>
          <p:cNvPr id="53251" name="Rectangle 3"/>
          <p:cNvSpPr>
            <a:spLocks noGrp="1" noChangeArrowheads="1"/>
          </p:cNvSpPr>
          <p:nvPr>
            <p:ph type="body" idx="1"/>
          </p:nvPr>
        </p:nvSpPr>
        <p:spPr/>
        <p:txBody>
          <a:bodyPr/>
          <a:lstStyle/>
          <a:p>
            <a:r>
              <a:rPr lang="en-US" altLang="en-US"/>
              <a:t>The A* algorithm uses a modified evaluation function and a Best-First search.</a:t>
            </a:r>
          </a:p>
          <a:p>
            <a:endParaRPr lang="en-US" altLang="en-US"/>
          </a:p>
          <a:p>
            <a:r>
              <a:rPr lang="en-US" altLang="en-US"/>
              <a:t>A* minimizes the total path cost.</a:t>
            </a:r>
          </a:p>
          <a:p>
            <a:endParaRPr lang="en-US" altLang="en-US"/>
          </a:p>
          <a:p>
            <a:r>
              <a:rPr lang="en-US" altLang="en-US"/>
              <a:t>Under the right conditions A* provides the cheapest cost solution in the </a:t>
            </a:r>
            <a:r>
              <a:rPr lang="en-US" altLang="en-US" u="sng"/>
              <a:t>optimal</a:t>
            </a:r>
            <a:r>
              <a:rPr lang="en-US" altLang="en-US"/>
              <a:t> time!</a:t>
            </a:r>
          </a:p>
        </p:txBody>
      </p:sp>
    </p:spTree>
    <p:extLst>
      <p:ext uri="{BB962C8B-B14F-4D97-AF65-F5344CB8AC3E}">
        <p14:creationId xmlns:p14="http://schemas.microsoft.com/office/powerpoint/2010/main" val="3719846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B7D5CC3-CD55-4C26-9089-E65AD60E98F1}" type="slidenum">
              <a:rPr lang="en-US" altLang="en-US" sz="1400"/>
              <a:pPr/>
              <a:t>72</a:t>
            </a:fld>
            <a:endParaRPr lang="en-US" altLang="en-US" sz="1400"/>
          </a:p>
        </p:txBody>
      </p:sp>
      <p:sp>
        <p:nvSpPr>
          <p:cNvPr id="55298" name="Rectangle 2"/>
          <p:cNvSpPr>
            <a:spLocks noGrp="1" noChangeArrowheads="1"/>
          </p:cNvSpPr>
          <p:nvPr>
            <p:ph type="title"/>
          </p:nvPr>
        </p:nvSpPr>
        <p:spPr/>
        <p:txBody>
          <a:bodyPr/>
          <a:lstStyle/>
          <a:p>
            <a:r>
              <a:rPr lang="en-US" altLang="en-US"/>
              <a:t>A* evaluation function</a:t>
            </a:r>
          </a:p>
        </p:txBody>
      </p:sp>
      <p:sp>
        <p:nvSpPr>
          <p:cNvPr id="55299" name="Rectangle 3"/>
          <p:cNvSpPr>
            <a:spLocks noGrp="1" noChangeArrowheads="1"/>
          </p:cNvSpPr>
          <p:nvPr>
            <p:ph type="body" idx="1"/>
          </p:nvPr>
        </p:nvSpPr>
        <p:spPr/>
        <p:txBody>
          <a:bodyPr/>
          <a:lstStyle/>
          <a:p>
            <a:r>
              <a:rPr lang="en-US" altLang="en-US"/>
              <a:t>The evaluation function </a:t>
            </a:r>
            <a:r>
              <a:rPr lang="en-US" altLang="en-US" b="1" i="1"/>
              <a:t>f</a:t>
            </a:r>
            <a:r>
              <a:rPr lang="en-US" altLang="en-US" b="1" i="1">
                <a:latin typeface="News Gothic" pitchFamily="34" charset="0"/>
              </a:rPr>
              <a:t> </a:t>
            </a:r>
            <a:r>
              <a:rPr lang="en-US" altLang="en-US"/>
              <a:t>is an estimate of the value of a node </a:t>
            </a:r>
            <a:r>
              <a:rPr lang="en-US" altLang="en-US" b="1" i="1"/>
              <a:t>x</a:t>
            </a:r>
            <a:r>
              <a:rPr lang="en-US" altLang="en-US"/>
              <a:t> given by:</a:t>
            </a:r>
          </a:p>
          <a:p>
            <a:pPr algn="ctr">
              <a:buFontTx/>
              <a:buNone/>
            </a:pPr>
            <a:r>
              <a:rPr lang="en-US" altLang="en-US" b="1" i="1"/>
              <a:t>f(x) = g(x) + h’(x)</a:t>
            </a:r>
            <a:endParaRPr lang="en-US" altLang="en-US" b="1" i="1">
              <a:latin typeface="News Gothic" pitchFamily="34" charset="0"/>
            </a:endParaRPr>
          </a:p>
          <a:p>
            <a:r>
              <a:rPr lang="en-US" altLang="en-US" b="1" i="1"/>
              <a:t>g(x)</a:t>
            </a:r>
            <a:r>
              <a:rPr lang="en-US" altLang="en-US" b="1" i="1">
                <a:latin typeface="News Gothic" pitchFamily="34" charset="0"/>
              </a:rPr>
              <a:t> </a:t>
            </a:r>
            <a:r>
              <a:rPr lang="en-US" altLang="en-US"/>
              <a:t>is the cost to get from the start state to state </a:t>
            </a:r>
            <a:r>
              <a:rPr lang="en-US" altLang="en-US" b="1" i="1"/>
              <a:t>x</a:t>
            </a:r>
            <a:r>
              <a:rPr lang="en-US" altLang="en-US"/>
              <a:t>.</a:t>
            </a:r>
          </a:p>
          <a:p>
            <a:r>
              <a:rPr lang="en-US" altLang="en-US" b="1" i="1"/>
              <a:t>h’(x)</a:t>
            </a:r>
            <a:r>
              <a:rPr lang="en-US" altLang="en-US"/>
              <a:t> is the estimated cost to get from state </a:t>
            </a:r>
            <a:r>
              <a:rPr lang="en-US" altLang="en-US" b="1" i="1"/>
              <a:t>x</a:t>
            </a:r>
            <a:r>
              <a:rPr lang="en-US" altLang="en-US"/>
              <a:t> to the goal state (the heuristic).</a:t>
            </a:r>
          </a:p>
        </p:txBody>
      </p:sp>
    </p:spTree>
    <p:extLst>
      <p:ext uri="{BB962C8B-B14F-4D97-AF65-F5344CB8AC3E}">
        <p14:creationId xmlns:p14="http://schemas.microsoft.com/office/powerpoint/2010/main" val="2247626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4E599BA-A45A-4AF0-92F0-A94DF40FB1F0}" type="slidenum">
              <a:rPr lang="en-US" altLang="en-US" sz="1400"/>
              <a:pPr/>
              <a:t>73</a:t>
            </a:fld>
            <a:endParaRPr lang="en-US" altLang="en-US" sz="1400"/>
          </a:p>
        </p:txBody>
      </p:sp>
      <p:sp>
        <p:nvSpPr>
          <p:cNvPr id="57346" name="Rectangle 2"/>
          <p:cNvSpPr>
            <a:spLocks noGrp="1" noChangeArrowheads="1"/>
          </p:cNvSpPr>
          <p:nvPr>
            <p:ph type="title"/>
          </p:nvPr>
        </p:nvSpPr>
        <p:spPr/>
        <p:txBody>
          <a:bodyPr/>
          <a:lstStyle/>
          <a:p>
            <a:r>
              <a:rPr lang="en-US" altLang="en-US"/>
              <a:t>Modified State Evaluation</a:t>
            </a:r>
          </a:p>
        </p:txBody>
      </p:sp>
      <p:sp>
        <p:nvSpPr>
          <p:cNvPr id="57347" name="Rectangle 3"/>
          <p:cNvSpPr>
            <a:spLocks noGrp="1" noChangeArrowheads="1"/>
          </p:cNvSpPr>
          <p:nvPr>
            <p:ph type="body" idx="1"/>
          </p:nvPr>
        </p:nvSpPr>
        <p:spPr/>
        <p:txBody>
          <a:bodyPr/>
          <a:lstStyle/>
          <a:p>
            <a:r>
              <a:rPr lang="en-US" altLang="en-US"/>
              <a:t>Value of each state is a combination of:</a:t>
            </a:r>
          </a:p>
          <a:p>
            <a:pPr lvl="1"/>
            <a:r>
              <a:rPr lang="en-US" altLang="en-US"/>
              <a:t>the cost of the path to the state</a:t>
            </a:r>
          </a:p>
          <a:p>
            <a:pPr lvl="1"/>
            <a:r>
              <a:rPr lang="en-US" altLang="en-US"/>
              <a:t>estimated cost of reaching a goal from the state.</a:t>
            </a:r>
          </a:p>
          <a:p>
            <a:r>
              <a:rPr lang="en-US" altLang="en-US"/>
              <a:t>The idea is to use the path to a state to determine (partially) the rank of the state when compared to other states.</a:t>
            </a:r>
          </a:p>
          <a:p>
            <a:r>
              <a:rPr lang="en-US" altLang="en-US"/>
              <a:t>This doesn’t make sense for DFS or BFS, but is useful for Best-First Search.</a:t>
            </a:r>
          </a:p>
        </p:txBody>
      </p:sp>
    </p:spTree>
    <p:extLst>
      <p:ext uri="{BB962C8B-B14F-4D97-AF65-F5344CB8AC3E}">
        <p14:creationId xmlns:p14="http://schemas.microsoft.com/office/powerpoint/2010/main" val="9012997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7F414FD-BE7F-4D13-A82E-400ABCFAB4EE}" type="slidenum">
              <a:rPr lang="en-US" altLang="en-US" sz="1400"/>
              <a:pPr/>
              <a:t>74</a:t>
            </a:fld>
            <a:endParaRPr lang="en-US" altLang="en-US" sz="1400"/>
          </a:p>
        </p:txBody>
      </p:sp>
      <p:sp>
        <p:nvSpPr>
          <p:cNvPr id="59394" name="Rectangle 2"/>
          <p:cNvSpPr>
            <a:spLocks noGrp="1" noChangeArrowheads="1"/>
          </p:cNvSpPr>
          <p:nvPr>
            <p:ph type="title"/>
          </p:nvPr>
        </p:nvSpPr>
        <p:spPr/>
        <p:txBody>
          <a:bodyPr/>
          <a:lstStyle/>
          <a:p>
            <a:r>
              <a:rPr lang="en-US" altLang="en-US"/>
              <a:t>Why we need modified evaluation </a:t>
            </a:r>
          </a:p>
        </p:txBody>
      </p:sp>
      <p:sp>
        <p:nvSpPr>
          <p:cNvPr id="59395" name="Rectangle 3"/>
          <p:cNvSpPr>
            <a:spLocks noGrp="1" noChangeArrowheads="1"/>
          </p:cNvSpPr>
          <p:nvPr>
            <p:ph type="body" idx="1"/>
          </p:nvPr>
        </p:nvSpPr>
        <p:spPr>
          <a:xfrm>
            <a:off x="1981200" y="1981200"/>
            <a:ext cx="8229600" cy="4114800"/>
          </a:xfrm>
        </p:spPr>
        <p:txBody>
          <a:bodyPr/>
          <a:lstStyle/>
          <a:p>
            <a:r>
              <a:rPr lang="en-US" altLang="en-US"/>
              <a:t>Consider a best-first search that generates the same state many times. </a:t>
            </a:r>
          </a:p>
          <a:p>
            <a:r>
              <a:rPr lang="en-US" altLang="en-US"/>
              <a:t>Which of the paths leading to the state is the best ?</a:t>
            </a:r>
          </a:p>
          <a:p>
            <a:endParaRPr lang="en-US" altLang="en-US"/>
          </a:p>
          <a:p>
            <a:r>
              <a:rPr lang="en-US" altLang="en-US"/>
              <a:t>Recall that often the path to a goal is the answer (for example, the water jug problem)</a:t>
            </a:r>
          </a:p>
        </p:txBody>
      </p:sp>
    </p:spTree>
    <p:extLst>
      <p:ext uri="{BB962C8B-B14F-4D97-AF65-F5344CB8AC3E}">
        <p14:creationId xmlns:p14="http://schemas.microsoft.com/office/powerpoint/2010/main" val="3367681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BE38FCB-8EFF-4A6E-8984-657D6C3041F5}" type="slidenum">
              <a:rPr lang="en-US" altLang="en-US" sz="1400"/>
              <a:pPr/>
              <a:t>75</a:t>
            </a:fld>
            <a:endParaRPr lang="en-US" altLang="en-US" sz="1400"/>
          </a:p>
        </p:txBody>
      </p:sp>
      <p:sp>
        <p:nvSpPr>
          <p:cNvPr id="61442" name="Rectangle 2"/>
          <p:cNvSpPr>
            <a:spLocks noGrp="1" noChangeArrowheads="1"/>
          </p:cNvSpPr>
          <p:nvPr>
            <p:ph type="title"/>
          </p:nvPr>
        </p:nvSpPr>
        <p:spPr/>
        <p:txBody>
          <a:bodyPr/>
          <a:lstStyle/>
          <a:p>
            <a:r>
              <a:rPr lang="en-US" altLang="en-US"/>
              <a:t>A* Algorithm</a:t>
            </a:r>
          </a:p>
        </p:txBody>
      </p:sp>
      <p:sp>
        <p:nvSpPr>
          <p:cNvPr id="61443" name="Rectangle 3"/>
          <p:cNvSpPr>
            <a:spLocks noGrp="1" noChangeArrowheads="1"/>
          </p:cNvSpPr>
          <p:nvPr>
            <p:ph type="body" idx="1"/>
          </p:nvPr>
        </p:nvSpPr>
        <p:spPr/>
        <p:txBody>
          <a:bodyPr/>
          <a:lstStyle/>
          <a:p>
            <a:r>
              <a:rPr lang="en-US" altLang="en-US"/>
              <a:t>The general idea is:</a:t>
            </a:r>
          </a:p>
          <a:p>
            <a:pPr lvl="1"/>
            <a:r>
              <a:rPr lang="en-US" altLang="en-US"/>
              <a:t>Best First Search with the modified evaluation function.</a:t>
            </a:r>
          </a:p>
          <a:p>
            <a:pPr lvl="1"/>
            <a:r>
              <a:rPr lang="en-US" altLang="en-US" b="1" i="1"/>
              <a:t>h’(x)</a:t>
            </a:r>
            <a:r>
              <a:rPr lang="en-US" altLang="en-US"/>
              <a:t> is an estimate of the number of steps from state x to a goal state.</a:t>
            </a:r>
          </a:p>
          <a:p>
            <a:pPr lvl="1"/>
            <a:r>
              <a:rPr lang="en-US" altLang="en-US"/>
              <a:t>loops are avoided - we don’t expand the same state twice.</a:t>
            </a:r>
          </a:p>
          <a:p>
            <a:pPr lvl="1"/>
            <a:r>
              <a:rPr lang="en-US" altLang="en-US"/>
              <a:t>Information about the path to the goal state is retained.</a:t>
            </a:r>
          </a:p>
        </p:txBody>
      </p:sp>
    </p:spTree>
    <p:extLst>
      <p:ext uri="{BB962C8B-B14F-4D97-AF65-F5344CB8AC3E}">
        <p14:creationId xmlns:p14="http://schemas.microsoft.com/office/powerpoint/2010/main" val="5302741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38F202E-1D53-49F7-B951-96BC9A83383F}" type="slidenum">
              <a:rPr lang="en-US" altLang="en-US" sz="1400"/>
              <a:pPr/>
              <a:t>76</a:t>
            </a:fld>
            <a:endParaRPr lang="en-US" altLang="en-US" sz="1400"/>
          </a:p>
        </p:txBody>
      </p:sp>
      <p:sp>
        <p:nvSpPr>
          <p:cNvPr id="63490" name="Rectangle 2"/>
          <p:cNvSpPr>
            <a:spLocks noGrp="1" noChangeArrowheads="1"/>
          </p:cNvSpPr>
          <p:nvPr>
            <p:ph type="title"/>
          </p:nvPr>
        </p:nvSpPr>
        <p:spPr/>
        <p:txBody>
          <a:bodyPr/>
          <a:lstStyle/>
          <a:p>
            <a:r>
              <a:rPr lang="en-US" altLang="en-US"/>
              <a:t>A* Algorithm</a:t>
            </a:r>
          </a:p>
        </p:txBody>
      </p:sp>
      <p:sp>
        <p:nvSpPr>
          <p:cNvPr id="63491" name="Rectangle 3"/>
          <p:cNvSpPr>
            <a:spLocks noGrp="1" noChangeArrowheads="1"/>
          </p:cNvSpPr>
          <p:nvPr>
            <p:ph type="body" idx="1"/>
          </p:nvPr>
        </p:nvSpPr>
        <p:spPr>
          <a:xfrm>
            <a:off x="1905000" y="1981200"/>
            <a:ext cx="8382000" cy="4495800"/>
          </a:xfrm>
        </p:spPr>
        <p:txBody>
          <a:bodyPr/>
          <a:lstStyle/>
          <a:p>
            <a:pPr>
              <a:buFontTx/>
              <a:buNone/>
            </a:pPr>
            <a:r>
              <a:rPr lang="en-US" altLang="en-US" sz="2400" b="1">
                <a:latin typeface="News Gothic" pitchFamily="34" charset="0"/>
              </a:rPr>
              <a:t>1. Create a priority queue of search nodes (initially the start state). Priority is determined by the function </a:t>
            </a:r>
            <a:r>
              <a:rPr lang="en-US" altLang="en-US" sz="2400" b="1"/>
              <a:t>f </a:t>
            </a:r>
            <a:r>
              <a:rPr lang="en-US" altLang="en-US" sz="2400" b="1">
                <a:latin typeface="News Gothic" pitchFamily="34" charset="0"/>
              </a:rPr>
              <a:t>)</a:t>
            </a:r>
          </a:p>
          <a:p>
            <a:pPr>
              <a:buFontTx/>
              <a:buNone/>
            </a:pPr>
            <a:r>
              <a:rPr lang="en-US" altLang="en-US" sz="2400" b="1">
                <a:latin typeface="News Gothic" pitchFamily="34" charset="0"/>
              </a:rPr>
              <a:t>2. While queue not empty and goal not found:</a:t>
            </a:r>
          </a:p>
          <a:p>
            <a:pPr>
              <a:buFontTx/>
              <a:buNone/>
            </a:pPr>
            <a:r>
              <a:rPr lang="en-US" altLang="en-US" sz="2400" b="1">
                <a:latin typeface="News Gothic" pitchFamily="34" charset="0"/>
              </a:rPr>
              <a:t>	  get best state x from the queue.</a:t>
            </a:r>
          </a:p>
          <a:p>
            <a:pPr>
              <a:buFontTx/>
              <a:buNone/>
            </a:pPr>
            <a:r>
              <a:rPr lang="en-US" altLang="en-US" sz="2400" b="1">
                <a:latin typeface="News Gothic" pitchFamily="34" charset="0"/>
              </a:rPr>
              <a:t>      If x is not goal state:</a:t>
            </a:r>
          </a:p>
          <a:p>
            <a:pPr>
              <a:buFontTx/>
              <a:buNone/>
            </a:pPr>
            <a:r>
              <a:rPr lang="en-US" altLang="en-US" sz="2400" b="1">
                <a:latin typeface="News Gothic" pitchFamily="34" charset="0"/>
              </a:rPr>
              <a:t>          generate all possible children of x (and save 	 	path information with each node).</a:t>
            </a:r>
          </a:p>
          <a:p>
            <a:pPr>
              <a:buFontTx/>
              <a:buNone/>
            </a:pPr>
            <a:r>
              <a:rPr lang="en-US" altLang="en-US" sz="2400" b="1">
                <a:latin typeface="News Gothic" pitchFamily="34" charset="0"/>
              </a:rPr>
              <a:t>          Apply </a:t>
            </a:r>
            <a:r>
              <a:rPr lang="en-US" altLang="en-US" sz="2400" b="1"/>
              <a:t>f</a:t>
            </a:r>
            <a:r>
              <a:rPr lang="en-US" altLang="en-US" sz="2400" b="1">
                <a:latin typeface="News Gothic" pitchFamily="34" charset="0"/>
              </a:rPr>
              <a:t> to each new node and add to queue.</a:t>
            </a:r>
          </a:p>
          <a:p>
            <a:pPr>
              <a:buFontTx/>
              <a:buNone/>
            </a:pPr>
            <a:r>
              <a:rPr lang="en-US" altLang="en-US" sz="2400" b="1">
                <a:latin typeface="News Gothic" pitchFamily="34" charset="0"/>
              </a:rPr>
              <a:t>          Remove duplicates from queue (using </a:t>
            </a:r>
            <a:r>
              <a:rPr lang="en-US" altLang="en-US" sz="2400" b="1"/>
              <a:t>f </a:t>
            </a:r>
            <a:r>
              <a:rPr lang="en-US" altLang="en-US" sz="2400" b="1">
                <a:latin typeface="News Gothic" pitchFamily="34" charset="0"/>
              </a:rPr>
              <a:t>to pick 		the best).</a:t>
            </a:r>
          </a:p>
        </p:txBody>
      </p:sp>
    </p:spTree>
    <p:extLst>
      <p:ext uri="{BB962C8B-B14F-4D97-AF65-F5344CB8AC3E}">
        <p14:creationId xmlns:p14="http://schemas.microsoft.com/office/powerpoint/2010/main" val="244860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3F7299E-5D19-4B76-BA58-46961C8C8AF9}" type="slidenum">
              <a:rPr lang="en-US" altLang="en-US" sz="1400"/>
              <a:pPr/>
              <a:t>77</a:t>
            </a:fld>
            <a:endParaRPr lang="en-US" altLang="en-US" sz="1400"/>
          </a:p>
        </p:txBody>
      </p:sp>
      <p:sp>
        <p:nvSpPr>
          <p:cNvPr id="65538" name="Rectangle 20"/>
          <p:cNvSpPr>
            <a:spLocks noChangeArrowheads="1"/>
          </p:cNvSpPr>
          <p:nvPr/>
        </p:nvSpPr>
        <p:spPr bwMode="auto">
          <a:xfrm>
            <a:off x="2209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400">
                <a:solidFill>
                  <a:schemeClr val="tx2"/>
                </a:solidFill>
              </a:rPr>
              <a:t>Example - Maze</a:t>
            </a:r>
          </a:p>
        </p:txBody>
      </p:sp>
      <p:sp>
        <p:nvSpPr>
          <p:cNvPr id="65539" name="Rectangle 21"/>
          <p:cNvSpPr>
            <a:spLocks noChangeArrowheads="1"/>
          </p:cNvSpPr>
          <p:nvPr/>
        </p:nvSpPr>
        <p:spPr bwMode="auto">
          <a:xfrm>
            <a:off x="2590800" y="1752600"/>
            <a:ext cx="7010400" cy="38862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5540" name="Rectangle 22"/>
          <p:cNvSpPr>
            <a:spLocks noChangeArrowheads="1"/>
          </p:cNvSpPr>
          <p:nvPr/>
        </p:nvSpPr>
        <p:spPr bwMode="auto">
          <a:xfrm>
            <a:off x="2133600" y="3352800"/>
            <a:ext cx="762000" cy="76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5541" name="Line 23"/>
          <p:cNvSpPr>
            <a:spLocks noChangeShapeType="1"/>
          </p:cNvSpPr>
          <p:nvPr/>
        </p:nvSpPr>
        <p:spPr bwMode="auto">
          <a:xfrm>
            <a:off x="2590800" y="33528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42" name="Line 24"/>
          <p:cNvSpPr>
            <a:spLocks noChangeShapeType="1"/>
          </p:cNvSpPr>
          <p:nvPr/>
        </p:nvSpPr>
        <p:spPr bwMode="auto">
          <a:xfrm>
            <a:off x="3352800" y="41148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43" name="Line 25"/>
          <p:cNvSpPr>
            <a:spLocks noChangeShapeType="1"/>
          </p:cNvSpPr>
          <p:nvPr/>
        </p:nvSpPr>
        <p:spPr bwMode="auto">
          <a:xfrm>
            <a:off x="3352800" y="33528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44" name="Line 26"/>
          <p:cNvSpPr>
            <a:spLocks noChangeShapeType="1"/>
          </p:cNvSpPr>
          <p:nvPr/>
        </p:nvSpPr>
        <p:spPr bwMode="auto">
          <a:xfrm flipH="1">
            <a:off x="4876800" y="1752600"/>
            <a:ext cx="0" cy="236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45" name="Line 27"/>
          <p:cNvSpPr>
            <a:spLocks noChangeShapeType="1"/>
          </p:cNvSpPr>
          <p:nvPr/>
        </p:nvSpPr>
        <p:spPr bwMode="auto">
          <a:xfrm>
            <a:off x="5638800" y="2362200"/>
            <a:ext cx="0" cy="2590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46" name="Line 28"/>
          <p:cNvSpPr>
            <a:spLocks noChangeShapeType="1"/>
          </p:cNvSpPr>
          <p:nvPr/>
        </p:nvSpPr>
        <p:spPr bwMode="auto">
          <a:xfrm flipH="1">
            <a:off x="6400800" y="1752600"/>
            <a:ext cx="0" cy="236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47" name="Line 29"/>
          <p:cNvSpPr>
            <a:spLocks noChangeShapeType="1"/>
          </p:cNvSpPr>
          <p:nvPr/>
        </p:nvSpPr>
        <p:spPr bwMode="auto">
          <a:xfrm>
            <a:off x="7162800" y="2362200"/>
            <a:ext cx="0" cy="2590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48" name="Line 30"/>
          <p:cNvSpPr>
            <a:spLocks noChangeShapeType="1"/>
          </p:cNvSpPr>
          <p:nvPr/>
        </p:nvSpPr>
        <p:spPr bwMode="auto">
          <a:xfrm flipH="1">
            <a:off x="7924800" y="1752600"/>
            <a:ext cx="0" cy="236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49" name="Line 31"/>
          <p:cNvSpPr>
            <a:spLocks noChangeShapeType="1"/>
          </p:cNvSpPr>
          <p:nvPr/>
        </p:nvSpPr>
        <p:spPr bwMode="auto">
          <a:xfrm>
            <a:off x="8686800" y="2362200"/>
            <a:ext cx="0" cy="2590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50" name="Line 32"/>
          <p:cNvSpPr>
            <a:spLocks noChangeShapeType="1"/>
          </p:cNvSpPr>
          <p:nvPr/>
        </p:nvSpPr>
        <p:spPr bwMode="auto">
          <a:xfrm>
            <a:off x="3352800" y="4953000"/>
            <a:ext cx="533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51" name="Line 33"/>
          <p:cNvSpPr>
            <a:spLocks noChangeShapeType="1"/>
          </p:cNvSpPr>
          <p:nvPr/>
        </p:nvSpPr>
        <p:spPr bwMode="auto">
          <a:xfrm flipH="1">
            <a:off x="3352800" y="4114800"/>
            <a:ext cx="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52" name="Rectangle 34"/>
          <p:cNvSpPr>
            <a:spLocks noChangeArrowheads="1"/>
          </p:cNvSpPr>
          <p:nvPr/>
        </p:nvSpPr>
        <p:spPr bwMode="auto">
          <a:xfrm>
            <a:off x="9220200" y="3276600"/>
            <a:ext cx="762000" cy="76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5553" name="Text Box 35"/>
          <p:cNvSpPr txBox="1">
            <a:spLocks noChangeArrowheads="1"/>
          </p:cNvSpPr>
          <p:nvPr/>
        </p:nvSpPr>
        <p:spPr bwMode="auto">
          <a:xfrm>
            <a:off x="1752600" y="3505200"/>
            <a:ext cx="114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START</a:t>
            </a:r>
          </a:p>
        </p:txBody>
      </p:sp>
      <p:sp>
        <p:nvSpPr>
          <p:cNvPr id="65554" name="Text Box 36"/>
          <p:cNvSpPr txBox="1">
            <a:spLocks noChangeArrowheads="1"/>
          </p:cNvSpPr>
          <p:nvPr/>
        </p:nvSpPr>
        <p:spPr bwMode="auto">
          <a:xfrm>
            <a:off x="9636126" y="3429000"/>
            <a:ext cx="103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GOAL</a:t>
            </a:r>
          </a:p>
        </p:txBody>
      </p:sp>
      <p:sp>
        <p:nvSpPr>
          <p:cNvPr id="65555" name="Line 39"/>
          <p:cNvSpPr>
            <a:spLocks noChangeShapeType="1"/>
          </p:cNvSpPr>
          <p:nvPr/>
        </p:nvSpPr>
        <p:spPr bwMode="auto">
          <a:xfrm flipV="1">
            <a:off x="3352800" y="2362200"/>
            <a:ext cx="0" cy="990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24082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EF24263-B2D9-4196-A0EA-F9F576AFE692}" type="slidenum">
              <a:rPr lang="en-US" altLang="en-US" sz="1400"/>
              <a:pPr/>
              <a:t>78</a:t>
            </a:fld>
            <a:endParaRPr lang="en-US" altLang="en-US" sz="1400"/>
          </a:p>
        </p:txBody>
      </p:sp>
      <p:sp>
        <p:nvSpPr>
          <p:cNvPr id="66562" name="Rectangle 2"/>
          <p:cNvSpPr>
            <a:spLocks noGrp="1" noChangeArrowheads="1"/>
          </p:cNvSpPr>
          <p:nvPr>
            <p:ph type="title"/>
          </p:nvPr>
        </p:nvSpPr>
        <p:spPr/>
        <p:txBody>
          <a:bodyPr/>
          <a:lstStyle/>
          <a:p>
            <a:r>
              <a:rPr lang="en-US" altLang="en-US"/>
              <a:t>Example - Maze</a:t>
            </a:r>
          </a:p>
        </p:txBody>
      </p:sp>
      <p:sp>
        <p:nvSpPr>
          <p:cNvPr id="66563" name="Rectangle 4"/>
          <p:cNvSpPr>
            <a:spLocks noChangeArrowheads="1"/>
          </p:cNvSpPr>
          <p:nvPr/>
        </p:nvSpPr>
        <p:spPr bwMode="auto">
          <a:xfrm>
            <a:off x="2590800" y="1752600"/>
            <a:ext cx="7010400" cy="38862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6564" name="Rectangle 8"/>
          <p:cNvSpPr>
            <a:spLocks noChangeArrowheads="1"/>
          </p:cNvSpPr>
          <p:nvPr/>
        </p:nvSpPr>
        <p:spPr bwMode="auto">
          <a:xfrm>
            <a:off x="2133600" y="3352800"/>
            <a:ext cx="762000" cy="76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6565" name="Line 9"/>
          <p:cNvSpPr>
            <a:spLocks noChangeShapeType="1"/>
          </p:cNvSpPr>
          <p:nvPr/>
        </p:nvSpPr>
        <p:spPr bwMode="auto">
          <a:xfrm>
            <a:off x="2590800" y="33528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6" name="Line 10"/>
          <p:cNvSpPr>
            <a:spLocks noChangeShapeType="1"/>
          </p:cNvSpPr>
          <p:nvPr/>
        </p:nvSpPr>
        <p:spPr bwMode="auto">
          <a:xfrm>
            <a:off x="3352800" y="4114800"/>
            <a:ext cx="762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7" name="Line 11"/>
          <p:cNvSpPr>
            <a:spLocks noChangeShapeType="1"/>
          </p:cNvSpPr>
          <p:nvPr/>
        </p:nvSpPr>
        <p:spPr bwMode="auto">
          <a:xfrm>
            <a:off x="4114800" y="2209800"/>
            <a:ext cx="0" cy="1905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8" name="Line 12"/>
          <p:cNvSpPr>
            <a:spLocks noChangeShapeType="1"/>
          </p:cNvSpPr>
          <p:nvPr/>
        </p:nvSpPr>
        <p:spPr bwMode="auto">
          <a:xfrm flipH="1">
            <a:off x="4876800" y="1752600"/>
            <a:ext cx="0" cy="236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9" name="Line 13"/>
          <p:cNvSpPr>
            <a:spLocks noChangeShapeType="1"/>
          </p:cNvSpPr>
          <p:nvPr/>
        </p:nvSpPr>
        <p:spPr bwMode="auto">
          <a:xfrm>
            <a:off x="5638800" y="2362200"/>
            <a:ext cx="0" cy="2590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0" name="Line 14"/>
          <p:cNvSpPr>
            <a:spLocks noChangeShapeType="1"/>
          </p:cNvSpPr>
          <p:nvPr/>
        </p:nvSpPr>
        <p:spPr bwMode="auto">
          <a:xfrm flipH="1">
            <a:off x="6400800" y="1752600"/>
            <a:ext cx="0" cy="236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1" name="Line 15"/>
          <p:cNvSpPr>
            <a:spLocks noChangeShapeType="1"/>
          </p:cNvSpPr>
          <p:nvPr/>
        </p:nvSpPr>
        <p:spPr bwMode="auto">
          <a:xfrm>
            <a:off x="7162800" y="2362200"/>
            <a:ext cx="0" cy="2590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2" name="Line 16"/>
          <p:cNvSpPr>
            <a:spLocks noChangeShapeType="1"/>
          </p:cNvSpPr>
          <p:nvPr/>
        </p:nvSpPr>
        <p:spPr bwMode="auto">
          <a:xfrm flipH="1">
            <a:off x="7924800" y="1752600"/>
            <a:ext cx="0" cy="236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3" name="Line 17"/>
          <p:cNvSpPr>
            <a:spLocks noChangeShapeType="1"/>
          </p:cNvSpPr>
          <p:nvPr/>
        </p:nvSpPr>
        <p:spPr bwMode="auto">
          <a:xfrm>
            <a:off x="8686800" y="2362200"/>
            <a:ext cx="0" cy="2590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4" name="Line 18"/>
          <p:cNvSpPr>
            <a:spLocks noChangeShapeType="1"/>
          </p:cNvSpPr>
          <p:nvPr/>
        </p:nvSpPr>
        <p:spPr bwMode="auto">
          <a:xfrm>
            <a:off x="3352800" y="4953000"/>
            <a:ext cx="5334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5" name="Line 19"/>
          <p:cNvSpPr>
            <a:spLocks noChangeShapeType="1"/>
          </p:cNvSpPr>
          <p:nvPr/>
        </p:nvSpPr>
        <p:spPr bwMode="auto">
          <a:xfrm flipH="1">
            <a:off x="3352800" y="4114800"/>
            <a:ext cx="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76" name="Rectangle 20"/>
          <p:cNvSpPr>
            <a:spLocks noChangeArrowheads="1"/>
          </p:cNvSpPr>
          <p:nvPr/>
        </p:nvSpPr>
        <p:spPr bwMode="auto">
          <a:xfrm>
            <a:off x="9220200" y="3276600"/>
            <a:ext cx="762000" cy="76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66577" name="Text Box 21"/>
          <p:cNvSpPr txBox="1">
            <a:spLocks noChangeArrowheads="1"/>
          </p:cNvSpPr>
          <p:nvPr/>
        </p:nvSpPr>
        <p:spPr bwMode="auto">
          <a:xfrm>
            <a:off x="1752600" y="3505200"/>
            <a:ext cx="114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START</a:t>
            </a:r>
          </a:p>
        </p:txBody>
      </p:sp>
      <p:sp>
        <p:nvSpPr>
          <p:cNvPr id="66578" name="Text Box 22"/>
          <p:cNvSpPr txBox="1">
            <a:spLocks noChangeArrowheads="1"/>
          </p:cNvSpPr>
          <p:nvPr/>
        </p:nvSpPr>
        <p:spPr bwMode="auto">
          <a:xfrm>
            <a:off x="9636126" y="3429000"/>
            <a:ext cx="103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GOAL</a:t>
            </a:r>
          </a:p>
        </p:txBody>
      </p:sp>
      <p:sp>
        <p:nvSpPr>
          <p:cNvPr id="66579" name="Freeform 23"/>
          <p:cNvSpPr>
            <a:spLocks/>
          </p:cNvSpPr>
          <p:nvPr/>
        </p:nvSpPr>
        <p:spPr bwMode="auto">
          <a:xfrm>
            <a:off x="3124200" y="1549400"/>
            <a:ext cx="6553200" cy="3517900"/>
          </a:xfrm>
          <a:custGeom>
            <a:avLst/>
            <a:gdLst>
              <a:gd name="T0" fmla="*/ 0 w 4128"/>
              <a:gd name="T1" fmla="*/ 2184400 h 2216"/>
              <a:gd name="T2" fmla="*/ 609600 w 4128"/>
              <a:gd name="T3" fmla="*/ 2184400 h 2216"/>
              <a:gd name="T4" fmla="*/ 609600 w 4128"/>
              <a:gd name="T5" fmla="*/ 508000 h 2216"/>
              <a:gd name="T6" fmla="*/ 1371600 w 4128"/>
              <a:gd name="T7" fmla="*/ 431800 h 2216"/>
              <a:gd name="T8" fmla="*/ 1447800 w 4128"/>
              <a:gd name="T9" fmla="*/ 3098800 h 2216"/>
              <a:gd name="T10" fmla="*/ 2133600 w 4128"/>
              <a:gd name="T11" fmla="*/ 2946400 h 2216"/>
              <a:gd name="T12" fmla="*/ 2209800 w 4128"/>
              <a:gd name="T13" fmla="*/ 660400 h 2216"/>
              <a:gd name="T14" fmla="*/ 2819400 w 4128"/>
              <a:gd name="T15" fmla="*/ 584200 h 2216"/>
              <a:gd name="T16" fmla="*/ 3048000 w 4128"/>
              <a:gd name="T17" fmla="*/ 2946400 h 2216"/>
              <a:gd name="T18" fmla="*/ 3657600 w 4128"/>
              <a:gd name="T19" fmla="*/ 2946400 h 2216"/>
              <a:gd name="T20" fmla="*/ 3657600 w 4128"/>
              <a:gd name="T21" fmla="*/ 584200 h 2216"/>
              <a:gd name="T22" fmla="*/ 4495800 w 4128"/>
              <a:gd name="T23" fmla="*/ 584200 h 2216"/>
              <a:gd name="T24" fmla="*/ 4495800 w 4128"/>
              <a:gd name="T25" fmla="*/ 3022600 h 2216"/>
              <a:gd name="T26" fmla="*/ 5334000 w 4128"/>
              <a:gd name="T27" fmla="*/ 2946400 h 2216"/>
              <a:gd name="T28" fmla="*/ 5181600 w 4128"/>
              <a:gd name="T29" fmla="*/ 660400 h 2216"/>
              <a:gd name="T30" fmla="*/ 5943600 w 4128"/>
              <a:gd name="T31" fmla="*/ 660400 h 2216"/>
              <a:gd name="T32" fmla="*/ 6096000 w 4128"/>
              <a:gd name="T33" fmla="*/ 2184400 h 2216"/>
              <a:gd name="T34" fmla="*/ 6553200 w 4128"/>
              <a:gd name="T35" fmla="*/ 2184400 h 22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128" h="2216">
                <a:moveTo>
                  <a:pt x="0" y="1376"/>
                </a:moveTo>
                <a:cubicBezTo>
                  <a:pt x="160" y="1464"/>
                  <a:pt x="320" y="1552"/>
                  <a:pt x="384" y="1376"/>
                </a:cubicBezTo>
                <a:cubicBezTo>
                  <a:pt x="448" y="1200"/>
                  <a:pt x="304" y="504"/>
                  <a:pt x="384" y="320"/>
                </a:cubicBezTo>
                <a:cubicBezTo>
                  <a:pt x="464" y="136"/>
                  <a:pt x="776" y="0"/>
                  <a:pt x="864" y="272"/>
                </a:cubicBezTo>
                <a:cubicBezTo>
                  <a:pt x="952" y="544"/>
                  <a:pt x="832" y="1688"/>
                  <a:pt x="912" y="1952"/>
                </a:cubicBezTo>
                <a:cubicBezTo>
                  <a:pt x="992" y="2216"/>
                  <a:pt x="1264" y="2112"/>
                  <a:pt x="1344" y="1856"/>
                </a:cubicBezTo>
                <a:cubicBezTo>
                  <a:pt x="1424" y="1600"/>
                  <a:pt x="1320" y="664"/>
                  <a:pt x="1392" y="416"/>
                </a:cubicBezTo>
                <a:cubicBezTo>
                  <a:pt x="1464" y="168"/>
                  <a:pt x="1688" y="128"/>
                  <a:pt x="1776" y="368"/>
                </a:cubicBezTo>
                <a:cubicBezTo>
                  <a:pt x="1864" y="608"/>
                  <a:pt x="1832" y="1608"/>
                  <a:pt x="1920" y="1856"/>
                </a:cubicBezTo>
                <a:cubicBezTo>
                  <a:pt x="2008" y="2104"/>
                  <a:pt x="2240" y="2104"/>
                  <a:pt x="2304" y="1856"/>
                </a:cubicBezTo>
                <a:cubicBezTo>
                  <a:pt x="2368" y="1608"/>
                  <a:pt x="2216" y="616"/>
                  <a:pt x="2304" y="368"/>
                </a:cubicBezTo>
                <a:cubicBezTo>
                  <a:pt x="2392" y="120"/>
                  <a:pt x="2744" y="112"/>
                  <a:pt x="2832" y="368"/>
                </a:cubicBezTo>
                <a:cubicBezTo>
                  <a:pt x="2920" y="624"/>
                  <a:pt x="2744" y="1656"/>
                  <a:pt x="2832" y="1904"/>
                </a:cubicBezTo>
                <a:cubicBezTo>
                  <a:pt x="2920" y="2152"/>
                  <a:pt x="3288" y="2104"/>
                  <a:pt x="3360" y="1856"/>
                </a:cubicBezTo>
                <a:cubicBezTo>
                  <a:pt x="3432" y="1608"/>
                  <a:pt x="3200" y="656"/>
                  <a:pt x="3264" y="416"/>
                </a:cubicBezTo>
                <a:cubicBezTo>
                  <a:pt x="3328" y="176"/>
                  <a:pt x="3648" y="256"/>
                  <a:pt x="3744" y="416"/>
                </a:cubicBezTo>
                <a:cubicBezTo>
                  <a:pt x="3840" y="576"/>
                  <a:pt x="3776" y="1216"/>
                  <a:pt x="3840" y="1376"/>
                </a:cubicBezTo>
                <a:cubicBezTo>
                  <a:pt x="3904" y="1536"/>
                  <a:pt x="4016" y="1456"/>
                  <a:pt x="4128" y="1376"/>
                </a:cubicBezTo>
              </a:path>
            </a:pathLst>
          </a:custGeom>
          <a:noFill/>
          <a:ln w="5715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80" name="Freeform 24"/>
          <p:cNvSpPr>
            <a:spLocks/>
          </p:cNvSpPr>
          <p:nvPr/>
        </p:nvSpPr>
        <p:spPr bwMode="auto">
          <a:xfrm>
            <a:off x="2819400" y="3962400"/>
            <a:ext cx="6611938" cy="1574800"/>
          </a:xfrm>
          <a:custGeom>
            <a:avLst/>
            <a:gdLst>
              <a:gd name="T0" fmla="*/ 0 w 4165"/>
              <a:gd name="T1" fmla="*/ 0 h 992"/>
              <a:gd name="T2" fmla="*/ 941388 w 4165"/>
              <a:gd name="T3" fmla="*/ 1290638 h 992"/>
              <a:gd name="T4" fmla="*/ 5429250 w 4165"/>
              <a:gd name="T5" fmla="*/ 1377950 h 992"/>
              <a:gd name="T6" fmla="*/ 6611938 w 4165"/>
              <a:gd name="T7" fmla="*/ 107950 h 9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65" h="992">
                <a:moveTo>
                  <a:pt x="0" y="0"/>
                </a:moveTo>
                <a:cubicBezTo>
                  <a:pt x="99" y="136"/>
                  <a:pt x="23" y="668"/>
                  <a:pt x="593" y="813"/>
                </a:cubicBezTo>
                <a:cubicBezTo>
                  <a:pt x="1163" y="958"/>
                  <a:pt x="2825" y="992"/>
                  <a:pt x="3420" y="868"/>
                </a:cubicBezTo>
                <a:cubicBezTo>
                  <a:pt x="4015" y="744"/>
                  <a:pt x="4010" y="235"/>
                  <a:pt x="4165" y="68"/>
                </a:cubicBezTo>
              </a:path>
            </a:pathLst>
          </a:custGeom>
          <a:noFill/>
          <a:ln w="57150" cmpd="sng">
            <a:solidFill>
              <a:schemeClr val="accent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9912508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94BD94E-12C0-4E3F-8DFB-40D2939F2E5E}" type="slidenum">
              <a:rPr lang="en-US" altLang="en-US" sz="1400"/>
              <a:pPr/>
              <a:t>79</a:t>
            </a:fld>
            <a:endParaRPr lang="en-US" altLang="en-US" sz="1400"/>
          </a:p>
        </p:txBody>
      </p:sp>
      <p:sp>
        <p:nvSpPr>
          <p:cNvPr id="67586" name="Rectangle 2"/>
          <p:cNvSpPr>
            <a:spLocks noGrp="1" noChangeArrowheads="1"/>
          </p:cNvSpPr>
          <p:nvPr>
            <p:ph type="title"/>
          </p:nvPr>
        </p:nvSpPr>
        <p:spPr/>
        <p:txBody>
          <a:bodyPr/>
          <a:lstStyle/>
          <a:p>
            <a:r>
              <a:rPr lang="en-US" altLang="en-US"/>
              <a:t>A* Optimality and Completeness </a:t>
            </a:r>
          </a:p>
        </p:txBody>
      </p:sp>
      <p:sp>
        <p:nvSpPr>
          <p:cNvPr id="67587" name="Rectangle 3"/>
          <p:cNvSpPr>
            <a:spLocks noGrp="1" noChangeArrowheads="1"/>
          </p:cNvSpPr>
          <p:nvPr>
            <p:ph type="body" idx="1"/>
          </p:nvPr>
        </p:nvSpPr>
        <p:spPr/>
        <p:txBody>
          <a:bodyPr/>
          <a:lstStyle/>
          <a:p>
            <a:r>
              <a:rPr lang="en-US" altLang="en-US"/>
              <a:t>If the heuristic function </a:t>
            </a:r>
            <a:r>
              <a:rPr lang="en-US" altLang="en-US" b="1" i="1"/>
              <a:t>h’ </a:t>
            </a:r>
            <a:r>
              <a:rPr lang="en-US" altLang="en-US"/>
              <a:t>is </a:t>
            </a:r>
            <a:r>
              <a:rPr lang="en-US" altLang="en-US" i="1"/>
              <a:t>admissible</a:t>
            </a:r>
            <a:r>
              <a:rPr lang="en-US" altLang="en-US"/>
              <a:t> the algorithm will find the optimal (shortest path) to the solution in the minimum number of steps possible (no optimal algorithm can do better given the same heuristic).</a:t>
            </a:r>
          </a:p>
          <a:p>
            <a:r>
              <a:rPr lang="en-US" altLang="en-US"/>
              <a:t>An </a:t>
            </a:r>
            <a:r>
              <a:rPr lang="en-US" altLang="en-US" i="1"/>
              <a:t>admissible</a:t>
            </a:r>
            <a:r>
              <a:rPr lang="en-US" altLang="en-US"/>
              <a:t> heuristic is one that never overestimates the cost of getting from a state to the goal state (is pessimistic).</a:t>
            </a:r>
          </a:p>
        </p:txBody>
      </p:sp>
    </p:spTree>
    <p:extLst>
      <p:ext uri="{BB962C8B-B14F-4D97-AF65-F5344CB8AC3E}">
        <p14:creationId xmlns:p14="http://schemas.microsoft.com/office/powerpoint/2010/main" val="2813276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B4230-AA46-E062-A767-6415640166A2}"/>
              </a:ext>
            </a:extLst>
          </p:cNvPr>
          <p:cNvSpPr>
            <a:spLocks noGrp="1"/>
          </p:cNvSpPr>
          <p:nvPr>
            <p:ph type="title"/>
          </p:nvPr>
        </p:nvSpPr>
        <p:spPr/>
        <p:txBody>
          <a:bodyPr/>
          <a:lstStyle/>
          <a:p>
            <a:r>
              <a:rPr lang="en-US" dirty="0"/>
              <a:t>Programming Languages for AI</a:t>
            </a:r>
          </a:p>
        </p:txBody>
      </p:sp>
      <p:pic>
        <p:nvPicPr>
          <p:cNvPr id="7" name="Content Placeholder 6" descr="Logo&#10;&#10;Description automatically generated with medium confidence">
            <a:extLst>
              <a:ext uri="{FF2B5EF4-FFF2-40B4-BE49-F238E27FC236}">
                <a16:creationId xmlns:a16="http://schemas.microsoft.com/office/drawing/2014/main" id="{05BE1D48-E492-72D1-01F8-B8D2098626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2355" y="1828800"/>
            <a:ext cx="2857500" cy="1600200"/>
          </a:xfrm>
        </p:spPr>
      </p:pic>
      <p:sp>
        <p:nvSpPr>
          <p:cNvPr id="4" name="Footer Placeholder 3">
            <a:extLst>
              <a:ext uri="{FF2B5EF4-FFF2-40B4-BE49-F238E27FC236}">
                <a16:creationId xmlns:a16="http://schemas.microsoft.com/office/drawing/2014/main" id="{37010279-B6B5-A44E-8BC5-7C66141D39D6}"/>
              </a:ext>
            </a:extLst>
          </p:cNvPr>
          <p:cNvSpPr>
            <a:spLocks noGrp="1"/>
          </p:cNvSpPr>
          <p:nvPr>
            <p:ph type="ftr" sz="quarter" idx="11"/>
          </p:nvPr>
        </p:nvSpPr>
        <p:spPr/>
        <p:txBody>
          <a:bodyPr/>
          <a:lstStyle/>
          <a:p>
            <a:r>
              <a:rPr lang="en-US"/>
              <a:t>Compiled by Dr. Vijay Singh, Graphic Era Deemed to be University, Dehradun</a:t>
            </a:r>
          </a:p>
        </p:txBody>
      </p:sp>
      <p:sp>
        <p:nvSpPr>
          <p:cNvPr id="5" name="Slide Number Placeholder 4">
            <a:extLst>
              <a:ext uri="{FF2B5EF4-FFF2-40B4-BE49-F238E27FC236}">
                <a16:creationId xmlns:a16="http://schemas.microsoft.com/office/drawing/2014/main" id="{2A329F6B-BDB9-AEE0-1F11-8F945F1A1A5E}"/>
              </a:ext>
            </a:extLst>
          </p:cNvPr>
          <p:cNvSpPr>
            <a:spLocks noGrp="1"/>
          </p:cNvSpPr>
          <p:nvPr>
            <p:ph type="sldNum" sz="quarter" idx="12"/>
          </p:nvPr>
        </p:nvSpPr>
        <p:spPr/>
        <p:txBody>
          <a:bodyPr/>
          <a:lstStyle/>
          <a:p>
            <a:fld id="{790C95BB-612F-46A4-88B7-1207CEF3DBCE}" type="slidenum">
              <a:rPr lang="en-US" smtClean="0"/>
              <a:t>8</a:t>
            </a:fld>
            <a:endParaRPr lang="en-US"/>
          </a:p>
        </p:txBody>
      </p:sp>
      <p:pic>
        <p:nvPicPr>
          <p:cNvPr id="9" name="Picture 8" descr="Logo&#10;&#10;Description automatically generated with medium confidence">
            <a:extLst>
              <a:ext uri="{FF2B5EF4-FFF2-40B4-BE49-F238E27FC236}">
                <a16:creationId xmlns:a16="http://schemas.microsoft.com/office/drawing/2014/main" id="{D9406E45-13C0-24D3-67EA-C6607FEC3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9855" y="2537936"/>
            <a:ext cx="1874624" cy="3429000"/>
          </a:xfrm>
          <a:prstGeom prst="rect">
            <a:avLst/>
          </a:prstGeom>
        </p:spPr>
      </p:pic>
      <p:pic>
        <p:nvPicPr>
          <p:cNvPr id="11" name="Picture 10" descr="Logo&#10;&#10;Description automatically generated">
            <a:extLst>
              <a:ext uri="{FF2B5EF4-FFF2-40B4-BE49-F238E27FC236}">
                <a16:creationId xmlns:a16="http://schemas.microsoft.com/office/drawing/2014/main" id="{156CF931-0C3E-D055-907E-50E289DB75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1487" y="3238195"/>
            <a:ext cx="2046556" cy="2728741"/>
          </a:xfrm>
          <a:prstGeom prst="rect">
            <a:avLst/>
          </a:prstGeom>
        </p:spPr>
      </p:pic>
      <p:pic>
        <p:nvPicPr>
          <p:cNvPr id="13" name="Picture 12">
            <a:extLst>
              <a:ext uri="{FF2B5EF4-FFF2-40B4-BE49-F238E27FC236}">
                <a16:creationId xmlns:a16="http://schemas.microsoft.com/office/drawing/2014/main" id="{1CD18673-57E7-7346-31AF-75AD9A8812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9691" y="1366044"/>
            <a:ext cx="2581275" cy="1771650"/>
          </a:xfrm>
          <a:prstGeom prst="rect">
            <a:avLst/>
          </a:prstGeom>
        </p:spPr>
      </p:pic>
    </p:spTree>
    <p:extLst>
      <p:ext uri="{BB962C8B-B14F-4D97-AF65-F5344CB8AC3E}">
        <p14:creationId xmlns:p14="http://schemas.microsoft.com/office/powerpoint/2010/main" val="6583118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211674C-1CFB-47B3-99F7-6B9504BB984C}" type="slidenum">
              <a:rPr lang="en-US" altLang="en-US" sz="1400"/>
              <a:pPr/>
              <a:t>80</a:t>
            </a:fld>
            <a:endParaRPr lang="en-US" altLang="en-US" sz="1400"/>
          </a:p>
        </p:txBody>
      </p:sp>
      <p:sp>
        <p:nvSpPr>
          <p:cNvPr id="69634" name="Rectangle 2"/>
          <p:cNvSpPr>
            <a:spLocks noGrp="1" noChangeArrowheads="1"/>
          </p:cNvSpPr>
          <p:nvPr>
            <p:ph type="title"/>
          </p:nvPr>
        </p:nvSpPr>
        <p:spPr/>
        <p:txBody>
          <a:bodyPr/>
          <a:lstStyle/>
          <a:p>
            <a:r>
              <a:rPr lang="en-US" altLang="en-US"/>
              <a:t>Admissible Heuristics</a:t>
            </a:r>
          </a:p>
        </p:txBody>
      </p:sp>
      <p:sp>
        <p:nvSpPr>
          <p:cNvPr id="69635" name="Rectangle 3"/>
          <p:cNvSpPr>
            <a:spLocks noGrp="1" noChangeArrowheads="1"/>
          </p:cNvSpPr>
          <p:nvPr>
            <p:ph type="body" idx="1"/>
          </p:nvPr>
        </p:nvSpPr>
        <p:spPr/>
        <p:txBody>
          <a:bodyPr/>
          <a:lstStyle/>
          <a:p>
            <a:r>
              <a:rPr lang="en-US" altLang="en-US"/>
              <a:t>Given an admissible heuristic </a:t>
            </a:r>
            <a:r>
              <a:rPr lang="en-US" altLang="en-US" b="1" i="1"/>
              <a:t>h’</a:t>
            </a:r>
            <a:r>
              <a:rPr lang="en-US" altLang="en-US"/>
              <a:t>, path length to each state given by </a:t>
            </a:r>
            <a:r>
              <a:rPr lang="en-US" altLang="en-US" b="1" i="1"/>
              <a:t>g</a:t>
            </a:r>
            <a:r>
              <a:rPr lang="en-US" altLang="en-US"/>
              <a:t>, and the actual path length from any state to the goal given by a function </a:t>
            </a:r>
            <a:r>
              <a:rPr lang="en-US" altLang="en-US" b="1" i="1"/>
              <a:t>h</a:t>
            </a:r>
            <a:r>
              <a:rPr lang="en-US" altLang="en-US"/>
              <a:t>.</a:t>
            </a:r>
          </a:p>
          <a:p>
            <a:r>
              <a:rPr lang="en-US" altLang="en-US"/>
              <a:t>We can prove that the solution found by A* is the optimal solution.</a:t>
            </a:r>
          </a:p>
        </p:txBody>
      </p:sp>
    </p:spTree>
    <p:extLst>
      <p:ext uri="{BB962C8B-B14F-4D97-AF65-F5344CB8AC3E}">
        <p14:creationId xmlns:p14="http://schemas.microsoft.com/office/powerpoint/2010/main" val="1362963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98D109E-EECD-464F-A823-C361FEA265B0}" type="slidenum">
              <a:rPr lang="en-US" altLang="en-US" sz="1400"/>
              <a:pPr/>
              <a:t>81</a:t>
            </a:fld>
            <a:endParaRPr lang="en-US" altLang="en-US" sz="1400"/>
          </a:p>
        </p:txBody>
      </p:sp>
      <p:sp>
        <p:nvSpPr>
          <p:cNvPr id="70658" name="Rectangle 2"/>
          <p:cNvSpPr>
            <a:spLocks noGrp="1" noChangeArrowheads="1"/>
          </p:cNvSpPr>
          <p:nvPr>
            <p:ph type="title"/>
          </p:nvPr>
        </p:nvSpPr>
        <p:spPr/>
        <p:txBody>
          <a:bodyPr/>
          <a:lstStyle/>
          <a:p>
            <a:r>
              <a:rPr lang="en-US" altLang="en-US"/>
              <a:t>A* Optimality Proof</a:t>
            </a:r>
          </a:p>
        </p:txBody>
      </p:sp>
      <p:sp>
        <p:nvSpPr>
          <p:cNvPr id="70659" name="Rectangle 3"/>
          <p:cNvSpPr>
            <a:spLocks noGrp="1" noChangeArrowheads="1"/>
          </p:cNvSpPr>
          <p:nvPr>
            <p:ph type="body" idx="1"/>
          </p:nvPr>
        </p:nvSpPr>
        <p:spPr/>
        <p:txBody>
          <a:bodyPr/>
          <a:lstStyle/>
          <a:p>
            <a:r>
              <a:rPr lang="en-US" altLang="en-US"/>
              <a:t>Assume A* finds the (suboptimal) goal </a:t>
            </a:r>
            <a:r>
              <a:rPr lang="en-US" altLang="en-US" b="1" i="1"/>
              <a:t>G2</a:t>
            </a:r>
            <a:r>
              <a:rPr lang="en-US" altLang="en-US"/>
              <a:t> and the optimal goal is </a:t>
            </a:r>
            <a:r>
              <a:rPr lang="en-US" altLang="en-US" b="1" i="1"/>
              <a:t>G</a:t>
            </a:r>
            <a:r>
              <a:rPr lang="en-US" altLang="en-US"/>
              <a:t>.</a:t>
            </a:r>
          </a:p>
          <a:p>
            <a:r>
              <a:rPr lang="en-US" altLang="en-US"/>
              <a:t>Since </a:t>
            </a:r>
            <a:r>
              <a:rPr lang="en-US" altLang="en-US" b="1" i="1"/>
              <a:t>h’</a:t>
            </a:r>
            <a:r>
              <a:rPr lang="en-US" altLang="en-US"/>
              <a:t> is admissible: </a:t>
            </a:r>
            <a:r>
              <a:rPr lang="en-US" altLang="en-US" b="1" i="1"/>
              <a:t>h’(G2)=h’(G)=0</a:t>
            </a:r>
          </a:p>
          <a:p>
            <a:r>
              <a:rPr lang="en-US" altLang="en-US"/>
              <a:t>Since </a:t>
            </a:r>
            <a:r>
              <a:rPr lang="en-US" altLang="en-US" b="1" i="1"/>
              <a:t>G2</a:t>
            </a:r>
            <a:r>
              <a:rPr lang="en-US" altLang="en-US"/>
              <a:t> is not optimal: </a:t>
            </a:r>
            <a:r>
              <a:rPr lang="en-US" altLang="en-US" b="1" i="1"/>
              <a:t>f(G2) &gt; f(G)</a:t>
            </a:r>
            <a:r>
              <a:rPr lang="en-US" altLang="en-US"/>
              <a:t>.</a:t>
            </a:r>
          </a:p>
          <a:p>
            <a:r>
              <a:rPr lang="en-US" altLang="en-US"/>
              <a:t>At some point during the search some node </a:t>
            </a:r>
            <a:r>
              <a:rPr lang="en-US" altLang="en-US" b="1" i="1"/>
              <a:t>n</a:t>
            </a:r>
            <a:r>
              <a:rPr lang="en-US" altLang="en-US"/>
              <a:t> on the optimal path to </a:t>
            </a:r>
            <a:r>
              <a:rPr lang="en-US" altLang="en-US" b="1" i="1"/>
              <a:t>G</a:t>
            </a:r>
            <a:r>
              <a:rPr lang="en-US" altLang="en-US"/>
              <a:t> is not expanded. We know:</a:t>
            </a:r>
          </a:p>
          <a:p>
            <a:pPr algn="ctr">
              <a:buFontTx/>
              <a:buNone/>
            </a:pPr>
            <a:r>
              <a:rPr lang="en-US" altLang="en-US" b="1" i="1"/>
              <a:t>f(n) </a:t>
            </a:r>
            <a:r>
              <a:rPr lang="en-US" altLang="en-US" b="1">
                <a:sym typeface="Math B" pitchFamily="2" charset="2"/>
              </a:rPr>
              <a:t> </a:t>
            </a:r>
            <a:r>
              <a:rPr lang="en-US" altLang="en-US" b="1" i="1">
                <a:sym typeface="Math B" pitchFamily="2" charset="2"/>
              </a:rPr>
              <a:t>f(G)</a:t>
            </a:r>
            <a:endParaRPr lang="en-US" altLang="en-US"/>
          </a:p>
          <a:p>
            <a:endParaRPr lang="en-US" altLang="en-US"/>
          </a:p>
        </p:txBody>
      </p:sp>
    </p:spTree>
    <p:extLst>
      <p:ext uri="{BB962C8B-B14F-4D97-AF65-F5344CB8AC3E}">
        <p14:creationId xmlns:p14="http://schemas.microsoft.com/office/powerpoint/2010/main" val="11990657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3D8D08-E964-417F-9C7B-22E655A00B29}" type="slidenum">
              <a:rPr lang="en-US" altLang="en-US" sz="1400"/>
              <a:pPr/>
              <a:t>82</a:t>
            </a:fld>
            <a:endParaRPr lang="en-US" altLang="en-US" sz="1400"/>
          </a:p>
        </p:txBody>
      </p:sp>
      <p:sp>
        <p:nvSpPr>
          <p:cNvPr id="71682" name="Rectangle 2"/>
          <p:cNvSpPr>
            <a:spLocks noGrp="1" noChangeArrowheads="1"/>
          </p:cNvSpPr>
          <p:nvPr>
            <p:ph type="title"/>
          </p:nvPr>
        </p:nvSpPr>
        <p:spPr/>
        <p:txBody>
          <a:bodyPr/>
          <a:lstStyle/>
          <a:p>
            <a:r>
              <a:rPr lang="en-US" altLang="en-US"/>
              <a:t>Proof (cont.)</a:t>
            </a:r>
          </a:p>
        </p:txBody>
      </p:sp>
      <p:sp>
        <p:nvSpPr>
          <p:cNvPr id="71683" name="Rectangle 3"/>
          <p:cNvSpPr>
            <a:spLocks noGrp="1" noChangeArrowheads="1"/>
          </p:cNvSpPr>
          <p:nvPr>
            <p:ph type="body" idx="1"/>
          </p:nvPr>
        </p:nvSpPr>
        <p:spPr/>
        <p:txBody>
          <a:bodyPr/>
          <a:lstStyle/>
          <a:p>
            <a:r>
              <a:rPr lang="en-US" altLang="en-US"/>
              <a:t>We also know node </a:t>
            </a:r>
            <a:r>
              <a:rPr lang="en-US" altLang="en-US" b="1" i="1"/>
              <a:t>n</a:t>
            </a:r>
            <a:r>
              <a:rPr lang="en-US" altLang="en-US"/>
              <a:t> is not expanded before </a:t>
            </a:r>
            <a:r>
              <a:rPr lang="en-US" altLang="en-US" b="1" i="1"/>
              <a:t>G2, </a:t>
            </a:r>
            <a:r>
              <a:rPr lang="en-US" altLang="en-US"/>
              <a:t>so: </a:t>
            </a:r>
          </a:p>
          <a:p>
            <a:pPr algn="ctr">
              <a:buFontTx/>
              <a:buNone/>
            </a:pPr>
            <a:r>
              <a:rPr lang="en-US" altLang="en-US" b="1" i="1"/>
              <a:t>f(G2) </a:t>
            </a:r>
            <a:r>
              <a:rPr lang="en-US" altLang="en-US" b="1">
                <a:sym typeface="Math B" pitchFamily="2" charset="2"/>
              </a:rPr>
              <a:t> </a:t>
            </a:r>
            <a:r>
              <a:rPr lang="en-US" altLang="en-US" b="1" i="1"/>
              <a:t>f(n)</a:t>
            </a:r>
          </a:p>
          <a:p>
            <a:r>
              <a:rPr lang="en-US" altLang="en-US"/>
              <a:t>Combining these we know:</a:t>
            </a:r>
          </a:p>
          <a:p>
            <a:pPr algn="ctr">
              <a:buFontTx/>
              <a:buNone/>
            </a:pPr>
            <a:r>
              <a:rPr lang="en-US" altLang="en-US" b="1" i="1"/>
              <a:t>f(G2) </a:t>
            </a:r>
            <a:r>
              <a:rPr lang="en-US" altLang="en-US" b="1">
                <a:sym typeface="Math B" pitchFamily="2" charset="2"/>
              </a:rPr>
              <a:t>  </a:t>
            </a:r>
            <a:r>
              <a:rPr lang="en-US" altLang="en-US" b="1" i="1">
                <a:sym typeface="Math B" pitchFamily="2" charset="2"/>
              </a:rPr>
              <a:t>f(G)</a:t>
            </a:r>
          </a:p>
          <a:p>
            <a:r>
              <a:rPr lang="en-US" altLang="en-US"/>
              <a:t>This is a contradiction ! (</a:t>
            </a:r>
            <a:r>
              <a:rPr lang="en-US" altLang="en-US" b="1" i="1"/>
              <a:t>G2</a:t>
            </a:r>
            <a:r>
              <a:rPr lang="en-US" altLang="en-US"/>
              <a:t> can’t be suboptimal).</a:t>
            </a:r>
          </a:p>
          <a:p>
            <a:pPr algn="ctr">
              <a:buFontTx/>
              <a:buNone/>
            </a:pPr>
            <a:endParaRPr lang="en-US" altLang="en-US"/>
          </a:p>
        </p:txBody>
      </p:sp>
    </p:spTree>
    <p:extLst>
      <p:ext uri="{BB962C8B-B14F-4D97-AF65-F5344CB8AC3E}">
        <p14:creationId xmlns:p14="http://schemas.microsoft.com/office/powerpoint/2010/main" val="3017875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56483E9-723B-4D29-815C-59227F978829}" type="slidenum">
              <a:rPr lang="en-US" altLang="en-US" sz="1400"/>
              <a:pPr/>
              <a:t>83</a:t>
            </a:fld>
            <a:endParaRPr lang="en-US" altLang="en-US" sz="1400"/>
          </a:p>
        </p:txBody>
      </p:sp>
      <p:sp>
        <p:nvSpPr>
          <p:cNvPr id="72706" name="Line 18"/>
          <p:cNvSpPr>
            <a:spLocks noChangeShapeType="1"/>
          </p:cNvSpPr>
          <p:nvPr/>
        </p:nvSpPr>
        <p:spPr bwMode="auto">
          <a:xfrm>
            <a:off x="7086600" y="2514600"/>
            <a:ext cx="990600" cy="25146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07" name="Line 17"/>
          <p:cNvSpPr>
            <a:spLocks noChangeShapeType="1"/>
          </p:cNvSpPr>
          <p:nvPr/>
        </p:nvSpPr>
        <p:spPr bwMode="auto">
          <a:xfrm>
            <a:off x="4953000" y="3429000"/>
            <a:ext cx="76200" cy="15240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08" name="Line 8"/>
          <p:cNvSpPr>
            <a:spLocks noChangeShapeType="1"/>
          </p:cNvSpPr>
          <p:nvPr/>
        </p:nvSpPr>
        <p:spPr bwMode="auto">
          <a:xfrm flipH="1">
            <a:off x="4267200" y="914400"/>
            <a:ext cx="1905000" cy="1371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09" name="Line 9"/>
          <p:cNvSpPr>
            <a:spLocks noChangeShapeType="1"/>
          </p:cNvSpPr>
          <p:nvPr/>
        </p:nvSpPr>
        <p:spPr bwMode="auto">
          <a:xfrm flipH="1">
            <a:off x="4648200" y="914400"/>
            <a:ext cx="1524000" cy="1371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10" name="Line 10"/>
          <p:cNvSpPr>
            <a:spLocks noChangeShapeType="1"/>
          </p:cNvSpPr>
          <p:nvPr/>
        </p:nvSpPr>
        <p:spPr bwMode="auto">
          <a:xfrm flipH="1">
            <a:off x="5105400" y="914400"/>
            <a:ext cx="1066800" cy="1371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11" name="Line 11"/>
          <p:cNvSpPr>
            <a:spLocks noChangeShapeType="1"/>
          </p:cNvSpPr>
          <p:nvPr/>
        </p:nvSpPr>
        <p:spPr bwMode="auto">
          <a:xfrm flipH="1">
            <a:off x="5486400" y="914400"/>
            <a:ext cx="685800" cy="1371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12" name="Oval 7"/>
          <p:cNvSpPr>
            <a:spLocks noChangeArrowheads="1"/>
          </p:cNvSpPr>
          <p:nvPr/>
        </p:nvSpPr>
        <p:spPr bwMode="auto">
          <a:xfrm>
            <a:off x="7924800" y="4876800"/>
            <a:ext cx="304800" cy="304800"/>
          </a:xfrm>
          <a:prstGeom prst="ellipse">
            <a:avLst/>
          </a:prstGeom>
          <a:solidFill>
            <a:schemeClr val="accent1"/>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2713" name="Oval 6"/>
          <p:cNvSpPr>
            <a:spLocks noChangeArrowheads="1"/>
          </p:cNvSpPr>
          <p:nvPr/>
        </p:nvSpPr>
        <p:spPr bwMode="auto">
          <a:xfrm>
            <a:off x="4876800" y="4800600"/>
            <a:ext cx="304800" cy="304800"/>
          </a:xfrm>
          <a:prstGeom prst="ellipse">
            <a:avLst/>
          </a:prstGeom>
          <a:solidFill>
            <a:schemeClr val="accent1"/>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2714" name="Line 14"/>
          <p:cNvSpPr>
            <a:spLocks noChangeShapeType="1"/>
          </p:cNvSpPr>
          <p:nvPr/>
        </p:nvSpPr>
        <p:spPr bwMode="auto">
          <a:xfrm>
            <a:off x="3429000" y="2438400"/>
            <a:ext cx="5181600" cy="0"/>
          </a:xfrm>
          <a:prstGeom prst="line">
            <a:avLst/>
          </a:prstGeom>
          <a:noFill/>
          <a:ln w="76200">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15" name="Line 15"/>
          <p:cNvSpPr>
            <a:spLocks noChangeShapeType="1"/>
          </p:cNvSpPr>
          <p:nvPr/>
        </p:nvSpPr>
        <p:spPr bwMode="auto">
          <a:xfrm flipH="1">
            <a:off x="4953000" y="2590800"/>
            <a:ext cx="152400" cy="83820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16" name="Text Box 16"/>
          <p:cNvSpPr txBox="1">
            <a:spLocks noChangeArrowheads="1"/>
          </p:cNvSpPr>
          <p:nvPr/>
        </p:nvSpPr>
        <p:spPr bwMode="auto">
          <a:xfrm>
            <a:off x="4860926" y="52990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t>G</a:t>
            </a:r>
            <a:endParaRPr lang="en-US" altLang="en-US"/>
          </a:p>
        </p:txBody>
      </p:sp>
      <p:sp>
        <p:nvSpPr>
          <p:cNvPr id="72717" name="Oval 5"/>
          <p:cNvSpPr>
            <a:spLocks noChangeArrowheads="1"/>
          </p:cNvSpPr>
          <p:nvPr/>
        </p:nvSpPr>
        <p:spPr bwMode="auto">
          <a:xfrm>
            <a:off x="4800600" y="3276600"/>
            <a:ext cx="304800" cy="304800"/>
          </a:xfrm>
          <a:prstGeom prst="ellipse">
            <a:avLst/>
          </a:prstGeom>
          <a:solidFill>
            <a:schemeClr val="accent1"/>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nvGrpSpPr>
          <p:cNvPr id="72718" name="Group 23"/>
          <p:cNvGrpSpPr>
            <a:grpSpLocks/>
          </p:cNvGrpSpPr>
          <p:nvPr/>
        </p:nvGrpSpPr>
        <p:grpSpPr bwMode="auto">
          <a:xfrm flipH="1">
            <a:off x="6172200" y="914400"/>
            <a:ext cx="1905000" cy="1371600"/>
            <a:chOff x="1824" y="672"/>
            <a:chExt cx="1200" cy="864"/>
          </a:xfrm>
        </p:grpSpPr>
        <p:sp>
          <p:nvSpPr>
            <p:cNvPr id="72724" name="Line 19"/>
            <p:cNvSpPr>
              <a:spLocks noChangeShapeType="1"/>
            </p:cNvSpPr>
            <p:nvPr/>
          </p:nvSpPr>
          <p:spPr bwMode="auto">
            <a:xfrm flipH="1">
              <a:off x="1824" y="672"/>
              <a:ext cx="1200" cy="86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25" name="Line 20"/>
            <p:cNvSpPr>
              <a:spLocks noChangeShapeType="1"/>
            </p:cNvSpPr>
            <p:nvPr/>
          </p:nvSpPr>
          <p:spPr bwMode="auto">
            <a:xfrm flipH="1">
              <a:off x="2064" y="672"/>
              <a:ext cx="960" cy="86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26" name="Line 21"/>
            <p:cNvSpPr>
              <a:spLocks noChangeShapeType="1"/>
            </p:cNvSpPr>
            <p:nvPr/>
          </p:nvSpPr>
          <p:spPr bwMode="auto">
            <a:xfrm flipH="1">
              <a:off x="2352" y="672"/>
              <a:ext cx="672" cy="86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27" name="Line 22"/>
            <p:cNvSpPr>
              <a:spLocks noChangeShapeType="1"/>
            </p:cNvSpPr>
            <p:nvPr/>
          </p:nvSpPr>
          <p:spPr bwMode="auto">
            <a:xfrm flipH="1">
              <a:off x="2592" y="672"/>
              <a:ext cx="432" cy="86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2719" name="Line 24"/>
          <p:cNvSpPr>
            <a:spLocks noChangeShapeType="1"/>
          </p:cNvSpPr>
          <p:nvPr/>
        </p:nvSpPr>
        <p:spPr bwMode="auto">
          <a:xfrm flipH="1">
            <a:off x="6172200" y="914400"/>
            <a:ext cx="0" cy="1371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20" name="Oval 4"/>
          <p:cNvSpPr>
            <a:spLocks noChangeArrowheads="1"/>
          </p:cNvSpPr>
          <p:nvPr/>
        </p:nvSpPr>
        <p:spPr bwMode="auto">
          <a:xfrm>
            <a:off x="6019800" y="762000"/>
            <a:ext cx="304800" cy="304800"/>
          </a:xfrm>
          <a:prstGeom prst="ellipse">
            <a:avLst/>
          </a:prstGeom>
          <a:solidFill>
            <a:schemeClr val="accent1"/>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2721" name="Text Box 25"/>
          <p:cNvSpPr txBox="1">
            <a:spLocks noChangeArrowheads="1"/>
          </p:cNvSpPr>
          <p:nvPr/>
        </p:nvSpPr>
        <p:spPr bwMode="auto">
          <a:xfrm>
            <a:off x="7924801" y="5334000"/>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t>G2</a:t>
            </a:r>
            <a:endParaRPr lang="en-US" altLang="en-US"/>
          </a:p>
        </p:txBody>
      </p:sp>
      <p:sp>
        <p:nvSpPr>
          <p:cNvPr id="72722" name="Text Box 26"/>
          <p:cNvSpPr txBox="1">
            <a:spLocks noChangeArrowheads="1"/>
          </p:cNvSpPr>
          <p:nvPr/>
        </p:nvSpPr>
        <p:spPr bwMode="auto">
          <a:xfrm>
            <a:off x="4114800" y="33528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t>n</a:t>
            </a:r>
            <a:endParaRPr lang="en-US" altLang="en-US"/>
          </a:p>
        </p:txBody>
      </p:sp>
      <p:sp>
        <p:nvSpPr>
          <p:cNvPr id="72723" name="Text Box 27"/>
          <p:cNvSpPr txBox="1">
            <a:spLocks noChangeArrowheads="1"/>
          </p:cNvSpPr>
          <p:nvPr/>
        </p:nvSpPr>
        <p:spPr bwMode="auto">
          <a:xfrm>
            <a:off x="6400801" y="457200"/>
            <a:ext cx="211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root (start state)</a:t>
            </a:r>
          </a:p>
        </p:txBody>
      </p:sp>
    </p:spTree>
    <p:extLst>
      <p:ext uri="{BB962C8B-B14F-4D97-AF65-F5344CB8AC3E}">
        <p14:creationId xmlns:p14="http://schemas.microsoft.com/office/powerpoint/2010/main" val="3110637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5"/>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B183877-F25F-4CDF-B6D7-525E3A933E49}" type="slidenum">
              <a:rPr lang="en-US" altLang="en-US" sz="1400"/>
              <a:pPr/>
              <a:t>84</a:t>
            </a:fld>
            <a:endParaRPr lang="en-US" altLang="en-US" sz="1400"/>
          </a:p>
        </p:txBody>
      </p:sp>
      <p:sp>
        <p:nvSpPr>
          <p:cNvPr id="73730" name="Rectangle 2"/>
          <p:cNvSpPr>
            <a:spLocks noGrp="1" noChangeArrowheads="1"/>
          </p:cNvSpPr>
          <p:nvPr>
            <p:ph type="title"/>
          </p:nvPr>
        </p:nvSpPr>
        <p:spPr/>
        <p:txBody>
          <a:bodyPr/>
          <a:lstStyle/>
          <a:p>
            <a:r>
              <a:rPr lang="en-US" altLang="en-US"/>
              <a:t>A* Example </a:t>
            </a:r>
            <a:br>
              <a:rPr lang="en-US" altLang="en-US"/>
            </a:br>
            <a:r>
              <a:rPr lang="en-US" altLang="en-US"/>
              <a:t>Towers of Hanoi</a:t>
            </a:r>
          </a:p>
        </p:txBody>
      </p:sp>
      <p:grpSp>
        <p:nvGrpSpPr>
          <p:cNvPr id="73731" name="Group 49"/>
          <p:cNvGrpSpPr>
            <a:grpSpLocks/>
          </p:cNvGrpSpPr>
          <p:nvPr/>
        </p:nvGrpSpPr>
        <p:grpSpPr bwMode="auto">
          <a:xfrm>
            <a:off x="2057400" y="2286000"/>
            <a:ext cx="7543800" cy="1576388"/>
            <a:chOff x="192" y="1968"/>
            <a:chExt cx="4752" cy="993"/>
          </a:xfrm>
        </p:grpSpPr>
        <p:sp>
          <p:nvSpPr>
            <p:cNvPr id="73733" name="Line 48"/>
            <p:cNvSpPr>
              <a:spLocks noChangeShapeType="1"/>
            </p:cNvSpPr>
            <p:nvPr/>
          </p:nvSpPr>
          <p:spPr bwMode="auto">
            <a:xfrm flipH="1">
              <a:off x="4128" y="2112"/>
              <a:ext cx="15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34" name="Line 47"/>
            <p:cNvSpPr>
              <a:spLocks noChangeShapeType="1"/>
            </p:cNvSpPr>
            <p:nvPr/>
          </p:nvSpPr>
          <p:spPr bwMode="auto">
            <a:xfrm flipH="1">
              <a:off x="2928" y="2352"/>
              <a:ext cx="15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35" name="Line 40"/>
            <p:cNvSpPr>
              <a:spLocks noChangeShapeType="1"/>
            </p:cNvSpPr>
            <p:nvPr/>
          </p:nvSpPr>
          <p:spPr bwMode="auto">
            <a:xfrm flipH="1">
              <a:off x="1728" y="2112"/>
              <a:ext cx="15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3736" name="Group 43"/>
            <p:cNvGrpSpPr>
              <a:grpSpLocks/>
            </p:cNvGrpSpPr>
            <p:nvPr/>
          </p:nvGrpSpPr>
          <p:grpSpPr bwMode="auto">
            <a:xfrm>
              <a:off x="1248" y="2016"/>
              <a:ext cx="864" cy="696"/>
              <a:chOff x="1248" y="2064"/>
              <a:chExt cx="864" cy="696"/>
            </a:xfrm>
          </p:grpSpPr>
          <p:sp>
            <p:nvSpPr>
              <p:cNvPr id="73746" name="AutoShape 28"/>
              <p:cNvSpPr>
                <a:spLocks noChangeArrowheads="1"/>
              </p:cNvSpPr>
              <p:nvPr/>
            </p:nvSpPr>
            <p:spPr bwMode="auto">
              <a:xfrm>
                <a:off x="1248" y="2544"/>
                <a:ext cx="864" cy="216"/>
              </a:xfrm>
              <a:prstGeom prst="can">
                <a:avLst>
                  <a:gd name="adj" fmla="val 50000"/>
                </a:avLst>
              </a:prstGeom>
              <a:blipFill dpi="0" rotWithShape="0">
                <a:blip r:embed="rId3"/>
                <a:srcRect/>
                <a:tile tx="0" ty="0" sx="100000" sy="100000" flip="none" algn="tl"/>
              </a:blipFill>
              <a:ln w="952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3747" name="AutoShape 29"/>
              <p:cNvSpPr>
                <a:spLocks noChangeArrowheads="1"/>
              </p:cNvSpPr>
              <p:nvPr/>
            </p:nvSpPr>
            <p:spPr bwMode="auto">
              <a:xfrm>
                <a:off x="1368" y="2496"/>
                <a:ext cx="624" cy="144"/>
              </a:xfrm>
              <a:prstGeom prst="can">
                <a:avLst>
                  <a:gd name="adj" fmla="val 50000"/>
                </a:avLst>
              </a:prstGeom>
              <a:blipFill dpi="0" rotWithShape="0">
                <a:blip r:embed="rId4"/>
                <a:srcRect/>
                <a:tile tx="0" ty="0" sx="100000" sy="100000" flip="none" algn="tl"/>
              </a:blipFill>
              <a:ln w="952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3748" name="AutoShape 30"/>
              <p:cNvSpPr>
                <a:spLocks noChangeArrowheads="1"/>
              </p:cNvSpPr>
              <p:nvPr/>
            </p:nvSpPr>
            <p:spPr bwMode="auto">
              <a:xfrm>
                <a:off x="1632" y="2064"/>
                <a:ext cx="106" cy="492"/>
              </a:xfrm>
              <a:prstGeom prst="can">
                <a:avLst>
                  <a:gd name="adj" fmla="val 16331"/>
                </a:avLst>
              </a:prstGeom>
              <a:solidFill>
                <a:srgbClr val="C0C0C0"/>
              </a:solidFill>
              <a:ln w="952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73737" name="Text Box 31"/>
            <p:cNvSpPr txBox="1">
              <a:spLocks noChangeArrowheads="1"/>
            </p:cNvSpPr>
            <p:nvPr/>
          </p:nvSpPr>
          <p:spPr bwMode="auto">
            <a:xfrm>
              <a:off x="192" y="2688"/>
              <a:ext cx="960" cy="2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Helvetica" panose="020B0604020202020204" pitchFamily="34" charset="0"/>
                </a:rPr>
                <a:t>Big Disk</a:t>
              </a:r>
            </a:p>
          </p:txBody>
        </p:sp>
        <p:sp>
          <p:nvSpPr>
            <p:cNvPr id="73738" name="Text Box 32"/>
            <p:cNvSpPr txBox="1">
              <a:spLocks noChangeArrowheads="1"/>
            </p:cNvSpPr>
            <p:nvPr/>
          </p:nvSpPr>
          <p:spPr bwMode="auto">
            <a:xfrm>
              <a:off x="192" y="1968"/>
              <a:ext cx="1077" cy="2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Helvetica" panose="020B0604020202020204" pitchFamily="34" charset="0"/>
                </a:rPr>
                <a:t>Little Disk</a:t>
              </a:r>
              <a:endParaRPr lang="en-US" altLang="en-US" sz="1200" b="1">
                <a:latin typeface="Arial Narrow" panose="020B0606020202030204" pitchFamily="34" charset="0"/>
              </a:endParaRPr>
            </a:p>
          </p:txBody>
        </p:sp>
        <p:sp>
          <p:nvSpPr>
            <p:cNvPr id="73739" name="Line 33"/>
            <p:cNvSpPr>
              <a:spLocks noChangeShapeType="1"/>
            </p:cNvSpPr>
            <p:nvPr/>
          </p:nvSpPr>
          <p:spPr bwMode="auto">
            <a:xfrm flipH="1" flipV="1">
              <a:off x="1152" y="2256"/>
              <a:ext cx="399" cy="22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40" name="Line 34"/>
            <p:cNvSpPr>
              <a:spLocks noChangeShapeType="1"/>
            </p:cNvSpPr>
            <p:nvPr/>
          </p:nvSpPr>
          <p:spPr bwMode="auto">
            <a:xfrm flipH="1">
              <a:off x="1152" y="2688"/>
              <a:ext cx="429" cy="1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41" name="Text Box 35"/>
            <p:cNvSpPr txBox="1">
              <a:spLocks noChangeArrowheads="1"/>
            </p:cNvSpPr>
            <p:nvPr/>
          </p:nvSpPr>
          <p:spPr bwMode="auto">
            <a:xfrm>
              <a:off x="1824" y="1968"/>
              <a:ext cx="67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Helvetica" panose="020B0604020202020204" pitchFamily="34" charset="0"/>
                </a:rPr>
                <a:t>Peg 1</a:t>
              </a:r>
              <a:endParaRPr lang="en-US" altLang="en-US" b="1">
                <a:latin typeface="Arial Narrow" panose="020B0606020202030204" pitchFamily="34" charset="0"/>
              </a:endParaRPr>
            </a:p>
          </p:txBody>
        </p:sp>
        <p:sp>
          <p:nvSpPr>
            <p:cNvPr id="73742" name="AutoShape 41"/>
            <p:cNvSpPr>
              <a:spLocks noChangeArrowheads="1"/>
            </p:cNvSpPr>
            <p:nvPr/>
          </p:nvSpPr>
          <p:spPr bwMode="auto">
            <a:xfrm>
              <a:off x="2832" y="2016"/>
              <a:ext cx="96" cy="720"/>
            </a:xfrm>
            <a:prstGeom prst="can">
              <a:avLst>
                <a:gd name="adj" fmla="val 26389"/>
              </a:avLst>
            </a:prstGeom>
            <a:solidFill>
              <a:srgbClr val="C0C0C0"/>
            </a:solidFill>
            <a:ln w="952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3743" name="AutoShape 42"/>
            <p:cNvSpPr>
              <a:spLocks noChangeArrowheads="1"/>
            </p:cNvSpPr>
            <p:nvPr/>
          </p:nvSpPr>
          <p:spPr bwMode="auto">
            <a:xfrm>
              <a:off x="4032" y="2016"/>
              <a:ext cx="96" cy="720"/>
            </a:xfrm>
            <a:prstGeom prst="can">
              <a:avLst>
                <a:gd name="adj" fmla="val 26389"/>
              </a:avLst>
            </a:prstGeom>
            <a:solidFill>
              <a:srgbClr val="C0C0C0"/>
            </a:solidFill>
            <a:ln w="9525">
              <a:solidFill>
                <a:srgbClr val="0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73744" name="Text Box 45"/>
            <p:cNvSpPr txBox="1">
              <a:spLocks noChangeArrowheads="1"/>
            </p:cNvSpPr>
            <p:nvPr/>
          </p:nvSpPr>
          <p:spPr bwMode="auto">
            <a:xfrm>
              <a:off x="3072" y="2208"/>
              <a:ext cx="67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Helvetica" panose="020B0604020202020204" pitchFamily="34" charset="0"/>
                </a:rPr>
                <a:t>Peg 2</a:t>
              </a:r>
              <a:endParaRPr lang="en-US" altLang="en-US" b="1">
                <a:latin typeface="Arial Narrow" panose="020B0606020202030204" pitchFamily="34" charset="0"/>
              </a:endParaRPr>
            </a:p>
          </p:txBody>
        </p:sp>
        <p:sp>
          <p:nvSpPr>
            <p:cNvPr id="73745" name="Text Box 46"/>
            <p:cNvSpPr txBox="1">
              <a:spLocks noChangeArrowheads="1"/>
            </p:cNvSpPr>
            <p:nvPr/>
          </p:nvSpPr>
          <p:spPr bwMode="auto">
            <a:xfrm>
              <a:off x="4272" y="1968"/>
              <a:ext cx="67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Helvetica" panose="020B0604020202020204" pitchFamily="34" charset="0"/>
                </a:rPr>
                <a:t>Peg 3</a:t>
              </a:r>
              <a:endParaRPr lang="en-US" altLang="en-US" b="1">
                <a:latin typeface="Arial Narrow" panose="020B0606020202030204" pitchFamily="34" charset="0"/>
              </a:endParaRPr>
            </a:p>
          </p:txBody>
        </p:sp>
      </p:grpSp>
      <p:sp>
        <p:nvSpPr>
          <p:cNvPr id="73732" name="Rectangle 50"/>
          <p:cNvSpPr>
            <a:spLocks noGrp="1" noChangeArrowheads="1"/>
          </p:cNvSpPr>
          <p:nvPr>
            <p:ph type="body" idx="1"/>
          </p:nvPr>
        </p:nvSpPr>
        <p:spPr>
          <a:xfrm>
            <a:off x="1981200" y="4267200"/>
            <a:ext cx="7772400" cy="1828800"/>
          </a:xfrm>
          <a:noFill/>
        </p:spPr>
        <p:txBody>
          <a:bodyPr/>
          <a:lstStyle/>
          <a:p>
            <a:r>
              <a:rPr lang="en-US" altLang="en-US"/>
              <a:t>Move both disks on to Peg 3</a:t>
            </a:r>
          </a:p>
          <a:p>
            <a:r>
              <a:rPr lang="en-US" altLang="en-US"/>
              <a:t>Never put the big disk on top the little disk</a:t>
            </a:r>
          </a:p>
          <a:p>
            <a:endParaRPr lang="en-US" altLang="en-US"/>
          </a:p>
        </p:txBody>
      </p:sp>
    </p:spTree>
    <p:extLst>
      <p:ext uri="{BB962C8B-B14F-4D97-AF65-F5344CB8AC3E}">
        <p14:creationId xmlns:p14="http://schemas.microsoft.com/office/powerpoint/2010/main" val="3570572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956260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Rectangle 4"/>
          <p:cNvSpPr>
            <a:spLocks noGrp="1" noChangeArrowheads="1"/>
          </p:cNvSpPr>
          <p:nvPr>
            <p:ph type="ctrTitle"/>
          </p:nvPr>
        </p:nvSpPr>
        <p:spPr/>
        <p:txBody>
          <a:bodyPr/>
          <a:lstStyle/>
          <a:p>
            <a:pPr eaLnBrk="1" hangingPunct="1">
              <a:defRPr/>
            </a:pPr>
            <a:r>
              <a:rPr lang="en-US" sz="3200" b="1" dirty="0">
                <a:solidFill>
                  <a:schemeClr val="accent2"/>
                </a:solidFill>
                <a:cs typeface="+mn-cs"/>
              </a:rPr>
              <a:t>Problem Solving by Search</a:t>
            </a:r>
            <a:endParaRPr lang="en-US" dirty="0">
              <a:solidFill>
                <a:srgbClr val="FF0000"/>
              </a:solidFill>
              <a:cs typeface="+mj-cs"/>
            </a:endParaRPr>
          </a:p>
        </p:txBody>
      </p:sp>
      <p:sp>
        <p:nvSpPr>
          <p:cNvPr id="190469" name="Rectangle 5"/>
          <p:cNvSpPr>
            <a:spLocks noGrp="1" noChangeArrowheads="1"/>
          </p:cNvSpPr>
          <p:nvPr>
            <p:ph type="subTitle" idx="1"/>
          </p:nvPr>
        </p:nvSpPr>
        <p:spPr>
          <a:xfrm>
            <a:off x="2895600" y="3886200"/>
            <a:ext cx="6477000" cy="2133600"/>
          </a:xfrm>
        </p:spPr>
        <p:txBody>
          <a:bodyPr/>
          <a:lstStyle/>
          <a:p>
            <a:pPr eaLnBrk="1" hangingPunct="1">
              <a:lnSpc>
                <a:spcPct val="80000"/>
              </a:lnSpc>
              <a:defRPr/>
            </a:pPr>
            <a:endParaRPr lang="en-US" sz="3200" b="1" dirty="0">
              <a:solidFill>
                <a:schemeClr val="accent2"/>
              </a:solidFill>
            </a:endParaRPr>
          </a:p>
        </p:txBody>
      </p:sp>
    </p:spTree>
    <p:extLst>
      <p:ext uri="{BB962C8B-B14F-4D97-AF65-F5344CB8AC3E}">
        <p14:creationId xmlns:p14="http://schemas.microsoft.com/office/powerpoint/2010/main" val="15559638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986" name="Rectangle 2"/>
          <p:cNvSpPr>
            <a:spLocks noGrp="1" noChangeArrowheads="1"/>
          </p:cNvSpPr>
          <p:nvPr>
            <p:ph type="title"/>
          </p:nvPr>
        </p:nvSpPr>
        <p:spPr/>
        <p:txBody>
          <a:bodyPr/>
          <a:lstStyle/>
          <a:p>
            <a:pPr eaLnBrk="1" hangingPunct="1">
              <a:defRPr/>
            </a:pPr>
            <a:r>
              <a:rPr lang="en-US" dirty="0">
                <a:solidFill>
                  <a:srgbClr val="FF0000"/>
                </a:solidFill>
                <a:cs typeface="+mj-cs"/>
              </a:rPr>
              <a:t>Introduction</a:t>
            </a:r>
          </a:p>
        </p:txBody>
      </p:sp>
      <p:sp>
        <p:nvSpPr>
          <p:cNvPr id="1321987" name="Rectangle 3"/>
          <p:cNvSpPr>
            <a:spLocks noGrp="1" noChangeArrowheads="1"/>
          </p:cNvSpPr>
          <p:nvPr>
            <p:ph type="body" idx="1"/>
          </p:nvPr>
        </p:nvSpPr>
        <p:spPr>
          <a:xfrm>
            <a:off x="2057400" y="1447800"/>
            <a:ext cx="7772400" cy="4114800"/>
          </a:xfrm>
        </p:spPr>
        <p:txBody>
          <a:bodyPr>
            <a:normAutofit fontScale="77500" lnSpcReduction="20000"/>
          </a:bodyPr>
          <a:lstStyle/>
          <a:p>
            <a:pPr eaLnBrk="1" hangingPunct="1">
              <a:defRPr/>
            </a:pPr>
            <a:r>
              <a:rPr lang="en-US" b="1" dirty="0">
                <a:solidFill>
                  <a:srgbClr val="3333CC"/>
                </a:solidFill>
                <a:cs typeface="+mn-cs"/>
              </a:rPr>
              <a:t>Search is a central topic in AI.</a:t>
            </a:r>
          </a:p>
          <a:p>
            <a:pPr eaLnBrk="1" hangingPunct="1">
              <a:defRPr/>
            </a:pPr>
            <a:endParaRPr lang="en-US" b="1" dirty="0">
              <a:solidFill>
                <a:srgbClr val="3333CC"/>
              </a:solidFill>
              <a:cs typeface="+mn-cs"/>
            </a:endParaRPr>
          </a:p>
          <a:p>
            <a:pPr eaLnBrk="1" hangingPunct="1">
              <a:defRPr/>
            </a:pPr>
            <a:r>
              <a:rPr lang="en-US" b="1" dirty="0">
                <a:solidFill>
                  <a:srgbClr val="3333CC"/>
                </a:solidFill>
                <a:cs typeface="+mn-cs"/>
              </a:rPr>
              <a:t>Originated with Newell and Simon</a:t>
            </a:r>
            <a:r>
              <a:rPr lang="ja-JP" altLang="en-US" b="1" dirty="0">
                <a:solidFill>
                  <a:srgbClr val="3333CC"/>
                </a:solidFill>
                <a:latin typeface="Arial"/>
                <a:cs typeface="+mn-cs"/>
              </a:rPr>
              <a:t>’</a:t>
            </a:r>
            <a:r>
              <a:rPr lang="en-US" b="1" dirty="0">
                <a:solidFill>
                  <a:srgbClr val="3333CC"/>
                </a:solidFill>
                <a:cs typeface="+mn-cs"/>
              </a:rPr>
              <a:t>s work on problem solving;</a:t>
            </a:r>
          </a:p>
          <a:p>
            <a:pPr eaLnBrk="1" hangingPunct="1">
              <a:defRPr/>
            </a:pPr>
            <a:r>
              <a:rPr lang="en-US" b="1" dirty="0">
                <a:solidFill>
                  <a:srgbClr val="3333CC"/>
                </a:solidFill>
                <a:cs typeface="+mn-cs"/>
              </a:rPr>
              <a:t>Human Problem Solving (1972).</a:t>
            </a:r>
          </a:p>
          <a:p>
            <a:pPr eaLnBrk="1" hangingPunct="1">
              <a:defRPr/>
            </a:pPr>
            <a:endParaRPr lang="en-US" b="1" dirty="0">
              <a:solidFill>
                <a:srgbClr val="3333CC"/>
              </a:solidFill>
              <a:cs typeface="+mn-cs"/>
            </a:endParaRPr>
          </a:p>
          <a:p>
            <a:pPr eaLnBrk="1" hangingPunct="1">
              <a:defRPr/>
            </a:pPr>
            <a:r>
              <a:rPr lang="en-US" b="1" dirty="0">
                <a:solidFill>
                  <a:srgbClr val="3333CC"/>
                </a:solidFill>
                <a:cs typeface="+mn-cs"/>
              </a:rPr>
              <a:t>Automated reasoning is a natural search task.</a:t>
            </a:r>
          </a:p>
          <a:p>
            <a:pPr eaLnBrk="1" hangingPunct="1">
              <a:defRPr/>
            </a:pPr>
            <a:endParaRPr lang="en-US" b="1" dirty="0">
              <a:solidFill>
                <a:srgbClr val="3333CC"/>
              </a:solidFill>
              <a:cs typeface="+mn-cs"/>
            </a:endParaRPr>
          </a:p>
          <a:p>
            <a:pPr eaLnBrk="1" hangingPunct="1">
              <a:defRPr/>
            </a:pPr>
            <a:r>
              <a:rPr lang="en-US" b="1" dirty="0">
                <a:solidFill>
                  <a:srgbClr val="3333CC"/>
                </a:solidFill>
                <a:cs typeface="+mn-cs"/>
              </a:rPr>
              <a:t>More recently: Given that almost all AI formalisms</a:t>
            </a:r>
          </a:p>
          <a:p>
            <a:pPr eaLnBrk="1" hangingPunct="1">
              <a:defRPr/>
            </a:pPr>
            <a:r>
              <a:rPr lang="en-US" b="1" dirty="0">
                <a:solidFill>
                  <a:srgbClr val="3333CC"/>
                </a:solidFill>
                <a:cs typeface="+mn-cs"/>
              </a:rPr>
              <a:t>(planning, learning, </a:t>
            </a:r>
            <a:r>
              <a:rPr lang="en-US" b="1" dirty="0" err="1">
                <a:solidFill>
                  <a:srgbClr val="3333CC"/>
                </a:solidFill>
                <a:cs typeface="+mn-cs"/>
              </a:rPr>
              <a:t>etc</a:t>
            </a:r>
            <a:r>
              <a:rPr lang="en-US" b="1" dirty="0">
                <a:solidFill>
                  <a:srgbClr val="3333CC"/>
                </a:solidFill>
                <a:cs typeface="+mn-cs"/>
              </a:rPr>
              <a:t>) are NP-Complete or worse,</a:t>
            </a:r>
          </a:p>
          <a:p>
            <a:pPr eaLnBrk="1" hangingPunct="1">
              <a:defRPr/>
            </a:pPr>
            <a:r>
              <a:rPr lang="en-US" b="1" dirty="0">
                <a:solidFill>
                  <a:srgbClr val="3333CC"/>
                </a:solidFill>
                <a:cs typeface="+mn-cs"/>
              </a:rPr>
              <a:t>some form of search is generally unavoidable</a:t>
            </a:r>
          </a:p>
          <a:p>
            <a:pPr eaLnBrk="1" hangingPunct="1">
              <a:defRPr/>
            </a:pPr>
            <a:r>
              <a:rPr lang="en-US" b="1" dirty="0">
                <a:solidFill>
                  <a:srgbClr val="3333CC"/>
                </a:solidFill>
                <a:cs typeface="+mn-cs"/>
              </a:rPr>
              <a:t>(i.e., no smarter algorithm available).</a:t>
            </a:r>
          </a:p>
        </p:txBody>
      </p:sp>
      <p:pic>
        <p:nvPicPr>
          <p:cNvPr id="13219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2667000"/>
            <a:ext cx="2667000" cy="266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68754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21987">
                                            <p:txEl>
                                              <p:pRg st="2" end="2"/>
                                            </p:txEl>
                                          </p:spTgt>
                                        </p:tgtEl>
                                        <p:attrNameLst>
                                          <p:attrName>style.visibility</p:attrName>
                                        </p:attrNameLst>
                                      </p:cBhvr>
                                      <p:to>
                                        <p:strVal val="visible"/>
                                      </p:to>
                                    </p:set>
                                    <p:anim calcmode="lin" valueType="num">
                                      <p:cBhvr additive="base">
                                        <p:cTn id="7" dur="500" fill="hold"/>
                                        <p:tgtEl>
                                          <p:spTgt spid="132198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2198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21987">
                                            <p:txEl>
                                              <p:pRg st="3" end="3"/>
                                            </p:txEl>
                                          </p:spTgt>
                                        </p:tgtEl>
                                        <p:attrNameLst>
                                          <p:attrName>style.visibility</p:attrName>
                                        </p:attrNameLst>
                                      </p:cBhvr>
                                      <p:to>
                                        <p:strVal val="visible"/>
                                      </p:to>
                                    </p:set>
                                    <p:anim calcmode="lin" valueType="num">
                                      <p:cBhvr additive="base">
                                        <p:cTn id="11" dur="500" fill="hold"/>
                                        <p:tgtEl>
                                          <p:spTgt spid="132198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219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321987">
                                            <p:txEl>
                                              <p:pRg st="5" end="5"/>
                                            </p:txEl>
                                          </p:spTgt>
                                        </p:tgtEl>
                                        <p:attrNameLst>
                                          <p:attrName>style.visibility</p:attrName>
                                        </p:attrNameLst>
                                      </p:cBhvr>
                                      <p:to>
                                        <p:strVal val="visible"/>
                                      </p:to>
                                    </p:set>
                                    <p:anim calcmode="lin" valueType="num">
                                      <p:cBhvr additive="base">
                                        <p:cTn id="17" dur="500" fill="hold"/>
                                        <p:tgtEl>
                                          <p:spTgt spid="1321987">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219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321987">
                                            <p:txEl>
                                              <p:pRg st="7" end="7"/>
                                            </p:txEl>
                                          </p:spTgt>
                                        </p:tgtEl>
                                        <p:attrNameLst>
                                          <p:attrName>style.visibility</p:attrName>
                                        </p:attrNameLst>
                                      </p:cBhvr>
                                      <p:to>
                                        <p:strVal val="visible"/>
                                      </p:to>
                                    </p:set>
                                    <p:anim calcmode="lin" valueType="num">
                                      <p:cBhvr additive="base">
                                        <p:cTn id="23" dur="500" fill="hold"/>
                                        <p:tgtEl>
                                          <p:spTgt spid="1321987">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21987">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21987">
                                            <p:txEl>
                                              <p:pRg st="8" end="8"/>
                                            </p:txEl>
                                          </p:spTgt>
                                        </p:tgtEl>
                                        <p:attrNameLst>
                                          <p:attrName>style.visibility</p:attrName>
                                        </p:attrNameLst>
                                      </p:cBhvr>
                                      <p:to>
                                        <p:strVal val="visible"/>
                                      </p:to>
                                    </p:set>
                                    <p:anim calcmode="lin" valueType="num">
                                      <p:cBhvr additive="base">
                                        <p:cTn id="27" dur="500" fill="hold"/>
                                        <p:tgtEl>
                                          <p:spTgt spid="1321987">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21987">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21987">
                                            <p:txEl>
                                              <p:pRg st="9" end="9"/>
                                            </p:txEl>
                                          </p:spTgt>
                                        </p:tgtEl>
                                        <p:attrNameLst>
                                          <p:attrName>style.visibility</p:attrName>
                                        </p:attrNameLst>
                                      </p:cBhvr>
                                      <p:to>
                                        <p:strVal val="visible"/>
                                      </p:to>
                                    </p:set>
                                    <p:anim calcmode="lin" valueType="num">
                                      <p:cBhvr additive="base">
                                        <p:cTn id="31" dur="500" fill="hold"/>
                                        <p:tgtEl>
                                          <p:spTgt spid="1321987">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21987">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21987">
                                            <p:txEl>
                                              <p:pRg st="10" end="10"/>
                                            </p:txEl>
                                          </p:spTgt>
                                        </p:tgtEl>
                                        <p:attrNameLst>
                                          <p:attrName>style.visibility</p:attrName>
                                        </p:attrNameLst>
                                      </p:cBhvr>
                                      <p:to>
                                        <p:strVal val="visible"/>
                                      </p:to>
                                    </p:set>
                                    <p:anim calcmode="lin" valueType="num">
                                      <p:cBhvr additive="base">
                                        <p:cTn id="35" dur="500" fill="hold"/>
                                        <p:tgtEl>
                                          <p:spTgt spid="1321987">
                                            <p:txEl>
                                              <p:pRg st="10" end="1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2198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Rectangle 2"/>
          <p:cNvSpPr>
            <a:spLocks noGrp="1" noChangeArrowheads="1"/>
          </p:cNvSpPr>
          <p:nvPr>
            <p:ph type="title"/>
          </p:nvPr>
        </p:nvSpPr>
        <p:spPr/>
        <p:txBody>
          <a:bodyPr/>
          <a:lstStyle/>
          <a:p>
            <a:pPr eaLnBrk="1" hangingPunct="1">
              <a:defRPr/>
            </a:pPr>
            <a:r>
              <a:rPr lang="en-US" dirty="0">
                <a:solidFill>
                  <a:srgbClr val="FF0000"/>
                </a:solidFill>
                <a:cs typeface="+mj-cs"/>
              </a:rPr>
              <a:t>Outline</a:t>
            </a:r>
          </a:p>
        </p:txBody>
      </p:sp>
      <p:sp>
        <p:nvSpPr>
          <p:cNvPr id="1253379" name="Rectangle 3"/>
          <p:cNvSpPr>
            <a:spLocks noGrp="1" noChangeArrowheads="1"/>
          </p:cNvSpPr>
          <p:nvPr>
            <p:ph type="body" idx="1"/>
          </p:nvPr>
        </p:nvSpPr>
        <p:spPr/>
        <p:txBody>
          <a:bodyPr/>
          <a:lstStyle/>
          <a:p>
            <a:pPr eaLnBrk="1" hangingPunct="1">
              <a:defRPr/>
            </a:pPr>
            <a:r>
              <a:rPr lang="en-US" dirty="0">
                <a:solidFill>
                  <a:schemeClr val="accent2"/>
                </a:solidFill>
              </a:rPr>
              <a:t>Problem-solving agents</a:t>
            </a:r>
          </a:p>
          <a:p>
            <a:pPr eaLnBrk="1" hangingPunct="1">
              <a:defRPr/>
            </a:pPr>
            <a:r>
              <a:rPr lang="en-US" dirty="0">
                <a:solidFill>
                  <a:schemeClr val="accent2"/>
                </a:solidFill>
              </a:rPr>
              <a:t>Problem types</a:t>
            </a:r>
          </a:p>
          <a:p>
            <a:pPr eaLnBrk="1" hangingPunct="1">
              <a:defRPr/>
            </a:pPr>
            <a:r>
              <a:rPr lang="en-US" dirty="0">
                <a:solidFill>
                  <a:schemeClr val="accent2"/>
                </a:solidFill>
              </a:rPr>
              <a:t>Problem formulation</a:t>
            </a:r>
          </a:p>
          <a:p>
            <a:pPr eaLnBrk="1" hangingPunct="1">
              <a:defRPr/>
            </a:pPr>
            <a:r>
              <a:rPr lang="en-US" dirty="0">
                <a:solidFill>
                  <a:schemeClr val="accent2"/>
                </a:solidFill>
              </a:rPr>
              <a:t>Example problems</a:t>
            </a:r>
          </a:p>
          <a:p>
            <a:pPr eaLnBrk="1" hangingPunct="1">
              <a:defRPr/>
            </a:pPr>
            <a:r>
              <a:rPr lang="en-US" dirty="0">
                <a:solidFill>
                  <a:schemeClr val="accent2"/>
                </a:solidFill>
              </a:rPr>
              <a:t>Basic search algorithms</a:t>
            </a:r>
          </a:p>
        </p:txBody>
      </p:sp>
    </p:spTree>
    <p:extLst>
      <p:ext uri="{BB962C8B-B14F-4D97-AF65-F5344CB8AC3E}">
        <p14:creationId xmlns:p14="http://schemas.microsoft.com/office/powerpoint/2010/main" val="9836675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9" name="Rectangle 3"/>
          <p:cNvSpPr>
            <a:spLocks noGrp="1" noChangeArrowheads="1"/>
          </p:cNvSpPr>
          <p:nvPr>
            <p:ph type="body" idx="1"/>
          </p:nvPr>
        </p:nvSpPr>
        <p:spPr>
          <a:xfrm>
            <a:off x="2286000" y="762000"/>
            <a:ext cx="7772400" cy="4114800"/>
          </a:xfrm>
        </p:spPr>
        <p:txBody>
          <a:bodyPr/>
          <a:lstStyle/>
          <a:p>
            <a:pPr marL="381000" indent="-381000">
              <a:defRPr/>
            </a:pPr>
            <a:r>
              <a:rPr lang="en-US" sz="2400" b="1" dirty="0">
                <a:solidFill>
                  <a:srgbClr val="FF0000"/>
                </a:solidFill>
              </a:rPr>
              <a:t>Problem solving agents </a:t>
            </a:r>
            <a:r>
              <a:rPr lang="en-US" sz="2400" b="1" dirty="0">
                <a:solidFill>
                  <a:srgbClr val="FF0000"/>
                </a:solidFill>
                <a:sym typeface="Wingdings" charset="0"/>
              </a:rPr>
              <a:t>are </a:t>
            </a:r>
            <a:r>
              <a:rPr lang="en-US" sz="2400" b="1" dirty="0">
                <a:solidFill>
                  <a:srgbClr val="FF0000"/>
                </a:solidFill>
              </a:rPr>
              <a:t>goal-directed agents:</a:t>
            </a:r>
          </a:p>
          <a:p>
            <a:pPr marL="381000" indent="-381000">
              <a:defRPr/>
            </a:pPr>
            <a:endParaRPr lang="en-US" sz="2400" b="1" dirty="0">
              <a:solidFill>
                <a:srgbClr val="FF0000"/>
              </a:solidFill>
            </a:endParaRPr>
          </a:p>
          <a:p>
            <a:pPr marL="381000" indent="-381000">
              <a:buFontTx/>
              <a:buAutoNum type="arabicPeriod"/>
              <a:defRPr/>
            </a:pPr>
            <a:r>
              <a:rPr lang="en-US" sz="2400" b="1" dirty="0">
                <a:solidFill>
                  <a:schemeClr val="accent2"/>
                </a:solidFill>
              </a:rPr>
              <a:t> Goal Formulation: </a:t>
            </a:r>
            <a:r>
              <a:rPr lang="en-US" sz="2400" b="1" dirty="0">
                <a:solidFill>
                  <a:schemeClr val="accent2"/>
                </a:solidFill>
                <a:sym typeface="Wingdings" charset="0"/>
              </a:rPr>
              <a:t>Set of one or more (desirable) world states (e.g. checkmate in chess).</a:t>
            </a:r>
          </a:p>
          <a:p>
            <a:pPr marL="457200" indent="-457200">
              <a:buFontTx/>
              <a:buAutoNum type="arabicPeriod" startAt="2"/>
              <a:defRPr/>
            </a:pPr>
            <a:r>
              <a:rPr lang="en-US" sz="2400" b="1" dirty="0">
                <a:sym typeface="Wingdings" charset="0"/>
              </a:rPr>
              <a:t>Problem formulation: What actions and states to consider given a goal and an initial state.</a:t>
            </a:r>
          </a:p>
          <a:p>
            <a:pPr marL="457200" indent="-457200">
              <a:buFontTx/>
              <a:buAutoNum type="arabicPeriod" startAt="3"/>
              <a:defRPr/>
            </a:pPr>
            <a:r>
              <a:rPr lang="en-US" sz="2400" b="1" dirty="0">
                <a:solidFill>
                  <a:schemeClr val="accent2"/>
                </a:solidFill>
                <a:sym typeface="Wingdings" charset="0"/>
              </a:rPr>
              <a:t>Search for </a:t>
            </a:r>
            <a:r>
              <a:rPr lang="en-US" sz="2400" b="1" dirty="0">
                <a:solidFill>
                  <a:schemeClr val="accent1"/>
                </a:solidFill>
                <a:sym typeface="Wingdings" charset="0"/>
              </a:rPr>
              <a:t>solution</a:t>
            </a:r>
            <a:r>
              <a:rPr lang="en-US" sz="2400" b="1" dirty="0">
                <a:solidFill>
                  <a:schemeClr val="accent2"/>
                </a:solidFill>
                <a:sym typeface="Wingdings" charset="0"/>
              </a:rPr>
              <a:t>: Given the problem, search for a solution --- </a:t>
            </a:r>
            <a:r>
              <a:rPr lang="en-US" sz="2400" b="1" i="1" dirty="0">
                <a:solidFill>
                  <a:srgbClr val="00CC99"/>
                </a:solidFill>
                <a:sym typeface="Wingdings" charset="0"/>
              </a:rPr>
              <a:t>a sequence of actions to achieve the goal starting from the initial state</a:t>
            </a:r>
            <a:r>
              <a:rPr lang="en-US" sz="2400" b="1" i="1" dirty="0">
                <a:solidFill>
                  <a:schemeClr val="accent2"/>
                </a:solidFill>
                <a:sym typeface="Wingdings" charset="0"/>
              </a:rPr>
              <a:t>.</a:t>
            </a:r>
          </a:p>
          <a:p>
            <a:pPr marL="0" indent="0">
              <a:defRPr/>
            </a:pPr>
            <a:r>
              <a:rPr lang="en-US" sz="2400" b="1" dirty="0">
                <a:solidFill>
                  <a:srgbClr val="000000"/>
                </a:solidFill>
                <a:sym typeface="Wingdings" charset="0"/>
              </a:rPr>
              <a:t>4.   Execution of the solution</a:t>
            </a:r>
          </a:p>
          <a:p>
            <a:pPr marL="381000" indent="-381000">
              <a:defRPr/>
            </a:pPr>
            <a:endParaRPr lang="en-US" dirty="0">
              <a:cs typeface="+mn-cs"/>
              <a:sym typeface="Wingdings" charset="0"/>
            </a:endParaRPr>
          </a:p>
          <a:p>
            <a:pPr marL="381000" indent="-381000">
              <a:defRPr/>
            </a:pPr>
            <a:endParaRPr lang="en-US" dirty="0">
              <a:cs typeface="+mn-cs"/>
              <a:sym typeface="Wingdings" charset="0"/>
            </a:endParaRPr>
          </a:p>
          <a:p>
            <a:pPr marL="381000" indent="-381000">
              <a:defRPr/>
            </a:pPr>
            <a:endParaRPr lang="en-US" dirty="0">
              <a:cs typeface="+mn-cs"/>
              <a:sym typeface="Wingdings" charset="0"/>
            </a:endParaRPr>
          </a:p>
        </p:txBody>
      </p:sp>
      <p:sp>
        <p:nvSpPr>
          <p:cNvPr id="1309700" name="Rectangle 4"/>
          <p:cNvSpPr>
            <a:spLocks noGrp="1" noChangeArrowheads="1"/>
          </p:cNvSpPr>
          <p:nvPr>
            <p:ph type="title"/>
          </p:nvPr>
        </p:nvSpPr>
        <p:spPr>
          <a:xfrm>
            <a:off x="2590800" y="-152400"/>
            <a:ext cx="7772400" cy="1143000"/>
          </a:xfrm>
        </p:spPr>
        <p:txBody>
          <a:bodyPr>
            <a:normAutofit fontScale="90000"/>
          </a:bodyPr>
          <a:lstStyle/>
          <a:p>
            <a:pPr eaLnBrk="1" hangingPunct="1">
              <a:defRPr/>
            </a:pPr>
            <a:r>
              <a:rPr lang="en-US" dirty="0">
                <a:solidFill>
                  <a:srgbClr val="FF0000"/>
                </a:solidFill>
                <a:cs typeface="+mj-cs"/>
              </a:rPr>
              <a:t>Problem-solving agents</a:t>
            </a:r>
            <a:br>
              <a:rPr lang="en-US" dirty="0">
                <a:cs typeface="+mj-cs"/>
              </a:rPr>
            </a:br>
            <a:endParaRPr lang="en-US" dirty="0">
              <a:cs typeface="+mj-cs"/>
            </a:endParaRPr>
          </a:p>
        </p:txBody>
      </p:sp>
      <p:sp>
        <p:nvSpPr>
          <p:cNvPr id="8195" name="TextBox 1"/>
          <p:cNvSpPr txBox="1">
            <a:spLocks noChangeArrowheads="1"/>
          </p:cNvSpPr>
          <p:nvPr/>
        </p:nvSpPr>
        <p:spPr bwMode="auto">
          <a:xfrm>
            <a:off x="1905001" y="5334001"/>
            <a:ext cx="83915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FF0000"/>
                </a:solidFill>
              </a:rPr>
              <a:t>Note: Formulation feels somewhat “contrived,” but was meant</a:t>
            </a:r>
          </a:p>
          <a:p>
            <a:pPr eaLnBrk="1" hangingPunct="1"/>
            <a:r>
              <a:rPr lang="en-US" b="1">
                <a:solidFill>
                  <a:srgbClr val="FF0000"/>
                </a:solidFill>
              </a:rPr>
              <a:t>to model very general (human) problem solving process.</a:t>
            </a:r>
          </a:p>
        </p:txBody>
      </p:sp>
      <p:sp>
        <p:nvSpPr>
          <p:cNvPr id="2" name="TextBox 1"/>
          <p:cNvSpPr txBox="1"/>
          <p:nvPr/>
        </p:nvSpPr>
        <p:spPr>
          <a:xfrm>
            <a:off x="1905001" y="228600"/>
            <a:ext cx="3078279" cy="369332"/>
          </a:xfrm>
          <a:prstGeom prst="rect">
            <a:avLst/>
          </a:prstGeom>
          <a:noFill/>
        </p:spPr>
        <p:txBody>
          <a:bodyPr wrap="none">
            <a:spAutoFit/>
          </a:bodyPr>
          <a:lstStyle/>
          <a:p>
            <a:pPr>
              <a:defRPr/>
            </a:pPr>
            <a:r>
              <a:rPr lang="en-US" b="1" dirty="0">
                <a:solidFill>
                  <a:schemeClr val="accent1">
                    <a:lumMod val="75000"/>
                  </a:schemeClr>
                </a:solidFill>
              </a:rPr>
              <a:t>More details on “states” soon.</a:t>
            </a:r>
          </a:p>
        </p:txBody>
      </p:sp>
    </p:spTree>
    <p:extLst>
      <p:ext uri="{BB962C8B-B14F-4D97-AF65-F5344CB8AC3E}">
        <p14:creationId xmlns:p14="http://schemas.microsoft.com/office/powerpoint/2010/main" val="2264098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09699">
                                            <p:txEl>
                                              <p:pRg st="2" end="2"/>
                                            </p:txEl>
                                          </p:spTgt>
                                        </p:tgtEl>
                                        <p:attrNameLst>
                                          <p:attrName>style.visibility</p:attrName>
                                        </p:attrNameLst>
                                      </p:cBhvr>
                                      <p:to>
                                        <p:strVal val="visible"/>
                                      </p:to>
                                    </p:set>
                                    <p:anim calcmode="lin" valueType="num">
                                      <p:cBhvr additive="base">
                                        <p:cTn id="7" dur="500" fill="hold"/>
                                        <p:tgtEl>
                                          <p:spTgt spid="130969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96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09699">
                                            <p:txEl>
                                              <p:pRg st="3" end="3"/>
                                            </p:txEl>
                                          </p:spTgt>
                                        </p:tgtEl>
                                        <p:attrNameLst>
                                          <p:attrName>style.visibility</p:attrName>
                                        </p:attrNameLst>
                                      </p:cBhvr>
                                      <p:to>
                                        <p:strVal val="visible"/>
                                      </p:to>
                                    </p:set>
                                    <p:anim calcmode="lin" valueType="num">
                                      <p:cBhvr additive="base">
                                        <p:cTn id="19" dur="500" fill="hold"/>
                                        <p:tgtEl>
                                          <p:spTgt spid="130969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096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309699">
                                            <p:txEl>
                                              <p:pRg st="4" end="4"/>
                                            </p:txEl>
                                          </p:spTgt>
                                        </p:tgtEl>
                                        <p:attrNameLst>
                                          <p:attrName>style.visibility</p:attrName>
                                        </p:attrNameLst>
                                      </p:cBhvr>
                                      <p:to>
                                        <p:strVal val="visible"/>
                                      </p:to>
                                    </p:set>
                                    <p:anim calcmode="lin" valueType="num">
                                      <p:cBhvr additive="base">
                                        <p:cTn id="25" dur="500" fill="hold"/>
                                        <p:tgtEl>
                                          <p:spTgt spid="130969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096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309699">
                                            <p:txEl>
                                              <p:pRg st="5" end="5"/>
                                            </p:txEl>
                                          </p:spTgt>
                                        </p:tgtEl>
                                        <p:attrNameLst>
                                          <p:attrName>style.visibility</p:attrName>
                                        </p:attrNameLst>
                                      </p:cBhvr>
                                      <p:to>
                                        <p:strVal val="visible"/>
                                      </p:to>
                                    </p:set>
                                    <p:anim calcmode="lin" valueType="num">
                                      <p:cBhvr additive="base">
                                        <p:cTn id="31" dur="500" fill="hold"/>
                                        <p:tgtEl>
                                          <p:spTgt spid="130969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096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195"/>
                                        </p:tgtEl>
                                        <p:attrNameLst>
                                          <p:attrName>style.visibility</p:attrName>
                                        </p:attrNameLst>
                                      </p:cBhvr>
                                      <p:to>
                                        <p:strVal val="visible"/>
                                      </p:to>
                                    </p:set>
                                    <p:anim calcmode="lin" valueType="num">
                                      <p:cBhvr additive="base">
                                        <p:cTn id="37" dur="500" fill="hold"/>
                                        <p:tgtEl>
                                          <p:spTgt spid="8195"/>
                                        </p:tgtEl>
                                        <p:attrNameLst>
                                          <p:attrName>ppt_x</p:attrName>
                                        </p:attrNameLst>
                                      </p:cBhvr>
                                      <p:tavLst>
                                        <p:tav tm="0">
                                          <p:val>
                                            <p:strVal val="#ppt_x"/>
                                          </p:val>
                                        </p:tav>
                                        <p:tav tm="100000">
                                          <p:val>
                                            <p:strVal val="#ppt_x"/>
                                          </p:val>
                                        </p:tav>
                                      </p:tavLst>
                                    </p:anim>
                                    <p:anim calcmode="lin" valueType="num">
                                      <p:cBhvr additive="base">
                                        <p:cTn id="38"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4AD4-7C30-F9F7-EFB0-84A2CB38774E}"/>
              </a:ext>
            </a:extLst>
          </p:cNvPr>
          <p:cNvSpPr>
            <a:spLocks noGrp="1"/>
          </p:cNvSpPr>
          <p:nvPr>
            <p:ph type="title"/>
          </p:nvPr>
        </p:nvSpPr>
        <p:spPr/>
        <p:txBody>
          <a:bodyPr/>
          <a:lstStyle/>
          <a:p>
            <a:r>
              <a:rPr lang="en-US" dirty="0"/>
              <a:t>AI, Machine Learning and Deep Learning</a:t>
            </a:r>
          </a:p>
        </p:txBody>
      </p:sp>
      <p:pic>
        <p:nvPicPr>
          <p:cNvPr id="7" name="Content Placeholder 6" descr="Diagram&#10;&#10;Description automatically generated">
            <a:extLst>
              <a:ext uri="{FF2B5EF4-FFF2-40B4-BE49-F238E27FC236}">
                <a16:creationId xmlns:a16="http://schemas.microsoft.com/office/drawing/2014/main" id="{94646EF3-9B45-1809-4CD7-9116A0AC6A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43673"/>
            <a:ext cx="10515600" cy="4712677"/>
          </a:xfrm>
        </p:spPr>
      </p:pic>
      <p:sp>
        <p:nvSpPr>
          <p:cNvPr id="4" name="Footer Placeholder 3">
            <a:extLst>
              <a:ext uri="{FF2B5EF4-FFF2-40B4-BE49-F238E27FC236}">
                <a16:creationId xmlns:a16="http://schemas.microsoft.com/office/drawing/2014/main" id="{C94411FB-6010-1509-4C19-397531FD7CAA}"/>
              </a:ext>
            </a:extLst>
          </p:cNvPr>
          <p:cNvSpPr>
            <a:spLocks noGrp="1"/>
          </p:cNvSpPr>
          <p:nvPr>
            <p:ph type="ftr" sz="quarter" idx="11"/>
          </p:nvPr>
        </p:nvSpPr>
        <p:spPr/>
        <p:txBody>
          <a:bodyPr/>
          <a:lstStyle/>
          <a:p>
            <a:r>
              <a:rPr lang="en-US"/>
              <a:t>Compiled by Dr. Vijay Singh, Graphic Era Deemed to be University, Dehradun</a:t>
            </a:r>
          </a:p>
        </p:txBody>
      </p:sp>
      <p:sp>
        <p:nvSpPr>
          <p:cNvPr id="5" name="Slide Number Placeholder 4">
            <a:extLst>
              <a:ext uri="{FF2B5EF4-FFF2-40B4-BE49-F238E27FC236}">
                <a16:creationId xmlns:a16="http://schemas.microsoft.com/office/drawing/2014/main" id="{37E2F78A-0FB8-283C-7AD1-DA8627F0AEA9}"/>
              </a:ext>
            </a:extLst>
          </p:cNvPr>
          <p:cNvSpPr>
            <a:spLocks noGrp="1"/>
          </p:cNvSpPr>
          <p:nvPr>
            <p:ph type="sldNum" sz="quarter" idx="12"/>
          </p:nvPr>
        </p:nvSpPr>
        <p:spPr/>
        <p:txBody>
          <a:bodyPr/>
          <a:lstStyle/>
          <a:p>
            <a:fld id="{790C95BB-612F-46A4-88B7-1207CEF3DBCE}" type="slidenum">
              <a:rPr lang="en-US" smtClean="0"/>
              <a:t>9</a:t>
            </a:fld>
            <a:endParaRPr lang="en-US"/>
          </a:p>
        </p:txBody>
      </p:sp>
    </p:spTree>
    <p:extLst>
      <p:ext uri="{BB962C8B-B14F-4D97-AF65-F5344CB8AC3E}">
        <p14:creationId xmlns:p14="http://schemas.microsoft.com/office/powerpoint/2010/main" val="4026167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6" name="Rectangle 2"/>
          <p:cNvSpPr>
            <a:spLocks noGrp="1" noChangeArrowheads="1"/>
          </p:cNvSpPr>
          <p:nvPr>
            <p:ph type="title"/>
          </p:nvPr>
        </p:nvSpPr>
        <p:spPr>
          <a:xfrm>
            <a:off x="2590800" y="-304800"/>
            <a:ext cx="7772400" cy="1143000"/>
          </a:xfrm>
        </p:spPr>
        <p:txBody>
          <a:bodyPr/>
          <a:lstStyle/>
          <a:p>
            <a:pPr eaLnBrk="1" hangingPunct="1">
              <a:defRPr/>
            </a:pPr>
            <a:r>
              <a:rPr lang="en-US" sz="2800" dirty="0">
                <a:solidFill>
                  <a:srgbClr val="FF0000"/>
                </a:solidFill>
              </a:rPr>
              <a:t>Example: Path Finding problem</a:t>
            </a:r>
          </a:p>
        </p:txBody>
      </p:sp>
      <p:sp>
        <p:nvSpPr>
          <p:cNvPr id="1255427" name="Rectangle 3"/>
          <p:cNvSpPr>
            <a:spLocks noGrp="1" noChangeArrowheads="1"/>
          </p:cNvSpPr>
          <p:nvPr>
            <p:ph type="body" idx="1"/>
          </p:nvPr>
        </p:nvSpPr>
        <p:spPr>
          <a:xfrm>
            <a:off x="1524000" y="228600"/>
            <a:ext cx="3352800" cy="5715000"/>
          </a:xfrm>
        </p:spPr>
        <p:txBody>
          <a:bodyPr>
            <a:normAutofit lnSpcReduction="10000"/>
          </a:bodyPr>
          <a:lstStyle/>
          <a:p>
            <a:pPr eaLnBrk="1" hangingPunct="1">
              <a:lnSpc>
                <a:spcPct val="80000"/>
              </a:lnSpc>
              <a:defRPr/>
            </a:pPr>
            <a:r>
              <a:rPr lang="en-US" sz="1800" b="1" dirty="0">
                <a:solidFill>
                  <a:schemeClr val="accent2"/>
                </a:solidFill>
              </a:rPr>
              <a:t>Formulate goal</a:t>
            </a:r>
            <a:r>
              <a:rPr lang="en-US" sz="1800" b="1" dirty="0"/>
              <a:t>:</a:t>
            </a:r>
          </a:p>
          <a:p>
            <a:pPr lvl="1" eaLnBrk="1" hangingPunct="1">
              <a:lnSpc>
                <a:spcPct val="80000"/>
              </a:lnSpc>
              <a:defRPr/>
            </a:pPr>
            <a:r>
              <a:rPr lang="en-US" sz="1800" b="1" dirty="0"/>
              <a:t>be in Bucharest (Romania)
</a:t>
            </a:r>
          </a:p>
          <a:p>
            <a:pPr eaLnBrk="1" hangingPunct="1">
              <a:lnSpc>
                <a:spcPct val="80000"/>
              </a:lnSpc>
              <a:defRPr/>
            </a:pPr>
            <a:r>
              <a:rPr lang="en-US" sz="1800" b="1" dirty="0">
                <a:solidFill>
                  <a:schemeClr val="accent2"/>
                </a:solidFill>
              </a:rPr>
              <a:t>Formulate problem</a:t>
            </a:r>
            <a:r>
              <a:rPr lang="en-US" sz="1800" b="1" dirty="0"/>
              <a:t>:</a:t>
            </a:r>
          </a:p>
          <a:p>
            <a:pPr lvl="1" eaLnBrk="1" hangingPunct="1">
              <a:lnSpc>
                <a:spcPct val="80000"/>
              </a:lnSpc>
              <a:defRPr/>
            </a:pPr>
            <a:r>
              <a:rPr lang="en-US" sz="1800" b="1" dirty="0">
                <a:solidFill>
                  <a:srgbClr val="FF0000"/>
                </a:solidFill>
              </a:rPr>
              <a:t>action</a:t>
            </a:r>
            <a:r>
              <a:rPr lang="en-US" sz="1800" b="1" dirty="0"/>
              <a:t>: drive between pair of connected cities (direct road)
</a:t>
            </a:r>
          </a:p>
          <a:p>
            <a:pPr lvl="1" eaLnBrk="1" hangingPunct="1">
              <a:lnSpc>
                <a:spcPct val="80000"/>
              </a:lnSpc>
              <a:defRPr/>
            </a:pPr>
            <a:r>
              <a:rPr lang="en-US" sz="1800" b="1" dirty="0">
                <a:solidFill>
                  <a:srgbClr val="FF0000"/>
                </a:solidFill>
              </a:rPr>
              <a:t>state</a:t>
            </a:r>
            <a:r>
              <a:rPr lang="en-US" sz="1800" b="1" dirty="0"/>
              <a:t>: be in a city</a:t>
            </a:r>
          </a:p>
          <a:p>
            <a:pPr marL="457200" lvl="1" indent="0">
              <a:lnSpc>
                <a:spcPct val="80000"/>
              </a:lnSpc>
              <a:buNone/>
              <a:defRPr/>
            </a:pPr>
            <a:r>
              <a:rPr lang="en-US" sz="1800" b="1" dirty="0"/>
              <a:t>     </a:t>
            </a:r>
            <a:r>
              <a:rPr lang="en-US" sz="1800" b="1" dirty="0">
                <a:solidFill>
                  <a:srgbClr val="009973"/>
                </a:solidFill>
              </a:rPr>
              <a:t>(20 world states)</a:t>
            </a:r>
          </a:p>
          <a:p>
            <a:pPr marL="457200" lvl="1" indent="0">
              <a:lnSpc>
                <a:spcPct val="80000"/>
              </a:lnSpc>
              <a:buNone/>
              <a:defRPr/>
            </a:pPr>
            <a:endParaRPr lang="en-US" sz="1800" b="1" dirty="0"/>
          </a:p>
          <a:p>
            <a:pPr eaLnBrk="1" hangingPunct="1">
              <a:lnSpc>
                <a:spcPct val="80000"/>
              </a:lnSpc>
              <a:defRPr/>
            </a:pPr>
            <a:r>
              <a:rPr lang="en-US" sz="1800" b="1" dirty="0">
                <a:solidFill>
                  <a:schemeClr val="accent2"/>
                </a:solidFill>
              </a:rPr>
              <a:t>Find solution</a:t>
            </a:r>
            <a:r>
              <a:rPr lang="en-US" sz="1800" b="1" dirty="0"/>
              <a:t>:</a:t>
            </a:r>
          </a:p>
          <a:p>
            <a:pPr lvl="1" eaLnBrk="1" hangingPunct="1">
              <a:lnSpc>
                <a:spcPct val="80000"/>
              </a:lnSpc>
              <a:defRPr/>
            </a:pPr>
            <a:r>
              <a:rPr lang="en-US" sz="1800" b="1" dirty="0"/>
              <a:t>sequence of cities leading from start to goal state, e.g., </a:t>
            </a:r>
            <a:r>
              <a:rPr lang="en-US" sz="1800" b="1" dirty="0">
                <a:solidFill>
                  <a:schemeClr val="accent1">
                    <a:lumMod val="75000"/>
                  </a:schemeClr>
                </a:solidFill>
              </a:rPr>
              <a:t>Arad, Sibiu, </a:t>
            </a:r>
            <a:r>
              <a:rPr lang="en-US" sz="1800" b="1" dirty="0" err="1">
                <a:solidFill>
                  <a:schemeClr val="accent1">
                    <a:lumMod val="75000"/>
                  </a:schemeClr>
                </a:solidFill>
              </a:rPr>
              <a:t>Fagaras</a:t>
            </a:r>
            <a:r>
              <a:rPr lang="en-US" sz="1800" b="1" dirty="0">
                <a:solidFill>
                  <a:schemeClr val="accent1">
                    <a:lumMod val="75000"/>
                  </a:schemeClr>
                </a:solidFill>
              </a:rPr>
              <a:t>, Bucharest</a:t>
            </a:r>
            <a:r>
              <a:rPr lang="en-US" sz="1800" b="1" dirty="0"/>
              <a:t>
</a:t>
            </a:r>
          </a:p>
          <a:p>
            <a:pPr eaLnBrk="1" hangingPunct="1">
              <a:lnSpc>
                <a:spcPct val="80000"/>
              </a:lnSpc>
              <a:defRPr/>
            </a:pPr>
            <a:r>
              <a:rPr lang="en-US" sz="1800" b="1" dirty="0">
                <a:solidFill>
                  <a:schemeClr val="accent2"/>
                </a:solidFill>
              </a:rPr>
              <a:t>Execution</a:t>
            </a:r>
          </a:p>
          <a:p>
            <a:pPr lvl="1" eaLnBrk="1" hangingPunct="1">
              <a:lnSpc>
                <a:spcPct val="80000"/>
              </a:lnSpc>
              <a:defRPr/>
            </a:pPr>
            <a:r>
              <a:rPr lang="en-US" sz="1800" b="1" dirty="0"/>
              <a:t>drive from Arad to Bucharest according to the solution</a:t>
            </a:r>
          </a:p>
        </p:txBody>
      </p:sp>
      <p:pic>
        <p:nvPicPr>
          <p:cNvPr id="10243" name="Picture 4" descr="romania-dista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914400"/>
            <a:ext cx="4800600" cy="2884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55429" name="Oval 5"/>
          <p:cNvSpPr>
            <a:spLocks noChangeArrowheads="1"/>
          </p:cNvSpPr>
          <p:nvPr/>
        </p:nvSpPr>
        <p:spPr bwMode="auto">
          <a:xfrm>
            <a:off x="5257800" y="1447800"/>
            <a:ext cx="838200" cy="6096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255430" name="Text Box 6"/>
          <p:cNvSpPr txBox="1">
            <a:spLocks noChangeArrowheads="1"/>
          </p:cNvSpPr>
          <p:nvPr/>
        </p:nvSpPr>
        <p:spPr bwMode="auto">
          <a:xfrm>
            <a:off x="5013372" y="914400"/>
            <a:ext cx="614271"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b="1" dirty="0">
                <a:solidFill>
                  <a:srgbClr val="FF0000"/>
                </a:solidFill>
              </a:rPr>
              <a:t>Initial</a:t>
            </a:r>
          </a:p>
          <a:p>
            <a:pPr algn="ctr">
              <a:defRPr/>
            </a:pPr>
            <a:r>
              <a:rPr lang="en-US" sz="1400" b="1" dirty="0">
                <a:solidFill>
                  <a:srgbClr val="FF0000"/>
                </a:solidFill>
              </a:rPr>
              <a:t>State</a:t>
            </a:r>
          </a:p>
        </p:txBody>
      </p:sp>
      <p:sp>
        <p:nvSpPr>
          <p:cNvPr id="1255431" name="Text Box 7"/>
          <p:cNvSpPr txBox="1">
            <a:spLocks noChangeArrowheads="1"/>
          </p:cNvSpPr>
          <p:nvPr/>
        </p:nvSpPr>
        <p:spPr bwMode="auto">
          <a:xfrm>
            <a:off x="8489951" y="2286001"/>
            <a:ext cx="574675"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b="1" dirty="0">
                <a:solidFill>
                  <a:srgbClr val="FF0000"/>
                </a:solidFill>
              </a:rPr>
              <a:t>Goal</a:t>
            </a:r>
          </a:p>
          <a:p>
            <a:pPr algn="ctr">
              <a:defRPr/>
            </a:pPr>
            <a:r>
              <a:rPr lang="en-US" sz="1400" b="1" dirty="0">
                <a:solidFill>
                  <a:srgbClr val="FF0000"/>
                </a:solidFill>
              </a:rPr>
              <a:t>State</a:t>
            </a:r>
          </a:p>
        </p:txBody>
      </p:sp>
      <p:sp>
        <p:nvSpPr>
          <p:cNvPr id="1255432" name="Oval 8"/>
          <p:cNvSpPr>
            <a:spLocks noChangeArrowheads="1"/>
          </p:cNvSpPr>
          <p:nvPr/>
        </p:nvSpPr>
        <p:spPr bwMode="auto">
          <a:xfrm>
            <a:off x="8153400" y="2895600"/>
            <a:ext cx="838200" cy="609600"/>
          </a:xfrm>
          <a:prstGeom prst="ellipse">
            <a:avLst/>
          </a:prstGeom>
          <a:noFill/>
          <a:ln w="285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255433" name="Text Box 9"/>
          <p:cNvSpPr txBox="1">
            <a:spLocks noChangeArrowheads="1"/>
          </p:cNvSpPr>
          <p:nvPr/>
        </p:nvSpPr>
        <p:spPr bwMode="auto">
          <a:xfrm>
            <a:off x="5791200" y="3962401"/>
            <a:ext cx="4357688" cy="923925"/>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dirty="0">
                <a:solidFill>
                  <a:schemeClr val="accent2"/>
                </a:solidFill>
              </a:rPr>
              <a:t>Environment: fully observable (map),</a:t>
            </a:r>
          </a:p>
          <a:p>
            <a:pPr>
              <a:defRPr/>
            </a:pPr>
            <a:r>
              <a:rPr lang="en-US" b="1" dirty="0">
                <a:solidFill>
                  <a:schemeClr val="accent2"/>
                </a:solidFill>
              </a:rPr>
              <a:t>deterministic, and the agent knows  effects</a:t>
            </a:r>
          </a:p>
          <a:p>
            <a:pPr>
              <a:defRPr/>
            </a:pPr>
            <a:r>
              <a:rPr lang="en-US" b="1" dirty="0">
                <a:solidFill>
                  <a:schemeClr val="accent2"/>
                </a:solidFill>
              </a:rPr>
              <a:t>of each action. Is this really the case?</a:t>
            </a:r>
          </a:p>
        </p:txBody>
      </p:sp>
      <p:sp>
        <p:nvSpPr>
          <p:cNvPr id="2" name="TextBox 1"/>
          <p:cNvSpPr txBox="1"/>
          <p:nvPr/>
        </p:nvSpPr>
        <p:spPr>
          <a:xfrm>
            <a:off x="4648200" y="4953000"/>
            <a:ext cx="5957888" cy="1631950"/>
          </a:xfrm>
          <a:prstGeom prst="rect">
            <a:avLst/>
          </a:prstGeom>
          <a:solidFill>
            <a:srgbClr val="FF2D67">
              <a:alpha val="52000"/>
            </a:srgbClr>
          </a:solidFill>
        </p:spPr>
        <p:txBody>
          <a:bodyPr>
            <a:spAutoFit/>
          </a:bodyPr>
          <a:lstStyle/>
          <a:p>
            <a:pPr>
              <a:defRPr/>
            </a:pPr>
            <a:r>
              <a:rPr lang="en-US" sz="2000" b="1" dirty="0">
                <a:solidFill>
                  <a:schemeClr val="accent1">
                    <a:lumMod val="75000"/>
                  </a:schemeClr>
                </a:solidFill>
              </a:rPr>
              <a:t>Note: Map is somewhat of a “toy” example. Our real interest: </a:t>
            </a:r>
            <a:r>
              <a:rPr lang="en-US" sz="2000" b="1" i="1" dirty="0">
                <a:solidFill>
                  <a:schemeClr val="tx2"/>
                </a:solidFill>
              </a:rPr>
              <a:t>Exponentially large spaces</a:t>
            </a:r>
            <a:r>
              <a:rPr lang="en-US" sz="2000" b="1" dirty="0">
                <a:solidFill>
                  <a:schemeClr val="accent1">
                    <a:lumMod val="75000"/>
                  </a:schemeClr>
                </a:solidFill>
              </a:rPr>
              <a:t>, with e.g. 10^100 or more states. Far beyond full search. Humans can often still handle those! </a:t>
            </a:r>
          </a:p>
          <a:p>
            <a:pPr>
              <a:defRPr/>
            </a:pPr>
            <a:r>
              <a:rPr lang="en-US" sz="2000" b="1" dirty="0">
                <a:solidFill>
                  <a:schemeClr val="accent1">
                    <a:lumMod val="75000"/>
                  </a:schemeClr>
                </a:solidFill>
              </a:rPr>
              <a:t>One of the mysteries of cognition.</a:t>
            </a:r>
          </a:p>
        </p:txBody>
      </p:sp>
    </p:spTree>
    <p:extLst>
      <p:ext uri="{BB962C8B-B14F-4D97-AF65-F5344CB8AC3E}">
        <p14:creationId xmlns:p14="http://schemas.microsoft.com/office/powerpoint/2010/main" val="3101773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255427">
                                            <p:txEl>
                                              <p:pRg st="1" end="1"/>
                                            </p:txEl>
                                          </p:spTgt>
                                        </p:tgtEl>
                                        <p:attrNameLst>
                                          <p:attrName>style.visibility</p:attrName>
                                        </p:attrNameLst>
                                      </p:cBhvr>
                                      <p:to>
                                        <p:strVal val="visible"/>
                                      </p:to>
                                    </p:set>
                                    <p:anim calcmode="lin" valueType="num">
                                      <p:cBhvr additive="base">
                                        <p:cTn id="7" dur="500" fill="hold"/>
                                        <p:tgtEl>
                                          <p:spTgt spid="12554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54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5" presetClass="entr" presetSubtype="0" fill="hold" grpId="0" nodeType="clickEffect">
                                  <p:stCondLst>
                                    <p:cond delay="0"/>
                                  </p:stCondLst>
                                  <p:childTnLst>
                                    <p:set>
                                      <p:cBhvr>
                                        <p:cTn id="12" dur="1" fill="hold">
                                          <p:stCondLst>
                                            <p:cond delay="0"/>
                                          </p:stCondLst>
                                        </p:cTn>
                                        <p:tgtEl>
                                          <p:spTgt spid="1255431"/>
                                        </p:tgtEl>
                                        <p:attrNameLst>
                                          <p:attrName>style.visibility</p:attrName>
                                        </p:attrNameLst>
                                      </p:cBhvr>
                                      <p:to>
                                        <p:strVal val="visible"/>
                                      </p:to>
                                    </p:set>
                                    <p:animEffect transition="in" filter="fade">
                                      <p:cBhvr>
                                        <p:cTn id="13" dur="2000"/>
                                        <p:tgtEl>
                                          <p:spTgt spid="1255431"/>
                                        </p:tgtEl>
                                      </p:cBhvr>
                                    </p:animEffect>
                                    <p:anim calcmode="lin" valueType="num">
                                      <p:cBhvr>
                                        <p:cTn id="14" dur="2000" fill="hold"/>
                                        <p:tgtEl>
                                          <p:spTgt spid="1255431"/>
                                        </p:tgtEl>
                                        <p:attrNameLst>
                                          <p:attrName>ppt_w</p:attrName>
                                        </p:attrNameLst>
                                      </p:cBhvr>
                                      <p:tavLst>
                                        <p:tav tm="0" fmla="#ppt_w*sin(2.5*pi*$)">
                                          <p:val>
                                            <p:fltVal val="0"/>
                                          </p:val>
                                        </p:tav>
                                        <p:tav tm="100000">
                                          <p:val>
                                            <p:fltVal val="1"/>
                                          </p:val>
                                        </p:tav>
                                      </p:tavLst>
                                    </p:anim>
                                    <p:anim calcmode="lin" valueType="num">
                                      <p:cBhvr>
                                        <p:cTn id="15" dur="2000" fill="hold"/>
                                        <p:tgtEl>
                                          <p:spTgt spid="1255431"/>
                                        </p:tgtEl>
                                        <p:attrNameLst>
                                          <p:attrName>ppt_h</p:attrName>
                                        </p:attrNameLst>
                                      </p:cBhvr>
                                      <p:tavLst>
                                        <p:tav tm="0">
                                          <p:val>
                                            <p:strVal val="#ppt_h"/>
                                          </p:val>
                                        </p:tav>
                                        <p:tav tm="100000">
                                          <p:val>
                                            <p:strVal val="#ppt_h"/>
                                          </p:val>
                                        </p:tav>
                                      </p:tavLst>
                                    </p:anim>
                                  </p:childTnLst>
                                </p:cTn>
                              </p:par>
                              <p:par>
                                <p:cTn id="16" presetID="45" presetClass="entr" presetSubtype="0" fill="hold" grpId="0" nodeType="withEffect">
                                  <p:stCondLst>
                                    <p:cond delay="0"/>
                                  </p:stCondLst>
                                  <p:childTnLst>
                                    <p:set>
                                      <p:cBhvr>
                                        <p:cTn id="17" dur="1" fill="hold">
                                          <p:stCondLst>
                                            <p:cond delay="0"/>
                                          </p:stCondLst>
                                        </p:cTn>
                                        <p:tgtEl>
                                          <p:spTgt spid="1255432"/>
                                        </p:tgtEl>
                                        <p:attrNameLst>
                                          <p:attrName>style.visibility</p:attrName>
                                        </p:attrNameLst>
                                      </p:cBhvr>
                                      <p:to>
                                        <p:strVal val="visible"/>
                                      </p:to>
                                    </p:set>
                                    <p:animEffect transition="in" filter="fade">
                                      <p:cBhvr>
                                        <p:cTn id="18" dur="2000"/>
                                        <p:tgtEl>
                                          <p:spTgt spid="1255432"/>
                                        </p:tgtEl>
                                      </p:cBhvr>
                                    </p:animEffect>
                                    <p:anim calcmode="lin" valueType="num">
                                      <p:cBhvr>
                                        <p:cTn id="19" dur="2000" fill="hold"/>
                                        <p:tgtEl>
                                          <p:spTgt spid="1255432"/>
                                        </p:tgtEl>
                                        <p:attrNameLst>
                                          <p:attrName>ppt_w</p:attrName>
                                        </p:attrNameLst>
                                      </p:cBhvr>
                                      <p:tavLst>
                                        <p:tav tm="0" fmla="#ppt_w*sin(2.5*pi*$)">
                                          <p:val>
                                            <p:fltVal val="0"/>
                                          </p:val>
                                        </p:tav>
                                        <p:tav tm="100000">
                                          <p:val>
                                            <p:fltVal val="1"/>
                                          </p:val>
                                        </p:tav>
                                      </p:tavLst>
                                    </p:anim>
                                    <p:anim calcmode="lin" valueType="num">
                                      <p:cBhvr>
                                        <p:cTn id="20" dur="2000" fill="hold"/>
                                        <p:tgtEl>
                                          <p:spTgt spid="1255432"/>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55427">
                                            <p:txEl>
                                              <p:pRg st="2" end="2"/>
                                            </p:txEl>
                                          </p:spTgt>
                                        </p:tgtEl>
                                        <p:attrNameLst>
                                          <p:attrName>style.visibility</p:attrName>
                                        </p:attrNameLst>
                                      </p:cBhvr>
                                      <p:to>
                                        <p:strVal val="visible"/>
                                      </p:to>
                                    </p:set>
                                    <p:anim calcmode="lin" valueType="num">
                                      <p:cBhvr additive="base">
                                        <p:cTn id="25" dur="500" fill="hold"/>
                                        <p:tgtEl>
                                          <p:spTgt spid="125542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55427">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55427">
                                            <p:txEl>
                                              <p:pRg st="3" end="3"/>
                                            </p:txEl>
                                          </p:spTgt>
                                        </p:tgtEl>
                                        <p:attrNameLst>
                                          <p:attrName>style.visibility</p:attrName>
                                        </p:attrNameLst>
                                      </p:cBhvr>
                                      <p:to>
                                        <p:strVal val="visible"/>
                                      </p:to>
                                    </p:set>
                                    <p:anim calcmode="lin" valueType="num">
                                      <p:cBhvr additive="base">
                                        <p:cTn id="29" dur="500" fill="hold"/>
                                        <p:tgtEl>
                                          <p:spTgt spid="1255427">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55427">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55427">
                                            <p:txEl>
                                              <p:pRg st="4" end="4"/>
                                            </p:txEl>
                                          </p:spTgt>
                                        </p:tgtEl>
                                        <p:attrNameLst>
                                          <p:attrName>style.visibility</p:attrName>
                                        </p:attrNameLst>
                                      </p:cBhvr>
                                      <p:to>
                                        <p:strVal val="visible"/>
                                      </p:to>
                                    </p:set>
                                    <p:anim calcmode="lin" valueType="num">
                                      <p:cBhvr additive="base">
                                        <p:cTn id="33" dur="500" fill="hold"/>
                                        <p:tgtEl>
                                          <p:spTgt spid="1255427">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55427">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55427">
                                            <p:txEl>
                                              <p:pRg st="5" end="5"/>
                                            </p:txEl>
                                          </p:spTgt>
                                        </p:tgtEl>
                                        <p:attrNameLst>
                                          <p:attrName>style.visibility</p:attrName>
                                        </p:attrNameLst>
                                      </p:cBhvr>
                                      <p:to>
                                        <p:strVal val="visible"/>
                                      </p:to>
                                    </p:set>
                                    <p:anim calcmode="lin" valueType="num">
                                      <p:cBhvr additive="base">
                                        <p:cTn id="37" dur="500" fill="hold"/>
                                        <p:tgtEl>
                                          <p:spTgt spid="12554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554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255427">
                                            <p:txEl>
                                              <p:pRg st="7" end="7"/>
                                            </p:txEl>
                                          </p:spTgt>
                                        </p:tgtEl>
                                        <p:attrNameLst>
                                          <p:attrName>style.visibility</p:attrName>
                                        </p:attrNameLst>
                                      </p:cBhvr>
                                      <p:to>
                                        <p:strVal val="visible"/>
                                      </p:to>
                                    </p:set>
                                    <p:anim calcmode="lin" valueType="num">
                                      <p:cBhvr additive="base">
                                        <p:cTn id="43" dur="500" fill="hold"/>
                                        <p:tgtEl>
                                          <p:spTgt spid="125542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55427">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55427">
                                            <p:txEl>
                                              <p:pRg st="8" end="8"/>
                                            </p:txEl>
                                          </p:spTgt>
                                        </p:tgtEl>
                                        <p:attrNameLst>
                                          <p:attrName>style.visibility</p:attrName>
                                        </p:attrNameLst>
                                      </p:cBhvr>
                                      <p:to>
                                        <p:strVal val="visible"/>
                                      </p:to>
                                    </p:set>
                                    <p:anim calcmode="lin" valueType="num">
                                      <p:cBhvr additive="base">
                                        <p:cTn id="47" dur="500" fill="hold"/>
                                        <p:tgtEl>
                                          <p:spTgt spid="1255427">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5542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1255429"/>
                                        </p:tgtEl>
                                        <p:attrNameLst>
                                          <p:attrName>style.visibility</p:attrName>
                                        </p:attrNameLst>
                                      </p:cBhvr>
                                      <p:to>
                                        <p:strVal val="visible"/>
                                      </p:to>
                                    </p:set>
                                    <p:animEffect transition="in" filter="fade">
                                      <p:cBhvr>
                                        <p:cTn id="53" dur="2000"/>
                                        <p:tgtEl>
                                          <p:spTgt spid="1255429"/>
                                        </p:tgtEl>
                                      </p:cBhvr>
                                    </p:animEffect>
                                    <p:anim calcmode="lin" valueType="num">
                                      <p:cBhvr>
                                        <p:cTn id="54" dur="2000" fill="hold"/>
                                        <p:tgtEl>
                                          <p:spTgt spid="1255429"/>
                                        </p:tgtEl>
                                        <p:attrNameLst>
                                          <p:attrName>ppt_w</p:attrName>
                                        </p:attrNameLst>
                                      </p:cBhvr>
                                      <p:tavLst>
                                        <p:tav tm="0" fmla="#ppt_w*sin(2.5*pi*$)">
                                          <p:val>
                                            <p:fltVal val="0"/>
                                          </p:val>
                                        </p:tav>
                                        <p:tav tm="100000">
                                          <p:val>
                                            <p:fltVal val="1"/>
                                          </p:val>
                                        </p:tav>
                                      </p:tavLst>
                                    </p:anim>
                                    <p:anim calcmode="lin" valueType="num">
                                      <p:cBhvr>
                                        <p:cTn id="55" dur="2000" fill="hold"/>
                                        <p:tgtEl>
                                          <p:spTgt spid="1255429"/>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p:stCondLst>
                                    <p:cond delay="0"/>
                                  </p:stCondLst>
                                  <p:childTnLst>
                                    <p:set>
                                      <p:cBhvr>
                                        <p:cTn id="57" dur="1" fill="hold">
                                          <p:stCondLst>
                                            <p:cond delay="0"/>
                                          </p:stCondLst>
                                        </p:cTn>
                                        <p:tgtEl>
                                          <p:spTgt spid="1255430"/>
                                        </p:tgtEl>
                                        <p:attrNameLst>
                                          <p:attrName>style.visibility</p:attrName>
                                        </p:attrNameLst>
                                      </p:cBhvr>
                                      <p:to>
                                        <p:strVal val="visible"/>
                                      </p:to>
                                    </p:set>
                                    <p:animEffect transition="in" filter="fade">
                                      <p:cBhvr>
                                        <p:cTn id="58" dur="2000"/>
                                        <p:tgtEl>
                                          <p:spTgt spid="1255430"/>
                                        </p:tgtEl>
                                      </p:cBhvr>
                                    </p:animEffect>
                                    <p:anim calcmode="lin" valueType="num">
                                      <p:cBhvr>
                                        <p:cTn id="59" dur="2000" fill="hold"/>
                                        <p:tgtEl>
                                          <p:spTgt spid="1255430"/>
                                        </p:tgtEl>
                                        <p:attrNameLst>
                                          <p:attrName>ppt_w</p:attrName>
                                        </p:attrNameLst>
                                      </p:cBhvr>
                                      <p:tavLst>
                                        <p:tav tm="0" fmla="#ppt_w*sin(2.5*pi*$)">
                                          <p:val>
                                            <p:fltVal val="0"/>
                                          </p:val>
                                        </p:tav>
                                        <p:tav tm="100000">
                                          <p:val>
                                            <p:fltVal val="1"/>
                                          </p:val>
                                        </p:tav>
                                      </p:tavLst>
                                    </p:anim>
                                    <p:anim calcmode="lin" valueType="num">
                                      <p:cBhvr>
                                        <p:cTn id="60" dur="2000" fill="hold"/>
                                        <p:tgtEl>
                                          <p:spTgt spid="1255430"/>
                                        </p:tgtEl>
                                        <p:attrNameLst>
                                          <p:attrName>ppt_h</p:attrName>
                                        </p:attrNameLst>
                                      </p:cBhvr>
                                      <p:tavLst>
                                        <p:tav tm="0">
                                          <p:val>
                                            <p:strVal val="#ppt_h"/>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nodeType="clickEffect">
                                  <p:stCondLst>
                                    <p:cond delay="0"/>
                                  </p:stCondLst>
                                  <p:childTnLst>
                                    <p:set>
                                      <p:cBhvr>
                                        <p:cTn id="64" dur="1" fill="hold">
                                          <p:stCondLst>
                                            <p:cond delay="0"/>
                                          </p:stCondLst>
                                        </p:cTn>
                                        <p:tgtEl>
                                          <p:spTgt spid="1255427">
                                            <p:txEl>
                                              <p:pRg st="9" end="9"/>
                                            </p:txEl>
                                          </p:spTgt>
                                        </p:tgtEl>
                                        <p:attrNameLst>
                                          <p:attrName>style.visibility</p:attrName>
                                        </p:attrNameLst>
                                      </p:cBhvr>
                                      <p:to>
                                        <p:strVal val="visible"/>
                                      </p:to>
                                    </p:set>
                                    <p:anim calcmode="lin" valueType="num">
                                      <p:cBhvr additive="base">
                                        <p:cTn id="65" dur="500" fill="hold"/>
                                        <p:tgtEl>
                                          <p:spTgt spid="1255427">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255427">
                                            <p:txEl>
                                              <p:pRg st="9" end="9"/>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255427">
                                            <p:txEl>
                                              <p:pRg st="10" end="10"/>
                                            </p:txEl>
                                          </p:spTgt>
                                        </p:tgtEl>
                                        <p:attrNameLst>
                                          <p:attrName>style.visibility</p:attrName>
                                        </p:attrNameLst>
                                      </p:cBhvr>
                                      <p:to>
                                        <p:strVal val="visible"/>
                                      </p:to>
                                    </p:set>
                                    <p:anim calcmode="lin" valueType="num">
                                      <p:cBhvr additive="base">
                                        <p:cTn id="69" dur="500" fill="hold"/>
                                        <p:tgtEl>
                                          <p:spTgt spid="1255427">
                                            <p:txEl>
                                              <p:pRg st="10" end="1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25542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55433"/>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35" presetClass="entr" presetSubtype="0" fill="hold" grpId="0" nodeType="clickEffect">
                                  <p:stCondLst>
                                    <p:cond delay="0"/>
                                  </p:stCondLst>
                                  <p:childTnLst>
                                    <p:set>
                                      <p:cBhvr>
                                        <p:cTn id="78" dur="1" fill="hold">
                                          <p:stCondLst>
                                            <p:cond delay="0"/>
                                          </p:stCondLst>
                                        </p:cTn>
                                        <p:tgtEl>
                                          <p:spTgt spid="2">
                                            <p:bg/>
                                          </p:spTgt>
                                        </p:tgtEl>
                                        <p:attrNameLst>
                                          <p:attrName>style.visibility</p:attrName>
                                        </p:attrNameLst>
                                      </p:cBhvr>
                                      <p:to>
                                        <p:strVal val="visible"/>
                                      </p:to>
                                    </p:set>
                                    <p:animEffect transition="in" filter="fade">
                                      <p:cBhvr>
                                        <p:cTn id="79" dur="2000"/>
                                        <p:tgtEl>
                                          <p:spTgt spid="2">
                                            <p:bg/>
                                          </p:spTgt>
                                        </p:tgtEl>
                                      </p:cBhvr>
                                    </p:animEffect>
                                    <p:anim calcmode="lin" valueType="num">
                                      <p:cBhvr>
                                        <p:cTn id="80" dur="2000" fill="hold"/>
                                        <p:tgtEl>
                                          <p:spTgt spid="2">
                                            <p:bg/>
                                          </p:spTgt>
                                        </p:tgtEl>
                                        <p:attrNameLst>
                                          <p:attrName>style.rotation</p:attrName>
                                        </p:attrNameLst>
                                      </p:cBhvr>
                                      <p:tavLst>
                                        <p:tav tm="0">
                                          <p:val>
                                            <p:fltVal val="720"/>
                                          </p:val>
                                        </p:tav>
                                        <p:tav tm="100000">
                                          <p:val>
                                            <p:fltVal val="0"/>
                                          </p:val>
                                        </p:tav>
                                      </p:tavLst>
                                    </p:anim>
                                    <p:anim calcmode="lin" valueType="num">
                                      <p:cBhvr>
                                        <p:cTn id="81" dur="2000" fill="hold"/>
                                        <p:tgtEl>
                                          <p:spTgt spid="2">
                                            <p:bg/>
                                          </p:spTgt>
                                        </p:tgtEl>
                                        <p:attrNameLst>
                                          <p:attrName>ppt_h</p:attrName>
                                        </p:attrNameLst>
                                      </p:cBhvr>
                                      <p:tavLst>
                                        <p:tav tm="0">
                                          <p:val>
                                            <p:fltVal val="0"/>
                                          </p:val>
                                        </p:tav>
                                        <p:tav tm="100000">
                                          <p:val>
                                            <p:strVal val="#ppt_h"/>
                                          </p:val>
                                        </p:tav>
                                      </p:tavLst>
                                    </p:anim>
                                    <p:anim calcmode="lin" valueType="num">
                                      <p:cBhvr>
                                        <p:cTn id="82" dur="2000" fill="hold"/>
                                        <p:tgtEl>
                                          <p:spTgt spid="2">
                                            <p:bg/>
                                          </p:spTgt>
                                        </p:tgtEl>
                                        <p:attrNameLst>
                                          <p:attrName>ppt_w</p:attrName>
                                        </p:attrNameLst>
                                      </p:cBhvr>
                                      <p:tavLst>
                                        <p:tav tm="0">
                                          <p:val>
                                            <p:fltVal val="0"/>
                                          </p:val>
                                        </p:tav>
                                        <p:tav tm="100000">
                                          <p:val>
                                            <p:strVal val="#ppt_w"/>
                                          </p:val>
                                        </p:tav>
                                      </p:tavLst>
                                    </p:anim>
                                  </p:childTnLst>
                                </p:cTn>
                              </p:par>
                              <p:par>
                                <p:cTn id="83" presetID="35" presetClass="entr" presetSubtype="0" fill="hold" grpId="0" nodeType="withEffect">
                                  <p:stCondLst>
                                    <p:cond delay="0"/>
                                  </p:stCondLst>
                                  <p:childTnLst>
                                    <p:set>
                                      <p:cBhvr>
                                        <p:cTn id="84" dur="1" fill="hold">
                                          <p:stCondLst>
                                            <p:cond delay="0"/>
                                          </p:stCondLst>
                                        </p:cTn>
                                        <p:tgtEl>
                                          <p:spTgt spid="2">
                                            <p:txEl>
                                              <p:pRg st="0" end="0"/>
                                            </p:txEl>
                                          </p:spTgt>
                                        </p:tgtEl>
                                        <p:attrNameLst>
                                          <p:attrName>style.visibility</p:attrName>
                                        </p:attrNameLst>
                                      </p:cBhvr>
                                      <p:to>
                                        <p:strVal val="visible"/>
                                      </p:to>
                                    </p:set>
                                    <p:animEffect transition="in" filter="fade">
                                      <p:cBhvr>
                                        <p:cTn id="85" dur="2000"/>
                                        <p:tgtEl>
                                          <p:spTgt spid="2">
                                            <p:txEl>
                                              <p:pRg st="0" end="0"/>
                                            </p:txEl>
                                          </p:spTgt>
                                        </p:tgtEl>
                                      </p:cBhvr>
                                    </p:animEffect>
                                    <p:anim calcmode="lin" valueType="num">
                                      <p:cBhvr>
                                        <p:cTn id="86" dur="2000" fill="hold"/>
                                        <p:tgtEl>
                                          <p:spTgt spid="2">
                                            <p:txEl>
                                              <p:pRg st="0" end="0"/>
                                            </p:txEl>
                                          </p:spTgt>
                                        </p:tgtEl>
                                        <p:attrNameLst>
                                          <p:attrName>style.rotation</p:attrName>
                                        </p:attrNameLst>
                                      </p:cBhvr>
                                      <p:tavLst>
                                        <p:tav tm="0">
                                          <p:val>
                                            <p:fltVal val="720"/>
                                          </p:val>
                                        </p:tav>
                                        <p:tav tm="100000">
                                          <p:val>
                                            <p:fltVal val="0"/>
                                          </p:val>
                                        </p:tav>
                                      </p:tavLst>
                                    </p:anim>
                                    <p:anim calcmode="lin" valueType="num">
                                      <p:cBhvr>
                                        <p:cTn id="87" dur="2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88" dur="2000" fill="hold"/>
                                        <p:tgtEl>
                                          <p:spTgt spid="2">
                                            <p:txEl>
                                              <p:pRg st="0" end="0"/>
                                            </p:txEl>
                                          </p:spTgt>
                                        </p:tgtEl>
                                        <p:attrNameLst>
                                          <p:attrName>ppt_w</p:attrName>
                                        </p:attrNameLst>
                                      </p:cBhvr>
                                      <p:tavLst>
                                        <p:tav tm="0">
                                          <p:val>
                                            <p:fltVal val="0"/>
                                          </p:val>
                                        </p:tav>
                                        <p:tav tm="100000">
                                          <p:val>
                                            <p:strVal val="#ppt_w"/>
                                          </p:val>
                                        </p:tav>
                                      </p:tavLst>
                                    </p:anim>
                                  </p:childTnLst>
                                </p:cTn>
                              </p:par>
                              <p:par>
                                <p:cTn id="89" presetID="35" presetClass="entr" presetSubtype="0" fill="hold" grpId="0" nodeType="withEffect">
                                  <p:stCondLst>
                                    <p:cond delay="0"/>
                                  </p:stCondLst>
                                  <p:childTnLst>
                                    <p:set>
                                      <p:cBhvr>
                                        <p:cTn id="90" dur="1" fill="hold">
                                          <p:stCondLst>
                                            <p:cond delay="0"/>
                                          </p:stCondLst>
                                        </p:cTn>
                                        <p:tgtEl>
                                          <p:spTgt spid="2">
                                            <p:txEl>
                                              <p:pRg st="1" end="1"/>
                                            </p:txEl>
                                          </p:spTgt>
                                        </p:tgtEl>
                                        <p:attrNameLst>
                                          <p:attrName>style.visibility</p:attrName>
                                        </p:attrNameLst>
                                      </p:cBhvr>
                                      <p:to>
                                        <p:strVal val="visible"/>
                                      </p:to>
                                    </p:set>
                                    <p:animEffect transition="in" filter="fade">
                                      <p:cBhvr>
                                        <p:cTn id="91" dur="2000"/>
                                        <p:tgtEl>
                                          <p:spTgt spid="2">
                                            <p:txEl>
                                              <p:pRg st="1" end="1"/>
                                            </p:txEl>
                                          </p:spTgt>
                                        </p:tgtEl>
                                      </p:cBhvr>
                                    </p:animEffect>
                                    <p:anim calcmode="lin" valueType="num">
                                      <p:cBhvr>
                                        <p:cTn id="92" dur="2000" fill="hold"/>
                                        <p:tgtEl>
                                          <p:spTgt spid="2">
                                            <p:txEl>
                                              <p:pRg st="1" end="1"/>
                                            </p:txEl>
                                          </p:spTgt>
                                        </p:tgtEl>
                                        <p:attrNameLst>
                                          <p:attrName>style.rotation</p:attrName>
                                        </p:attrNameLst>
                                      </p:cBhvr>
                                      <p:tavLst>
                                        <p:tav tm="0">
                                          <p:val>
                                            <p:fltVal val="720"/>
                                          </p:val>
                                        </p:tav>
                                        <p:tav tm="100000">
                                          <p:val>
                                            <p:fltVal val="0"/>
                                          </p:val>
                                        </p:tav>
                                      </p:tavLst>
                                    </p:anim>
                                    <p:anim calcmode="lin" valueType="num">
                                      <p:cBhvr>
                                        <p:cTn id="93" dur="2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94" dur="2000" fill="hold"/>
                                        <p:tgtEl>
                                          <p:spTgt spid="2">
                                            <p:txEl>
                                              <p:pRg st="1" end="1"/>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29" grpId="0" animBg="1"/>
      <p:bldP spid="1255430" grpId="0"/>
      <p:bldP spid="1255431" grpId="0"/>
      <p:bldP spid="1255432" grpId="0" animBg="1"/>
      <p:bldP spid="1255433" grpId="0" animBg="1"/>
      <p:bldP spid="2" grpId="0" build="allAtOnce"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Rectangle 2"/>
          <p:cNvSpPr>
            <a:spLocks noGrp="1" noChangeArrowheads="1"/>
          </p:cNvSpPr>
          <p:nvPr>
            <p:ph type="title"/>
          </p:nvPr>
        </p:nvSpPr>
        <p:spPr>
          <a:xfrm>
            <a:off x="2590800" y="17463"/>
            <a:ext cx="7848600" cy="609600"/>
          </a:xfrm>
        </p:spPr>
        <p:txBody>
          <a:bodyPr/>
          <a:lstStyle/>
          <a:p>
            <a:pPr eaLnBrk="1" hangingPunct="1">
              <a:defRPr/>
            </a:pPr>
            <a:r>
              <a:rPr lang="en-US" sz="2800" dirty="0">
                <a:solidFill>
                  <a:srgbClr val="FF0000"/>
                </a:solidFill>
              </a:rPr>
              <a:t>Micro-world: The Blocks World</a:t>
            </a:r>
          </a:p>
        </p:txBody>
      </p:sp>
      <p:sp>
        <p:nvSpPr>
          <p:cNvPr id="1202179" name="Rectangle 3"/>
          <p:cNvSpPr>
            <a:spLocks noGrp="1" noChangeArrowheads="1"/>
          </p:cNvSpPr>
          <p:nvPr>
            <p:ph type="body" idx="1"/>
          </p:nvPr>
        </p:nvSpPr>
        <p:spPr/>
        <p:txBody>
          <a:bodyPr/>
          <a:lstStyle/>
          <a:p>
            <a:pPr eaLnBrk="1" hangingPunct="1">
              <a:defRPr/>
            </a:pPr>
            <a:endParaRPr lang="en-US">
              <a:cs typeface="+mn-cs"/>
            </a:endParaRPr>
          </a:p>
        </p:txBody>
      </p:sp>
      <p:pic>
        <p:nvPicPr>
          <p:cNvPr id="11267" name="Picture 4" descr="fig01-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2286000"/>
            <a:ext cx="4800600" cy="2478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1268" name="Group 5"/>
          <p:cNvGrpSpPr>
            <a:grpSpLocks/>
          </p:cNvGrpSpPr>
          <p:nvPr/>
        </p:nvGrpSpPr>
        <p:grpSpPr bwMode="auto">
          <a:xfrm>
            <a:off x="2514600" y="4800600"/>
            <a:ext cx="7696200" cy="1703388"/>
            <a:chOff x="624" y="3024"/>
            <a:chExt cx="4848" cy="1073"/>
          </a:xfrm>
        </p:grpSpPr>
        <p:sp>
          <p:nvSpPr>
            <p:cNvPr id="1202182" name="Line 6"/>
            <p:cNvSpPr>
              <a:spLocks noChangeShapeType="1"/>
            </p:cNvSpPr>
            <p:nvPr/>
          </p:nvSpPr>
          <p:spPr bwMode="auto">
            <a:xfrm>
              <a:off x="624" y="3744"/>
              <a:ext cx="4560"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solidFill>
                  <a:srgbClr val="000000"/>
                </a:solidFill>
              </a:endParaRPr>
            </a:p>
          </p:txBody>
        </p:sp>
        <p:sp>
          <p:nvSpPr>
            <p:cNvPr id="1202183" name="Text Box 7"/>
            <p:cNvSpPr txBox="1">
              <a:spLocks noChangeArrowheads="1"/>
            </p:cNvSpPr>
            <p:nvPr/>
          </p:nvSpPr>
          <p:spPr bwMode="auto">
            <a:xfrm>
              <a:off x="5088" y="3609"/>
              <a:ext cx="38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a:solidFill>
                    <a:srgbClr val="000000"/>
                  </a:solidFill>
                  <a:latin typeface="Verdana" charset="0"/>
                </a:rPr>
                <a:t>T</a:t>
              </a:r>
            </a:p>
          </p:txBody>
        </p:sp>
        <p:grpSp>
          <p:nvGrpSpPr>
            <p:cNvPr id="11277" name="Group 8"/>
            <p:cNvGrpSpPr>
              <a:grpSpLocks/>
            </p:cNvGrpSpPr>
            <p:nvPr/>
          </p:nvGrpSpPr>
          <p:grpSpPr bwMode="auto">
            <a:xfrm>
              <a:off x="720" y="3264"/>
              <a:ext cx="1296" cy="477"/>
              <a:chOff x="2112" y="3264"/>
              <a:chExt cx="1296" cy="477"/>
            </a:xfrm>
          </p:grpSpPr>
          <p:sp>
            <p:nvSpPr>
              <p:cNvPr id="1202185" name="Text Box 9"/>
              <p:cNvSpPr txBox="1">
                <a:spLocks noChangeArrowheads="1"/>
              </p:cNvSpPr>
              <p:nvPr/>
            </p:nvSpPr>
            <p:spPr bwMode="auto">
              <a:xfrm>
                <a:off x="2112" y="3504"/>
                <a:ext cx="288" cy="237"/>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a:solidFill>
                      <a:srgbClr val="000000"/>
                    </a:solidFill>
                    <a:latin typeface="Verdana" charset="0"/>
                  </a:rPr>
                  <a:t>A</a:t>
                </a:r>
              </a:p>
            </p:txBody>
          </p:sp>
          <p:sp>
            <p:nvSpPr>
              <p:cNvPr id="1202186" name="Text Box 10"/>
              <p:cNvSpPr txBox="1">
                <a:spLocks noChangeArrowheads="1"/>
              </p:cNvSpPr>
              <p:nvPr/>
            </p:nvSpPr>
            <p:spPr bwMode="auto">
              <a:xfrm>
                <a:off x="2544" y="3504"/>
                <a:ext cx="288" cy="237"/>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a:solidFill>
                      <a:srgbClr val="000000"/>
                    </a:solidFill>
                    <a:latin typeface="Verdana" charset="0"/>
                  </a:rPr>
                  <a:t>B</a:t>
                </a:r>
              </a:p>
            </p:txBody>
          </p:sp>
          <p:sp>
            <p:nvSpPr>
              <p:cNvPr id="1202187" name="Text Box 11"/>
              <p:cNvSpPr txBox="1">
                <a:spLocks noChangeArrowheads="1"/>
              </p:cNvSpPr>
              <p:nvPr/>
            </p:nvSpPr>
            <p:spPr bwMode="auto">
              <a:xfrm>
                <a:off x="3120" y="3504"/>
                <a:ext cx="288" cy="237"/>
              </a:xfrm>
              <a:prstGeom prst="rect">
                <a:avLst/>
              </a:prstGeom>
              <a:solidFill>
                <a:srgbClr val="0066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a:solidFill>
                      <a:srgbClr val="000000"/>
                    </a:solidFill>
                    <a:latin typeface="Verdana" charset="0"/>
                  </a:rPr>
                  <a:t>C</a:t>
                </a:r>
              </a:p>
            </p:txBody>
          </p:sp>
          <p:sp>
            <p:nvSpPr>
              <p:cNvPr id="1202188" name="Text Box 12"/>
              <p:cNvSpPr txBox="1">
                <a:spLocks noChangeArrowheads="1"/>
              </p:cNvSpPr>
              <p:nvPr/>
            </p:nvSpPr>
            <p:spPr bwMode="auto">
              <a:xfrm>
                <a:off x="3120" y="3264"/>
                <a:ext cx="288" cy="237"/>
              </a:xfrm>
              <a:prstGeom prst="rect">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a:solidFill>
                      <a:srgbClr val="000000"/>
                    </a:solidFill>
                    <a:latin typeface="Verdana" charset="0"/>
                  </a:rPr>
                  <a:t>D</a:t>
                </a:r>
              </a:p>
            </p:txBody>
          </p:sp>
        </p:grpSp>
        <p:sp>
          <p:nvSpPr>
            <p:cNvPr id="1202189" name="Text Box 13"/>
            <p:cNvSpPr txBox="1">
              <a:spLocks noChangeArrowheads="1"/>
            </p:cNvSpPr>
            <p:nvPr/>
          </p:nvSpPr>
          <p:spPr bwMode="auto">
            <a:xfrm>
              <a:off x="1152" y="3840"/>
              <a:ext cx="967"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000" b="1">
                  <a:solidFill>
                    <a:srgbClr val="000000"/>
                  </a:solidFill>
                  <a:latin typeface="Arial" charset="0"/>
                </a:rPr>
                <a:t>Initial State</a:t>
              </a:r>
            </a:p>
          </p:txBody>
        </p:sp>
        <p:sp>
          <p:nvSpPr>
            <p:cNvPr id="1202190" name="Text Box 14"/>
            <p:cNvSpPr txBox="1">
              <a:spLocks noChangeArrowheads="1"/>
            </p:cNvSpPr>
            <p:nvPr/>
          </p:nvSpPr>
          <p:spPr bwMode="auto">
            <a:xfrm>
              <a:off x="4416" y="3024"/>
              <a:ext cx="288" cy="237"/>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a:solidFill>
                    <a:srgbClr val="000000"/>
                  </a:solidFill>
                  <a:latin typeface="Verdana" charset="0"/>
                </a:rPr>
                <a:t>A</a:t>
              </a:r>
            </a:p>
          </p:txBody>
        </p:sp>
        <p:sp>
          <p:nvSpPr>
            <p:cNvPr id="1202191" name="Text Box 15"/>
            <p:cNvSpPr txBox="1">
              <a:spLocks noChangeArrowheads="1"/>
            </p:cNvSpPr>
            <p:nvPr/>
          </p:nvSpPr>
          <p:spPr bwMode="auto">
            <a:xfrm>
              <a:off x="4416" y="3504"/>
              <a:ext cx="288" cy="237"/>
            </a:xfrm>
            <a:prstGeom prst="rect">
              <a:avLst/>
            </a:prstGeom>
            <a:solidFill>
              <a:srgbClr val="0066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a:solidFill>
                    <a:srgbClr val="000000"/>
                  </a:solidFill>
                  <a:latin typeface="Verdana" charset="0"/>
                </a:rPr>
                <a:t>C</a:t>
              </a:r>
            </a:p>
          </p:txBody>
        </p:sp>
        <p:sp>
          <p:nvSpPr>
            <p:cNvPr id="1202192" name="Text Box 16"/>
            <p:cNvSpPr txBox="1">
              <a:spLocks noChangeArrowheads="1"/>
            </p:cNvSpPr>
            <p:nvPr/>
          </p:nvSpPr>
          <p:spPr bwMode="auto">
            <a:xfrm>
              <a:off x="4416" y="3264"/>
              <a:ext cx="288" cy="237"/>
            </a:xfrm>
            <a:prstGeom prst="rect">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a:solidFill>
                    <a:srgbClr val="000000"/>
                  </a:solidFill>
                  <a:latin typeface="Verdana" charset="0"/>
                </a:rPr>
                <a:t>D</a:t>
              </a:r>
            </a:p>
          </p:txBody>
        </p:sp>
        <p:sp>
          <p:nvSpPr>
            <p:cNvPr id="1202193" name="Text Box 17"/>
            <p:cNvSpPr txBox="1">
              <a:spLocks noChangeArrowheads="1"/>
            </p:cNvSpPr>
            <p:nvPr/>
          </p:nvSpPr>
          <p:spPr bwMode="auto">
            <a:xfrm>
              <a:off x="4166" y="3847"/>
              <a:ext cx="906"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000" b="1">
                  <a:solidFill>
                    <a:srgbClr val="000000"/>
                  </a:solidFill>
                  <a:latin typeface="Arial" charset="0"/>
                </a:rPr>
                <a:t>Goal State</a:t>
              </a:r>
            </a:p>
          </p:txBody>
        </p:sp>
      </p:grpSp>
      <p:pic>
        <p:nvPicPr>
          <p:cNvPr id="11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609600"/>
            <a:ext cx="8728075"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70" name="TextBox 2"/>
          <p:cNvSpPr txBox="1">
            <a:spLocks noChangeArrowheads="1"/>
          </p:cNvSpPr>
          <p:nvPr/>
        </p:nvSpPr>
        <p:spPr bwMode="auto">
          <a:xfrm>
            <a:off x="1676401" y="381001"/>
            <a:ext cx="11715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000000"/>
                </a:solidFill>
              </a:rPr>
              <a:t>gripper</a:t>
            </a:r>
          </a:p>
        </p:txBody>
      </p:sp>
      <p:sp>
        <p:nvSpPr>
          <p:cNvPr id="4" name="Decagon 3"/>
          <p:cNvSpPr/>
          <p:nvPr/>
        </p:nvSpPr>
        <p:spPr>
          <a:xfrm>
            <a:off x="3124200" y="3200400"/>
            <a:ext cx="5486400" cy="3048000"/>
          </a:xfrm>
          <a:prstGeom prst="decagon">
            <a:avLst/>
          </a:prstGeom>
          <a:solidFill>
            <a:schemeClr val="accent1">
              <a:alpha val="3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TextBox 4"/>
          <p:cNvSpPr txBox="1">
            <a:spLocks noChangeArrowheads="1"/>
          </p:cNvSpPr>
          <p:nvPr/>
        </p:nvSpPr>
        <p:spPr bwMode="auto">
          <a:xfrm>
            <a:off x="1905001" y="3505200"/>
            <a:ext cx="2392363" cy="1200150"/>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How many</a:t>
            </a:r>
          </a:p>
          <a:p>
            <a:pPr eaLnBrk="1" hangingPunct="1"/>
            <a:r>
              <a:rPr lang="en-US"/>
              <a:t>different possible</a:t>
            </a:r>
          </a:p>
          <a:p>
            <a:pPr eaLnBrk="1" hangingPunct="1"/>
            <a:r>
              <a:rPr lang="en-US"/>
              <a:t>world states?</a:t>
            </a:r>
          </a:p>
        </p:txBody>
      </p:sp>
      <p:sp>
        <p:nvSpPr>
          <p:cNvPr id="11273" name="TextBox 1"/>
          <p:cNvSpPr txBox="1">
            <a:spLocks noChangeArrowheads="1"/>
          </p:cNvSpPr>
          <p:nvPr/>
        </p:nvSpPr>
        <p:spPr bwMode="auto">
          <a:xfrm>
            <a:off x="8686801" y="3429001"/>
            <a:ext cx="1965325"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a) Tens?</a:t>
            </a:r>
          </a:p>
          <a:p>
            <a:pPr eaLnBrk="1" hangingPunct="1"/>
            <a:r>
              <a:rPr lang="en-US"/>
              <a:t>b) Hundreds?</a:t>
            </a:r>
          </a:p>
          <a:p>
            <a:pPr eaLnBrk="1" hangingPunct="1"/>
            <a:r>
              <a:rPr lang="en-US"/>
              <a:t>c) Thousands?</a:t>
            </a:r>
          </a:p>
          <a:p>
            <a:pPr eaLnBrk="1" hangingPunct="1"/>
            <a:r>
              <a:rPr lang="en-US"/>
              <a:t>d) Millions?</a:t>
            </a:r>
          </a:p>
          <a:p>
            <a:pPr eaLnBrk="1" hangingPunct="1"/>
            <a:r>
              <a:rPr lang="en-US"/>
              <a:t>e) Billions?</a:t>
            </a:r>
          </a:p>
          <a:p>
            <a:pPr eaLnBrk="1" hangingPunct="1"/>
            <a:r>
              <a:rPr lang="en-US"/>
              <a:t>f) Trillions?</a:t>
            </a:r>
          </a:p>
        </p:txBody>
      </p:sp>
      <p:sp>
        <p:nvSpPr>
          <p:cNvPr id="2" name="Octagon 1"/>
          <p:cNvSpPr/>
          <p:nvPr/>
        </p:nvSpPr>
        <p:spPr>
          <a:xfrm>
            <a:off x="8610600" y="4953000"/>
            <a:ext cx="1752600" cy="381000"/>
          </a:xfrm>
          <a:prstGeom prst="octagon">
            <a:avLst/>
          </a:prstGeom>
          <a:solidFill>
            <a:srgbClr val="FF0000">
              <a:alpha val="39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89969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11273"/>
                                        </p:tgtEl>
                                        <p:attrNameLst>
                                          <p:attrName>style.visibility</p:attrName>
                                        </p:attrNameLst>
                                      </p:cBhvr>
                                      <p:to>
                                        <p:strVal val="visible"/>
                                      </p:to>
                                    </p:set>
                                    <p:anim calcmode="lin" valueType="num">
                                      <p:cBhvr>
                                        <p:cTn id="17" dur="500" fill="hold"/>
                                        <p:tgtEl>
                                          <p:spTgt spid="11273"/>
                                        </p:tgtEl>
                                        <p:attrNameLst>
                                          <p:attrName>ppt_w</p:attrName>
                                        </p:attrNameLst>
                                      </p:cBhvr>
                                      <p:tavLst>
                                        <p:tav tm="0">
                                          <p:val>
                                            <p:fltVal val="0"/>
                                          </p:val>
                                        </p:tav>
                                        <p:tav tm="100000">
                                          <p:val>
                                            <p:strVal val="#ppt_w"/>
                                          </p:val>
                                        </p:tav>
                                      </p:tavLst>
                                    </p:anim>
                                    <p:anim calcmode="lin" valueType="num">
                                      <p:cBhvr>
                                        <p:cTn id="18" dur="500" fill="hold"/>
                                        <p:tgtEl>
                                          <p:spTgt spid="11273"/>
                                        </p:tgtEl>
                                        <p:attrNameLst>
                                          <p:attrName>ppt_h</p:attrName>
                                        </p:attrNameLst>
                                      </p:cBhvr>
                                      <p:tavLst>
                                        <p:tav tm="0">
                                          <p:val>
                                            <p:fltVal val="0"/>
                                          </p:val>
                                        </p:tav>
                                        <p:tav tm="100000">
                                          <p:val>
                                            <p:strVal val="#ppt_h"/>
                                          </p:val>
                                        </p:tav>
                                      </p:tavLst>
                                    </p:anim>
                                    <p:anim calcmode="lin" valueType="num">
                                      <p:cBhvr>
                                        <p:cTn id="19" dur="500" fill="hold"/>
                                        <p:tgtEl>
                                          <p:spTgt spid="11273"/>
                                        </p:tgtEl>
                                        <p:attrNameLst>
                                          <p:attrName>style.rotation</p:attrName>
                                        </p:attrNameLst>
                                      </p:cBhvr>
                                      <p:tavLst>
                                        <p:tav tm="0">
                                          <p:val>
                                            <p:fltVal val="360"/>
                                          </p:val>
                                        </p:tav>
                                        <p:tav tm="100000">
                                          <p:val>
                                            <p:fltVal val="0"/>
                                          </p:val>
                                        </p:tav>
                                      </p:tavLst>
                                    </p:anim>
                                    <p:animEffect transition="in" filter="fade">
                                      <p:cBhvr>
                                        <p:cTn id="20" dur="500"/>
                                        <p:tgtEl>
                                          <p:spTgt spid="1127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5"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28" dur="1000" fill="hold"/>
                                        <p:tgtEl>
                                          <p:spTgt spid="2"/>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273" grpId="0"/>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152400"/>
            <a:ext cx="9067800" cy="6629400"/>
          </a:xfrm>
        </p:spPr>
        <p:txBody>
          <a:bodyPr>
            <a:normAutofit fontScale="70000" lnSpcReduction="20000"/>
          </a:bodyPr>
          <a:lstStyle/>
          <a:p>
            <a:pPr>
              <a:defRPr/>
            </a:pPr>
            <a:r>
              <a:rPr lang="en-US" b="1" dirty="0">
                <a:solidFill>
                  <a:srgbClr val="FF0000"/>
                </a:solidFill>
              </a:rPr>
              <a:t>Size state space of blocks world example</a:t>
            </a:r>
          </a:p>
          <a:p>
            <a:pPr>
              <a:defRPr/>
            </a:pPr>
            <a:r>
              <a:rPr lang="en-US" b="1" dirty="0">
                <a:solidFill>
                  <a:schemeClr val="accent2"/>
                </a:solidFill>
              </a:rPr>
              <a:t>n = 8 objects, k = 9 locations to build towers, one gripper. (One location in box.)</a:t>
            </a:r>
          </a:p>
          <a:p>
            <a:pPr>
              <a:defRPr/>
            </a:pPr>
            <a:r>
              <a:rPr lang="en-US" b="1" dirty="0">
                <a:solidFill>
                  <a:schemeClr val="accent2"/>
                </a:solidFill>
              </a:rPr>
              <a:t>All objects distinguishable, order matter in towers. (Assume stackable</a:t>
            </a:r>
          </a:p>
          <a:p>
            <a:pPr>
              <a:defRPr/>
            </a:pPr>
            <a:r>
              <a:rPr lang="en-US" b="1" dirty="0">
                <a:solidFill>
                  <a:schemeClr val="accent2"/>
                </a:solidFill>
              </a:rPr>
              <a:t>in any order.)</a:t>
            </a:r>
          </a:p>
          <a:p>
            <a:pPr>
              <a:defRPr/>
            </a:pPr>
            <a:endParaRPr lang="en-US" dirty="0"/>
          </a:p>
          <a:p>
            <a:pPr>
              <a:defRPr/>
            </a:pPr>
            <a:r>
              <a:rPr lang="en-US" dirty="0"/>
              <a:t>Blocks: Use r-combinations approach from Rosen (section 5.5; CS-2800).</a:t>
            </a:r>
          </a:p>
          <a:p>
            <a:pPr>
              <a:defRPr/>
            </a:pPr>
            <a:r>
              <a:rPr lang="en-US" dirty="0"/>
              <a:t>        </a:t>
            </a:r>
            <a:r>
              <a:rPr lang="en-US" b="1" dirty="0">
                <a:solidFill>
                  <a:srgbClr val="FF0000"/>
                </a:solidFill>
              </a:rPr>
              <a:t>- - - - - - - - - - - - - - - -   </a:t>
            </a:r>
            <a:r>
              <a:rPr lang="en-US" b="1" dirty="0">
                <a:solidFill>
                  <a:schemeClr val="accent1"/>
                </a:solidFill>
              </a:rPr>
              <a:t>consider 16 = (n + k – 1) “spots”</a:t>
            </a:r>
          </a:p>
          <a:p>
            <a:pPr>
              <a:defRPr/>
            </a:pPr>
            <a:r>
              <a:rPr lang="en-US" b="1" dirty="0">
                <a:solidFill>
                  <a:schemeClr val="accent1"/>
                </a:solidFill>
              </a:rPr>
              <a:t>                                                Select k – 1 = 8 “dividers” to create locations, </a:t>
            </a:r>
          </a:p>
          <a:p>
            <a:pPr>
              <a:defRPr/>
            </a:pPr>
            <a:r>
              <a:rPr lang="en-US" b="1" dirty="0">
                <a:solidFill>
                  <a:schemeClr val="accent1"/>
                </a:solidFill>
              </a:rPr>
              <a:t>                                                (16 choose 8) ways to do this, e.g., </a:t>
            </a:r>
          </a:p>
          <a:p>
            <a:pPr>
              <a:defRPr/>
            </a:pPr>
            <a:r>
              <a:rPr lang="en-US" dirty="0"/>
              <a:t>        </a:t>
            </a:r>
            <a:r>
              <a:rPr lang="en-US" b="1" dirty="0">
                <a:solidFill>
                  <a:srgbClr val="FF0000"/>
                </a:solidFill>
              </a:rPr>
              <a:t>|  | - - -   | -  |  | - - -   |  | - | </a:t>
            </a:r>
            <a:r>
              <a:rPr lang="en-US" b="1" dirty="0">
                <a:solidFill>
                  <a:schemeClr val="accent2"/>
                </a:solidFill>
              </a:rPr>
              <a:t>Allocate n = 8 </a:t>
            </a:r>
            <a:r>
              <a:rPr lang="en-US" b="1" dirty="0" err="1">
                <a:solidFill>
                  <a:schemeClr val="accent2"/>
                </a:solidFill>
              </a:rPr>
              <a:t>objs</a:t>
            </a:r>
            <a:r>
              <a:rPr lang="en-US" b="1" dirty="0">
                <a:solidFill>
                  <a:schemeClr val="accent2"/>
                </a:solidFill>
              </a:rPr>
              <a:t> to remaining spots, 8! ways, e.g.,</a:t>
            </a:r>
          </a:p>
          <a:p>
            <a:pPr>
              <a:defRPr/>
            </a:pPr>
            <a:r>
              <a:rPr lang="en-US" dirty="0"/>
              <a:t>        </a:t>
            </a:r>
            <a:r>
              <a:rPr lang="en-US" b="1" dirty="0">
                <a:solidFill>
                  <a:srgbClr val="FF0000"/>
                </a:solidFill>
              </a:rPr>
              <a:t>|  | 4 1 8 | 5 |  | 6 3 7 |  | 2 |  </a:t>
            </a:r>
            <a:r>
              <a:rPr lang="en-US" dirty="0"/>
              <a:t>                </a:t>
            </a:r>
            <a:r>
              <a:rPr lang="en-US" b="1" dirty="0">
                <a:solidFill>
                  <a:srgbClr val="3333CC"/>
                </a:solidFill>
              </a:rPr>
              <a:t>assigns 8 objects to the 9 locations </a:t>
            </a:r>
          </a:p>
          <a:p>
            <a:pPr>
              <a:defRPr/>
            </a:pPr>
            <a:r>
              <a:rPr lang="en-US" dirty="0"/>
              <a:t>     </a:t>
            </a:r>
            <a:r>
              <a:rPr lang="en-US" b="1" dirty="0">
                <a:solidFill>
                  <a:srgbClr val="FF0000"/>
                </a:solidFill>
              </a:rPr>
              <a:t>a  b     c      d  e     f     g  h  </a:t>
            </a:r>
            <a:r>
              <a:rPr lang="en-US" b="1" dirty="0" err="1">
                <a:solidFill>
                  <a:srgbClr val="FF0000"/>
                </a:solidFill>
              </a:rPr>
              <a:t>i</a:t>
            </a:r>
            <a:r>
              <a:rPr lang="en-US" b="1" dirty="0">
                <a:solidFill>
                  <a:srgbClr val="FF0000"/>
                </a:solidFill>
              </a:rPr>
              <a:t> </a:t>
            </a:r>
            <a:r>
              <a:rPr lang="en-US" dirty="0"/>
              <a:t>               </a:t>
            </a:r>
            <a:r>
              <a:rPr lang="en-US" b="1" dirty="0">
                <a:solidFill>
                  <a:srgbClr val="3333CC"/>
                </a:solidFill>
              </a:rPr>
              <a:t>based on dividers</a:t>
            </a:r>
          </a:p>
          <a:p>
            <a:pPr>
              <a:defRPr/>
            </a:pPr>
            <a:endParaRPr lang="en-US" b="1" dirty="0">
              <a:solidFill>
                <a:srgbClr val="3333CC"/>
              </a:solidFill>
            </a:endParaRPr>
          </a:p>
          <a:p>
            <a:pPr>
              <a:defRPr/>
            </a:pPr>
            <a:r>
              <a:rPr lang="en-US" b="1" dirty="0">
                <a:solidFill>
                  <a:srgbClr val="3333CC"/>
                </a:solidFill>
              </a:rPr>
              <a:t>So, total number of states (ignoring gripper): </a:t>
            </a:r>
            <a:r>
              <a:rPr lang="en-US" b="1" dirty="0">
                <a:solidFill>
                  <a:srgbClr val="FF0000"/>
                </a:solidFill>
              </a:rPr>
              <a:t>(16 choose 8) * 8! = 518,918,400</a:t>
            </a:r>
          </a:p>
          <a:p>
            <a:pPr>
              <a:defRPr/>
            </a:pPr>
            <a:r>
              <a:rPr lang="en-US" b="1" dirty="0">
                <a:solidFill>
                  <a:srgbClr val="FF0000"/>
                </a:solidFill>
              </a:rPr>
              <a:t>* 9 for location gripper: &gt; 4.5 billion states </a:t>
            </a:r>
            <a:r>
              <a:rPr lang="en-US" b="1" dirty="0">
                <a:solidFill>
                  <a:srgbClr val="3333CC"/>
                </a:solidFill>
              </a:rPr>
              <a:t>even in this toy domain!</a:t>
            </a:r>
          </a:p>
          <a:p>
            <a:pPr>
              <a:defRPr/>
            </a:pPr>
            <a:r>
              <a:rPr lang="en-US" b="1" dirty="0">
                <a:solidFill>
                  <a:srgbClr val="3333CC"/>
                </a:solidFill>
              </a:rPr>
              <a:t>Search spaces grow exponentially with domain. </a:t>
            </a:r>
            <a:r>
              <a:rPr lang="en-US" b="1" i="1" dirty="0">
                <a:solidFill>
                  <a:schemeClr val="accent1">
                    <a:lumMod val="75000"/>
                  </a:schemeClr>
                </a:solidFill>
              </a:rPr>
              <a:t>Still need to search them, e.g., to</a:t>
            </a:r>
          </a:p>
          <a:p>
            <a:pPr>
              <a:defRPr/>
            </a:pPr>
            <a:r>
              <a:rPr lang="en-US" b="1" i="1" dirty="0">
                <a:solidFill>
                  <a:schemeClr val="accent1">
                    <a:lumMod val="75000"/>
                  </a:schemeClr>
                </a:solidFill>
              </a:rPr>
              <a:t>find a  sequence of states (via gripper moves) leading to a desired goal state.</a:t>
            </a:r>
          </a:p>
        </p:txBody>
      </p:sp>
      <p:sp>
        <p:nvSpPr>
          <p:cNvPr id="4" name="Decagon 3"/>
          <p:cNvSpPr/>
          <p:nvPr/>
        </p:nvSpPr>
        <p:spPr>
          <a:xfrm>
            <a:off x="2514600" y="3810000"/>
            <a:ext cx="609600" cy="685800"/>
          </a:xfrm>
          <a:prstGeom prst="decagon">
            <a:avLst/>
          </a:prstGeom>
          <a:solidFill>
            <a:schemeClr val="accent1">
              <a:lumMod val="40000"/>
              <a:lumOff val="60000"/>
              <a:alpha val="42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Decagon 4"/>
          <p:cNvSpPr/>
          <p:nvPr/>
        </p:nvSpPr>
        <p:spPr>
          <a:xfrm>
            <a:off x="3200400" y="3810000"/>
            <a:ext cx="228600" cy="685800"/>
          </a:xfrm>
          <a:prstGeom prst="decagon">
            <a:avLst/>
          </a:prstGeom>
          <a:solidFill>
            <a:schemeClr val="accent1">
              <a:lumMod val="40000"/>
              <a:lumOff val="60000"/>
              <a:alpha val="42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Decagon 5"/>
          <p:cNvSpPr/>
          <p:nvPr/>
        </p:nvSpPr>
        <p:spPr>
          <a:xfrm>
            <a:off x="3733800" y="3810000"/>
            <a:ext cx="609600" cy="685800"/>
          </a:xfrm>
          <a:prstGeom prst="decagon">
            <a:avLst/>
          </a:prstGeom>
          <a:solidFill>
            <a:schemeClr val="accent1">
              <a:lumMod val="40000"/>
              <a:lumOff val="60000"/>
              <a:alpha val="42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Decagon 6"/>
          <p:cNvSpPr/>
          <p:nvPr/>
        </p:nvSpPr>
        <p:spPr>
          <a:xfrm>
            <a:off x="4572000" y="3810000"/>
            <a:ext cx="228600" cy="685800"/>
          </a:xfrm>
          <a:prstGeom prst="decagon">
            <a:avLst/>
          </a:prstGeom>
          <a:solidFill>
            <a:schemeClr val="accent1">
              <a:lumMod val="40000"/>
              <a:lumOff val="60000"/>
              <a:alpha val="42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6717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fill="hold"/>
                                        <p:tgtEl>
                                          <p:spTgt spid="6"/>
                                        </p:tgtEl>
                                        <p:attrNameLst>
                                          <p:attrName>ppt_x</p:attrName>
                                        </p:attrNameLst>
                                      </p:cBhvr>
                                      <p:tavLst>
                                        <p:tav tm="0">
                                          <p:val>
                                            <p:strVal val="#ppt_x"/>
                                          </p:val>
                                        </p:tav>
                                        <p:tav tm="100000">
                                          <p:val>
                                            <p:strVal val="#ppt_x"/>
                                          </p:val>
                                        </p:tav>
                                      </p:tavLst>
                                    </p:anim>
                                    <p:anim calcmode="lin" valueType="num">
                                      <p:cBhvr additive="base">
                                        <p:cTn id="60" dur="500" fill="hold"/>
                                        <p:tgtEl>
                                          <p:spTgt spid="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anim calcmode="lin" valueType="num">
                                      <p:cBhvr additive="base">
                                        <p:cTn id="6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nodeType="clickEffect">
                                  <p:stCondLst>
                                    <p:cond delay="0"/>
                                  </p:stCondLst>
                                  <p:childTnLst>
                                    <p:set>
                                      <p:cBhvr>
                                        <p:cTn id="74" dur="1" fill="hold">
                                          <p:stCondLst>
                                            <p:cond delay="0"/>
                                          </p:stCondLst>
                                        </p:cTn>
                                        <p:tgtEl>
                                          <p:spTgt spid="3">
                                            <p:txEl>
                                              <p:pRg st="14" end="14"/>
                                            </p:txEl>
                                          </p:spTgt>
                                        </p:tgtEl>
                                        <p:attrNameLst>
                                          <p:attrName>style.visibility</p:attrName>
                                        </p:attrNameLst>
                                      </p:cBhvr>
                                      <p:to>
                                        <p:strVal val="visible"/>
                                      </p:to>
                                    </p:set>
                                    <p:anim calcmode="lin" valueType="num">
                                      <p:cBhvr additive="base">
                                        <p:cTn id="7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nodeType="clickEffect">
                                  <p:stCondLst>
                                    <p:cond delay="0"/>
                                  </p:stCondLst>
                                  <p:childTnLst>
                                    <p:set>
                                      <p:cBhvr>
                                        <p:cTn id="80" dur="1" fill="hold">
                                          <p:stCondLst>
                                            <p:cond delay="0"/>
                                          </p:stCondLst>
                                        </p:cTn>
                                        <p:tgtEl>
                                          <p:spTgt spid="3">
                                            <p:txEl>
                                              <p:pRg st="15" end="15"/>
                                            </p:txEl>
                                          </p:spTgt>
                                        </p:tgtEl>
                                        <p:attrNameLst>
                                          <p:attrName>style.visibility</p:attrName>
                                        </p:attrNameLst>
                                      </p:cBhvr>
                                      <p:to>
                                        <p:strVal val="visible"/>
                                      </p:to>
                                    </p:set>
                                    <p:anim calcmode="lin" valueType="num">
                                      <p:cBhvr additive="base">
                                        <p:cTn id="8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
                                            <p:txEl>
                                              <p:pRg st="16" end="16"/>
                                            </p:txEl>
                                          </p:spTgt>
                                        </p:tgtEl>
                                        <p:attrNameLst>
                                          <p:attrName>style.visibility</p:attrName>
                                        </p:attrNameLst>
                                      </p:cBhvr>
                                      <p:to>
                                        <p:strVal val="visible"/>
                                      </p:to>
                                    </p:set>
                                    <p:anim calcmode="lin" valueType="num">
                                      <p:cBhvr additive="base">
                                        <p:cTn id="8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Rectangle 2"/>
          <p:cNvSpPr>
            <a:spLocks noGrp="1" noChangeArrowheads="1"/>
          </p:cNvSpPr>
          <p:nvPr>
            <p:ph type="title"/>
          </p:nvPr>
        </p:nvSpPr>
        <p:spPr>
          <a:xfrm>
            <a:off x="6781800" y="0"/>
            <a:ext cx="3581400" cy="990600"/>
          </a:xfrm>
        </p:spPr>
        <p:txBody>
          <a:bodyPr/>
          <a:lstStyle/>
          <a:p>
            <a:pPr eaLnBrk="1" hangingPunct="1">
              <a:defRPr/>
            </a:pPr>
            <a:r>
              <a:rPr lang="en-US" dirty="0">
                <a:solidFill>
                  <a:srgbClr val="FF0000"/>
                </a:solidFill>
                <a:cs typeface="+mj-cs"/>
              </a:rPr>
              <a:t>Problem types</a:t>
            </a:r>
          </a:p>
        </p:txBody>
      </p:sp>
      <p:sp>
        <p:nvSpPr>
          <p:cNvPr id="1257475" name="Rectangle 3"/>
          <p:cNvSpPr>
            <a:spLocks noGrp="1" noChangeArrowheads="1"/>
          </p:cNvSpPr>
          <p:nvPr>
            <p:ph type="body" idx="1"/>
          </p:nvPr>
        </p:nvSpPr>
        <p:spPr>
          <a:xfrm>
            <a:off x="2514600" y="990600"/>
            <a:ext cx="7924800" cy="4876800"/>
          </a:xfrm>
        </p:spPr>
        <p:txBody>
          <a:bodyPr>
            <a:normAutofit fontScale="92500" lnSpcReduction="10000"/>
          </a:bodyPr>
          <a:lstStyle/>
          <a:p>
            <a:pPr eaLnBrk="1" hangingPunct="1">
              <a:defRPr/>
            </a:pPr>
            <a:r>
              <a:rPr lang="en-US" sz="1800" b="1" dirty="0">
                <a:solidFill>
                  <a:schemeClr val="accent2"/>
                </a:solidFill>
              </a:rPr>
              <a:t>1) Deterministic, fully observable</a:t>
            </a:r>
            <a:r>
              <a:rPr lang="en-US" sz="1800" b="1" dirty="0"/>
              <a:t> </a:t>
            </a:r>
          </a:p>
          <a:p>
            <a:pPr eaLnBrk="1" hangingPunct="1">
              <a:defRPr/>
            </a:pPr>
            <a:r>
              <a:rPr lang="en-US" sz="1800" b="1" dirty="0"/>
              <a:t>Agent knows exactly which state it will be in; solution is a sequence of actions.
</a:t>
            </a:r>
          </a:p>
          <a:p>
            <a:pPr eaLnBrk="1" hangingPunct="1">
              <a:defRPr/>
            </a:pPr>
            <a:r>
              <a:rPr lang="en-US" sz="1800" b="1" dirty="0">
                <a:solidFill>
                  <a:schemeClr val="accent2"/>
                </a:solidFill>
              </a:rPr>
              <a:t>2) Non-observable</a:t>
            </a:r>
            <a:r>
              <a:rPr lang="en-US" sz="1800" b="1" dirty="0">
                <a:solidFill>
                  <a:schemeClr val="accent2"/>
                </a:solidFill>
                <a:cs typeface="Arial" charset="0"/>
              </a:rPr>
              <a:t> ---</a:t>
            </a:r>
            <a:r>
              <a:rPr lang="en-US" sz="1800" b="1" dirty="0">
                <a:cs typeface="Arial" charset="0"/>
                <a:sym typeface="Wingdings" charset="0"/>
              </a:rPr>
              <a:t> </a:t>
            </a:r>
            <a:r>
              <a:rPr lang="en-US" sz="1800" b="1" dirty="0" err="1">
                <a:solidFill>
                  <a:srgbClr val="FF0000"/>
                </a:solidFill>
              </a:rPr>
              <a:t>sensorless</a:t>
            </a:r>
            <a:r>
              <a:rPr lang="en-US" sz="1800" b="1" dirty="0">
                <a:solidFill>
                  <a:srgbClr val="FF0000"/>
                </a:solidFill>
              </a:rPr>
              <a:t> problem</a:t>
            </a:r>
          </a:p>
          <a:p>
            <a:pPr lvl="1" eaLnBrk="1" hangingPunct="1">
              <a:defRPr/>
            </a:pPr>
            <a:r>
              <a:rPr lang="en-US" sz="1800" b="1" dirty="0"/>
              <a:t>Agent may have no idea where it is (no sensors); it reasons in terms of </a:t>
            </a:r>
            <a:r>
              <a:rPr lang="en-US" sz="1800" b="1" u="sng" dirty="0"/>
              <a:t>belief states</a:t>
            </a:r>
            <a:r>
              <a:rPr lang="en-US" sz="1800" b="1" dirty="0"/>
              <a:t>; solution is a sequence actions (effects of actions certain).</a:t>
            </a:r>
          </a:p>
          <a:p>
            <a:pPr lvl="1" eaLnBrk="1" hangingPunct="1">
              <a:defRPr/>
            </a:pPr>
            <a:endParaRPr lang="en-US" sz="1800" b="1" dirty="0"/>
          </a:p>
          <a:p>
            <a:pPr eaLnBrk="1" hangingPunct="1">
              <a:defRPr/>
            </a:pPr>
            <a:r>
              <a:rPr lang="en-US" sz="1800" b="1" dirty="0">
                <a:solidFill>
                  <a:schemeClr val="accent2"/>
                </a:solidFill>
              </a:rPr>
              <a:t>3) Nondeterministic and/or partially observable</a:t>
            </a:r>
            <a:r>
              <a:rPr lang="en-US" sz="1800" b="1" dirty="0">
                <a:cs typeface="Arial" charset="0"/>
              </a:rPr>
              <a:t>:</a:t>
            </a:r>
            <a:r>
              <a:rPr lang="en-US" sz="1800" b="1" dirty="0">
                <a:cs typeface="Arial" charset="0"/>
                <a:sym typeface="Wingdings" charset="0"/>
              </a:rPr>
              <a:t> </a:t>
            </a:r>
            <a:r>
              <a:rPr lang="en-US" sz="1800" b="1" dirty="0">
                <a:solidFill>
                  <a:srgbClr val="FF0000"/>
                </a:solidFill>
              </a:rPr>
              <a:t>contingency problem </a:t>
            </a:r>
          </a:p>
          <a:p>
            <a:pPr lvl="1" eaLnBrk="1" hangingPunct="1">
              <a:defRPr/>
            </a:pPr>
            <a:r>
              <a:rPr lang="en-US" sz="1800" b="1" dirty="0"/>
              <a:t>Actions uncertain, percepts provide </a:t>
            </a:r>
            <a:r>
              <a:rPr lang="en-US" sz="1800" b="1" dirty="0">
                <a:solidFill>
                  <a:srgbClr val="FF0000"/>
                </a:solidFill>
              </a:rPr>
              <a:t>new</a:t>
            </a:r>
            <a:r>
              <a:rPr lang="en-US" sz="1800" b="1" dirty="0"/>
              <a:t> information about current state </a:t>
            </a:r>
            <a:r>
              <a:rPr lang="en-US" sz="1800" b="1" dirty="0">
                <a:solidFill>
                  <a:srgbClr val="FF0000"/>
                </a:solidFill>
              </a:rPr>
              <a:t>(adversarial problem if uncertainty comes from other agents).</a:t>
            </a:r>
          </a:p>
          <a:p>
            <a:pPr lvl="1" eaLnBrk="1" hangingPunct="1">
              <a:defRPr/>
            </a:pPr>
            <a:r>
              <a:rPr lang="en-US" sz="1800" b="1" dirty="0">
                <a:solidFill>
                  <a:srgbClr val="FF0000"/>
                </a:solidFill>
              </a:rPr>
              <a:t>Solution is a “strategy” to reach the goal.</a:t>
            </a:r>
            <a:endParaRPr lang="en-US" sz="1800" b="1" dirty="0"/>
          </a:p>
          <a:p>
            <a:pPr lvl="1" eaLnBrk="1" hangingPunct="1">
              <a:buFontTx/>
              <a:buNone/>
              <a:defRPr/>
            </a:pPr>
            <a:endParaRPr lang="en-US" sz="1800" b="1" dirty="0"/>
          </a:p>
          <a:p>
            <a:pPr eaLnBrk="1" hangingPunct="1">
              <a:defRPr/>
            </a:pPr>
            <a:r>
              <a:rPr lang="en-US" sz="1800" b="1" dirty="0">
                <a:solidFill>
                  <a:schemeClr val="accent2"/>
                </a:solidFill>
              </a:rPr>
              <a:t>4) Unknown state space and uncertain action effects</a:t>
            </a:r>
            <a:r>
              <a:rPr lang="en-US" sz="1800" b="1" dirty="0"/>
              <a:t>:</a:t>
            </a:r>
            <a:r>
              <a:rPr lang="en-US" sz="1800" b="1" dirty="0">
                <a:sym typeface="Wingdings" charset="0"/>
              </a:rPr>
              <a:t> </a:t>
            </a:r>
            <a:r>
              <a:rPr lang="en-US" sz="1800" b="1" dirty="0">
                <a:solidFill>
                  <a:srgbClr val="FF0000"/>
                </a:solidFill>
              </a:rPr>
              <a:t>exploration problem</a:t>
            </a:r>
          </a:p>
          <a:p>
            <a:pPr marL="400050" lvl="2" indent="0">
              <a:buNone/>
              <a:defRPr/>
            </a:pPr>
            <a:r>
              <a:rPr lang="en-US" b="1" dirty="0">
                <a:solidFill>
                  <a:srgbClr val="FF0000"/>
                </a:solidFill>
              </a:rPr>
              <a:t>--    Solution is a “strategy” to reach the goal (end explore environment).</a:t>
            </a:r>
            <a:endParaRPr lang="en-US" b="1" dirty="0"/>
          </a:p>
          <a:p>
            <a:pPr eaLnBrk="1" hangingPunct="1">
              <a:defRPr/>
            </a:pPr>
            <a:endParaRPr lang="en-US" sz="1800" b="1" dirty="0">
              <a:solidFill>
                <a:srgbClr val="FF0000"/>
              </a:solidFill>
            </a:endParaRPr>
          </a:p>
          <a:p>
            <a:pPr eaLnBrk="1" hangingPunct="1">
              <a:defRPr/>
            </a:pPr>
            <a:r>
              <a:rPr lang="en-US" sz="1800" b="1" dirty="0">
                <a:solidFill>
                  <a:srgbClr val="FF0000"/>
                </a:solidFill>
              </a:rPr>
              <a:t>          </a:t>
            </a:r>
          </a:p>
        </p:txBody>
      </p:sp>
      <p:grpSp>
        <p:nvGrpSpPr>
          <p:cNvPr id="1257478" name="Group 6"/>
          <p:cNvGrpSpPr>
            <a:grpSpLocks/>
          </p:cNvGrpSpPr>
          <p:nvPr/>
        </p:nvGrpSpPr>
        <p:grpSpPr bwMode="auto">
          <a:xfrm>
            <a:off x="1643063" y="1524252"/>
            <a:ext cx="566738" cy="3047749"/>
            <a:chOff x="171" y="1392"/>
            <a:chExt cx="357" cy="2304"/>
          </a:xfrm>
        </p:grpSpPr>
        <p:sp>
          <p:nvSpPr>
            <p:cNvPr id="1257476" name="Line 4"/>
            <p:cNvSpPr>
              <a:spLocks noChangeShapeType="1"/>
            </p:cNvSpPr>
            <p:nvPr/>
          </p:nvSpPr>
          <p:spPr bwMode="auto">
            <a:xfrm>
              <a:off x="528" y="1392"/>
              <a:ext cx="0" cy="2304"/>
            </a:xfrm>
            <a:prstGeom prst="line">
              <a:avLst/>
            </a:prstGeom>
            <a:noFill/>
            <a:ln w="5715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257477" name="Text Box 5"/>
            <p:cNvSpPr txBox="1">
              <a:spLocks noChangeArrowheads="1"/>
            </p:cNvSpPr>
            <p:nvPr/>
          </p:nvSpPr>
          <p:spPr bwMode="auto">
            <a:xfrm rot="16200000">
              <a:off x="-549" y="2246"/>
              <a:ext cx="1673"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rPr>
                <a:t>Increasing complexity</a:t>
              </a:r>
            </a:p>
          </p:txBody>
        </p:sp>
      </p:grpSp>
    </p:spTree>
    <p:extLst>
      <p:ext uri="{BB962C8B-B14F-4D97-AF65-F5344CB8AC3E}">
        <p14:creationId xmlns:p14="http://schemas.microsoft.com/office/powerpoint/2010/main" val="1237688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57475">
                                            <p:txEl>
                                              <p:pRg st="0" end="0"/>
                                            </p:txEl>
                                          </p:spTgt>
                                        </p:tgtEl>
                                        <p:attrNameLst>
                                          <p:attrName>style.visibility</p:attrName>
                                        </p:attrNameLst>
                                      </p:cBhvr>
                                      <p:to>
                                        <p:strVal val="visible"/>
                                      </p:to>
                                    </p:set>
                                    <p:anim calcmode="lin" valueType="num">
                                      <p:cBhvr additive="base">
                                        <p:cTn id="7" dur="500" fill="hold"/>
                                        <p:tgtEl>
                                          <p:spTgt spid="12574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747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57475">
                                            <p:txEl>
                                              <p:pRg st="1" end="1"/>
                                            </p:txEl>
                                          </p:spTgt>
                                        </p:tgtEl>
                                        <p:attrNameLst>
                                          <p:attrName>style.visibility</p:attrName>
                                        </p:attrNameLst>
                                      </p:cBhvr>
                                      <p:to>
                                        <p:strVal val="visible"/>
                                      </p:to>
                                    </p:set>
                                    <p:anim calcmode="lin" valueType="num">
                                      <p:cBhvr additive="base">
                                        <p:cTn id="11" dur="500" fill="hold"/>
                                        <p:tgtEl>
                                          <p:spTgt spid="125747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574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257475">
                                            <p:txEl>
                                              <p:pRg st="2" end="2"/>
                                            </p:txEl>
                                          </p:spTgt>
                                        </p:tgtEl>
                                        <p:attrNameLst>
                                          <p:attrName>style.visibility</p:attrName>
                                        </p:attrNameLst>
                                      </p:cBhvr>
                                      <p:to>
                                        <p:strVal val="visible"/>
                                      </p:to>
                                    </p:set>
                                    <p:anim calcmode="lin" valueType="num">
                                      <p:cBhvr additive="base">
                                        <p:cTn id="17" dur="500" fill="hold"/>
                                        <p:tgtEl>
                                          <p:spTgt spid="125747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5747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57475">
                                            <p:txEl>
                                              <p:pRg st="3" end="3"/>
                                            </p:txEl>
                                          </p:spTgt>
                                        </p:tgtEl>
                                        <p:attrNameLst>
                                          <p:attrName>style.visibility</p:attrName>
                                        </p:attrNameLst>
                                      </p:cBhvr>
                                      <p:to>
                                        <p:strVal val="visible"/>
                                      </p:to>
                                    </p:set>
                                    <p:anim calcmode="lin" valueType="num">
                                      <p:cBhvr additive="base">
                                        <p:cTn id="21" dur="500" fill="hold"/>
                                        <p:tgtEl>
                                          <p:spTgt spid="125747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574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257475">
                                            <p:txEl>
                                              <p:pRg st="5" end="5"/>
                                            </p:txEl>
                                          </p:spTgt>
                                        </p:tgtEl>
                                        <p:attrNameLst>
                                          <p:attrName>style.visibility</p:attrName>
                                        </p:attrNameLst>
                                      </p:cBhvr>
                                      <p:to>
                                        <p:strVal val="visible"/>
                                      </p:to>
                                    </p:set>
                                    <p:anim calcmode="lin" valueType="num">
                                      <p:cBhvr additive="base">
                                        <p:cTn id="27" dur="500" fill="hold"/>
                                        <p:tgtEl>
                                          <p:spTgt spid="125747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5747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57475">
                                            <p:txEl>
                                              <p:pRg st="6" end="6"/>
                                            </p:txEl>
                                          </p:spTgt>
                                        </p:tgtEl>
                                        <p:attrNameLst>
                                          <p:attrName>style.visibility</p:attrName>
                                        </p:attrNameLst>
                                      </p:cBhvr>
                                      <p:to>
                                        <p:strVal val="visible"/>
                                      </p:to>
                                    </p:set>
                                    <p:anim calcmode="lin" valueType="num">
                                      <p:cBhvr additive="base">
                                        <p:cTn id="31" dur="500" fill="hold"/>
                                        <p:tgtEl>
                                          <p:spTgt spid="125747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5747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57475">
                                            <p:txEl>
                                              <p:pRg st="7" end="7"/>
                                            </p:txEl>
                                          </p:spTgt>
                                        </p:tgtEl>
                                        <p:attrNameLst>
                                          <p:attrName>style.visibility</p:attrName>
                                        </p:attrNameLst>
                                      </p:cBhvr>
                                      <p:to>
                                        <p:strVal val="visible"/>
                                      </p:to>
                                    </p:set>
                                    <p:anim calcmode="lin" valueType="num">
                                      <p:cBhvr additive="base">
                                        <p:cTn id="35" dur="500" fill="hold"/>
                                        <p:tgtEl>
                                          <p:spTgt spid="1257475">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5747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257475">
                                            <p:txEl>
                                              <p:pRg st="9" end="9"/>
                                            </p:txEl>
                                          </p:spTgt>
                                        </p:tgtEl>
                                        <p:attrNameLst>
                                          <p:attrName>style.visibility</p:attrName>
                                        </p:attrNameLst>
                                      </p:cBhvr>
                                      <p:to>
                                        <p:strVal val="visible"/>
                                      </p:to>
                                    </p:set>
                                    <p:anim calcmode="lin" valueType="num">
                                      <p:cBhvr additive="base">
                                        <p:cTn id="41" dur="500" fill="hold"/>
                                        <p:tgtEl>
                                          <p:spTgt spid="1257475">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5747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257475">
                                            <p:txEl>
                                              <p:pRg st="10" end="10"/>
                                            </p:txEl>
                                          </p:spTgt>
                                        </p:tgtEl>
                                        <p:attrNameLst>
                                          <p:attrName>style.visibility</p:attrName>
                                        </p:attrNameLst>
                                      </p:cBhvr>
                                      <p:to>
                                        <p:strVal val="visible"/>
                                      </p:to>
                                    </p:set>
                                    <p:anim calcmode="lin" valueType="num">
                                      <p:cBhvr additive="base">
                                        <p:cTn id="47" dur="500" fill="hold"/>
                                        <p:tgtEl>
                                          <p:spTgt spid="1257475">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5747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1257475">
                                            <p:txEl>
                                              <p:pRg st="12" end="12"/>
                                            </p:txEl>
                                          </p:spTgt>
                                        </p:tgtEl>
                                        <p:attrNameLst>
                                          <p:attrName>style.visibility</p:attrName>
                                        </p:attrNameLst>
                                      </p:cBhvr>
                                      <p:to>
                                        <p:strVal val="visible"/>
                                      </p:to>
                                    </p:set>
                                    <p:anim calcmode="lin" valueType="num">
                                      <p:cBhvr additive="base">
                                        <p:cTn id="53" dur="500" fill="hold"/>
                                        <p:tgtEl>
                                          <p:spTgt spid="1257475">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25747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257478"/>
                                        </p:tgtEl>
                                        <p:attrNameLst>
                                          <p:attrName>style.visibility</p:attrName>
                                        </p:attrNameLst>
                                      </p:cBhvr>
                                      <p:to>
                                        <p:strVal val="visible"/>
                                      </p:to>
                                    </p:set>
                                  </p:childTnLst>
                                </p:cTn>
                              </p:par>
                              <p:par>
                                <p:cTn id="59" presetID="6" presetClass="emph" presetSubtype="0" fill="hold" nodeType="withEffect">
                                  <p:stCondLst>
                                    <p:cond delay="0"/>
                                  </p:stCondLst>
                                  <p:childTnLst>
                                    <p:animScale>
                                      <p:cBhvr>
                                        <p:cTn id="60" dur="2000" fill="hold"/>
                                        <p:tgtEl>
                                          <p:spTgt spid="125747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Rectangle 2"/>
          <p:cNvSpPr>
            <a:spLocks noGrp="1" noChangeArrowheads="1"/>
          </p:cNvSpPr>
          <p:nvPr>
            <p:ph type="title"/>
          </p:nvPr>
        </p:nvSpPr>
        <p:spPr>
          <a:xfrm>
            <a:off x="2590800" y="228600"/>
            <a:ext cx="7772400" cy="609600"/>
          </a:xfrm>
        </p:spPr>
        <p:txBody>
          <a:bodyPr/>
          <a:lstStyle/>
          <a:p>
            <a:pPr eaLnBrk="1" hangingPunct="1">
              <a:defRPr/>
            </a:pPr>
            <a:r>
              <a:rPr lang="en-US" sz="2400" dirty="0">
                <a:solidFill>
                  <a:srgbClr val="FF0000"/>
                </a:solidFill>
              </a:rPr>
              <a:t>Example: Vacuum world state space graph</a:t>
            </a:r>
          </a:p>
        </p:txBody>
      </p:sp>
      <p:sp>
        <p:nvSpPr>
          <p:cNvPr id="1265667" name="Rectangle 3"/>
          <p:cNvSpPr>
            <a:spLocks noGrp="1" noChangeArrowheads="1"/>
          </p:cNvSpPr>
          <p:nvPr>
            <p:ph type="body" idx="1"/>
          </p:nvPr>
        </p:nvSpPr>
        <p:spPr>
          <a:xfrm>
            <a:off x="2057400" y="4191000"/>
            <a:ext cx="1600200" cy="1371600"/>
          </a:xfrm>
        </p:spPr>
        <p:txBody>
          <a:bodyPr>
            <a:normAutofit fontScale="70000" lnSpcReduction="20000"/>
          </a:bodyPr>
          <a:lstStyle/>
          <a:p>
            <a:pPr eaLnBrk="1" hangingPunct="1">
              <a:lnSpc>
                <a:spcPct val="90000"/>
              </a:lnSpc>
              <a:defRPr/>
            </a:pPr>
            <a:r>
              <a:rPr lang="en-US" b="1" u="sng" dirty="0">
                <a:solidFill>
                  <a:srgbClr val="CC0099"/>
                </a:solidFill>
                <a:cs typeface="+mn-cs"/>
              </a:rPr>
              <a:t>states?</a:t>
            </a:r>
            <a:r>
              <a:rPr lang="en-US" b="1" dirty="0">
                <a:solidFill>
                  <a:srgbClr val="CC0099"/>
                </a:solidFill>
                <a:cs typeface="+mn-cs"/>
              </a:rPr>
              <a:t> </a:t>
            </a:r>
          </a:p>
          <a:p>
            <a:pPr eaLnBrk="1" hangingPunct="1">
              <a:lnSpc>
                <a:spcPct val="90000"/>
              </a:lnSpc>
              <a:defRPr/>
            </a:pPr>
            <a:r>
              <a:rPr lang="en-US" b="1" u="sng" dirty="0">
                <a:solidFill>
                  <a:srgbClr val="CC0099"/>
                </a:solidFill>
                <a:cs typeface="+mn-cs"/>
              </a:rPr>
              <a:t>actions? </a:t>
            </a:r>
          </a:p>
          <a:p>
            <a:pPr eaLnBrk="1" hangingPunct="1">
              <a:lnSpc>
                <a:spcPct val="90000"/>
              </a:lnSpc>
              <a:defRPr/>
            </a:pPr>
            <a:r>
              <a:rPr lang="en-US" b="1" u="sng" dirty="0">
                <a:solidFill>
                  <a:srgbClr val="CC0099"/>
                </a:solidFill>
                <a:cs typeface="+mn-cs"/>
              </a:rPr>
              <a:t>goal test?   </a:t>
            </a:r>
            <a:r>
              <a:rPr lang="en-US" b="1" dirty="0">
                <a:solidFill>
                  <a:srgbClr val="CC0099"/>
                </a:solidFill>
                <a:cs typeface="+mn-cs"/>
              </a:rPr>
              <a:t> </a:t>
            </a:r>
            <a:endParaRPr lang="en-US" b="1" dirty="0">
              <a:cs typeface="+mn-cs"/>
            </a:endParaRPr>
          </a:p>
          <a:p>
            <a:pPr eaLnBrk="1" hangingPunct="1">
              <a:lnSpc>
                <a:spcPct val="90000"/>
              </a:lnSpc>
              <a:defRPr/>
            </a:pPr>
            <a:r>
              <a:rPr lang="en-US" b="1" u="sng" dirty="0">
                <a:solidFill>
                  <a:srgbClr val="CC0099"/>
                </a:solidFill>
                <a:cs typeface="+mn-cs"/>
              </a:rPr>
              <a:t>path cost?</a:t>
            </a:r>
            <a:r>
              <a:rPr lang="en-US" b="1" dirty="0">
                <a:solidFill>
                  <a:srgbClr val="CC0099"/>
                </a:solidFill>
                <a:cs typeface="+mn-cs"/>
              </a:rPr>
              <a:t>   </a:t>
            </a:r>
            <a:endParaRPr lang="en-US" b="1" dirty="0">
              <a:cs typeface="+mn-cs"/>
            </a:endParaRPr>
          </a:p>
        </p:txBody>
      </p:sp>
      <p:pic>
        <p:nvPicPr>
          <p:cNvPr id="14339" name="Picture 4" descr="vacuum2-pat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1" y="1066800"/>
            <a:ext cx="5705475"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3352800" y="4191000"/>
            <a:ext cx="50863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chemeClr val="accent2"/>
                </a:solidFill>
              </a:rPr>
              <a:t>The agent is in one of 8 possible world states.</a:t>
            </a:r>
            <a:endParaRPr lang="en-US" sz="1800">
              <a:solidFill>
                <a:schemeClr val="accent2"/>
              </a:solidFill>
            </a:endParaRPr>
          </a:p>
        </p:txBody>
      </p:sp>
      <p:sp>
        <p:nvSpPr>
          <p:cNvPr id="3" name="TextBox 2"/>
          <p:cNvSpPr txBox="1">
            <a:spLocks noChangeArrowheads="1"/>
          </p:cNvSpPr>
          <p:nvPr/>
        </p:nvSpPr>
        <p:spPr bwMode="auto">
          <a:xfrm>
            <a:off x="3429000" y="4495800"/>
            <a:ext cx="48974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i="1">
                <a:solidFill>
                  <a:srgbClr val="3333CC"/>
                </a:solidFill>
              </a:rPr>
              <a:t>Left</a:t>
            </a:r>
            <a:r>
              <a:rPr lang="en-US" sz="2000" b="1">
                <a:solidFill>
                  <a:srgbClr val="3333CC"/>
                </a:solidFill>
              </a:rPr>
              <a:t>, </a:t>
            </a:r>
            <a:r>
              <a:rPr lang="en-US" sz="2000" b="1" i="1">
                <a:solidFill>
                  <a:srgbClr val="3333CC"/>
                </a:solidFill>
              </a:rPr>
              <a:t>Right</a:t>
            </a:r>
            <a:r>
              <a:rPr lang="en-US" sz="2000" b="1">
                <a:solidFill>
                  <a:srgbClr val="3333CC"/>
                </a:solidFill>
              </a:rPr>
              <a:t>, </a:t>
            </a:r>
            <a:r>
              <a:rPr lang="en-US" sz="2000" b="1" i="1">
                <a:solidFill>
                  <a:srgbClr val="3333CC"/>
                </a:solidFill>
              </a:rPr>
              <a:t>Suck [simplified: left out No-op]</a:t>
            </a:r>
            <a:endParaRPr lang="en-US" sz="1800">
              <a:solidFill>
                <a:srgbClr val="3333CC"/>
              </a:solidFill>
            </a:endParaRPr>
          </a:p>
        </p:txBody>
      </p:sp>
      <p:sp>
        <p:nvSpPr>
          <p:cNvPr id="5" name="TextBox 4"/>
          <p:cNvSpPr txBox="1">
            <a:spLocks noChangeArrowheads="1"/>
          </p:cNvSpPr>
          <p:nvPr/>
        </p:nvSpPr>
        <p:spPr bwMode="auto">
          <a:xfrm>
            <a:off x="3429001" y="4876800"/>
            <a:ext cx="62896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rgbClr val="3333CC"/>
                </a:solidFill>
              </a:rPr>
              <a:t>No dirt at all locations (i.e., in one of bottom two states).</a:t>
            </a:r>
            <a:endParaRPr lang="en-US" sz="1400" b="1" u="sng">
              <a:solidFill>
                <a:srgbClr val="3333CC"/>
              </a:solidFill>
            </a:endParaRPr>
          </a:p>
        </p:txBody>
      </p:sp>
      <p:sp>
        <p:nvSpPr>
          <p:cNvPr id="6" name="TextBox 5"/>
          <p:cNvSpPr txBox="1">
            <a:spLocks noChangeArrowheads="1"/>
          </p:cNvSpPr>
          <p:nvPr/>
        </p:nvSpPr>
        <p:spPr bwMode="auto">
          <a:xfrm>
            <a:off x="3429001" y="5238750"/>
            <a:ext cx="14763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rgbClr val="3333CC"/>
                </a:solidFill>
              </a:rPr>
              <a:t>1 per action</a:t>
            </a:r>
          </a:p>
        </p:txBody>
      </p:sp>
      <p:sp>
        <p:nvSpPr>
          <p:cNvPr id="7" name="Oval 6"/>
          <p:cNvSpPr/>
          <p:nvPr/>
        </p:nvSpPr>
        <p:spPr>
          <a:xfrm>
            <a:off x="4495800" y="2819400"/>
            <a:ext cx="3352800" cy="990600"/>
          </a:xfrm>
          <a:prstGeom prst="ellipse">
            <a:avLst/>
          </a:prstGeom>
          <a:solidFill>
            <a:schemeClr val="accent1">
              <a:alpha val="2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TextBox 7"/>
          <p:cNvSpPr txBox="1">
            <a:spLocks noChangeArrowheads="1"/>
          </p:cNvSpPr>
          <p:nvPr/>
        </p:nvSpPr>
        <p:spPr bwMode="auto">
          <a:xfrm>
            <a:off x="8153401" y="2895600"/>
            <a:ext cx="2347913"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chemeClr val="accent1"/>
                </a:solidFill>
              </a:rPr>
              <a:t>Goal</a:t>
            </a:r>
          </a:p>
          <a:p>
            <a:pPr eaLnBrk="1" hangingPunct="1"/>
            <a:r>
              <a:rPr lang="en-US" b="1">
                <a:solidFill>
                  <a:schemeClr val="accent1"/>
                </a:solidFill>
              </a:rPr>
              <a:t>(reach one in</a:t>
            </a:r>
          </a:p>
          <a:p>
            <a:pPr eaLnBrk="1" hangingPunct="1"/>
            <a:r>
              <a:rPr lang="en-US" b="1">
                <a:solidFill>
                  <a:schemeClr val="accent1"/>
                </a:solidFill>
              </a:rPr>
              <a:t>this set of states)</a:t>
            </a:r>
          </a:p>
        </p:txBody>
      </p:sp>
      <p:sp>
        <p:nvSpPr>
          <p:cNvPr id="9" name="Heptagon 8"/>
          <p:cNvSpPr/>
          <p:nvPr/>
        </p:nvSpPr>
        <p:spPr>
          <a:xfrm>
            <a:off x="4267200" y="914400"/>
            <a:ext cx="1828800" cy="838200"/>
          </a:xfrm>
          <a:prstGeom prst="heptagon">
            <a:avLst/>
          </a:prstGeom>
          <a:solidFill>
            <a:srgbClr val="FF0000">
              <a:alpha val="28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TextBox 9"/>
          <p:cNvSpPr txBox="1">
            <a:spLocks noChangeArrowheads="1"/>
          </p:cNvSpPr>
          <p:nvPr/>
        </p:nvSpPr>
        <p:spPr bwMode="auto">
          <a:xfrm>
            <a:off x="2743201" y="1066801"/>
            <a:ext cx="14065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rgbClr val="FF0000"/>
                </a:solidFill>
              </a:rPr>
              <a:t>Start state</a:t>
            </a:r>
          </a:p>
        </p:txBody>
      </p:sp>
      <p:sp>
        <p:nvSpPr>
          <p:cNvPr id="11" name="TextBox 10"/>
          <p:cNvSpPr txBox="1">
            <a:spLocks noChangeArrowheads="1"/>
          </p:cNvSpPr>
          <p:nvPr/>
        </p:nvSpPr>
        <p:spPr bwMode="auto">
          <a:xfrm>
            <a:off x="3810000" y="5638801"/>
            <a:ext cx="46101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t>Minimum path from Start to Goal state:</a:t>
            </a:r>
          </a:p>
          <a:p>
            <a:pPr eaLnBrk="1" hangingPunct="1"/>
            <a:r>
              <a:rPr lang="en-US" sz="2000" b="1"/>
              <a:t>Alternative, longer plan:</a:t>
            </a:r>
          </a:p>
        </p:txBody>
      </p:sp>
      <p:sp>
        <p:nvSpPr>
          <p:cNvPr id="4" name="TextBox 3"/>
          <p:cNvSpPr txBox="1">
            <a:spLocks noChangeArrowheads="1"/>
          </p:cNvSpPr>
          <p:nvPr/>
        </p:nvSpPr>
        <p:spPr bwMode="auto">
          <a:xfrm>
            <a:off x="8458201" y="5562601"/>
            <a:ext cx="133826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FF0000"/>
                </a:solidFill>
              </a:rPr>
              <a:t>3 actions</a:t>
            </a:r>
            <a:endParaRPr lang="en-US">
              <a:solidFill>
                <a:srgbClr val="FF0000"/>
              </a:solidFill>
            </a:endParaRPr>
          </a:p>
        </p:txBody>
      </p:sp>
      <p:sp>
        <p:nvSpPr>
          <p:cNvPr id="12" name="Rectangle 11"/>
          <p:cNvSpPr>
            <a:spLocks noChangeArrowheads="1"/>
          </p:cNvSpPr>
          <p:nvPr/>
        </p:nvSpPr>
        <p:spPr bwMode="auto">
          <a:xfrm>
            <a:off x="6662739" y="5867400"/>
            <a:ext cx="103906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rgbClr val="FF0000"/>
                </a:solidFill>
              </a:rPr>
              <a:t>4 actions</a:t>
            </a:r>
            <a:endParaRPr lang="en-US">
              <a:solidFill>
                <a:srgbClr val="FF0000"/>
              </a:solidFill>
            </a:endParaRPr>
          </a:p>
        </p:txBody>
      </p:sp>
      <p:sp>
        <p:nvSpPr>
          <p:cNvPr id="13" name="TextBox 12"/>
          <p:cNvSpPr txBox="1">
            <a:spLocks noChangeArrowheads="1"/>
          </p:cNvSpPr>
          <p:nvPr/>
        </p:nvSpPr>
        <p:spPr bwMode="auto">
          <a:xfrm>
            <a:off x="1981200" y="6381750"/>
            <a:ext cx="8686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solidFill>
                  <a:schemeClr val="accent2"/>
                </a:solidFill>
              </a:rPr>
              <a:t>Note: path with thousands of steps before reaching goal also exist.</a:t>
            </a:r>
          </a:p>
        </p:txBody>
      </p:sp>
    </p:spTree>
    <p:extLst>
      <p:ext uri="{BB962C8B-B14F-4D97-AF65-F5344CB8AC3E}">
        <p14:creationId xmlns:p14="http://schemas.microsoft.com/office/powerpoint/2010/main" val="3535627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5667">
                                            <p:txEl>
                                              <p:pRg st="0" end="0"/>
                                            </p:txEl>
                                          </p:spTgt>
                                        </p:tgtEl>
                                        <p:attrNameLst>
                                          <p:attrName>style.visibility</p:attrName>
                                        </p:attrNameLst>
                                      </p:cBhvr>
                                      <p:to>
                                        <p:strVal val="visible"/>
                                      </p:to>
                                    </p:set>
                                    <p:anim calcmode="lin" valueType="num">
                                      <p:cBhvr additive="base">
                                        <p:cTn id="7" dur="500" fill="hold"/>
                                        <p:tgtEl>
                                          <p:spTgt spid="12656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6566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65667">
                                            <p:txEl>
                                              <p:pRg st="1" end="1"/>
                                            </p:txEl>
                                          </p:spTgt>
                                        </p:tgtEl>
                                        <p:attrNameLst>
                                          <p:attrName>style.visibility</p:attrName>
                                        </p:attrNameLst>
                                      </p:cBhvr>
                                      <p:to>
                                        <p:strVal val="visible"/>
                                      </p:to>
                                    </p:set>
                                    <p:anim calcmode="lin" valueType="num">
                                      <p:cBhvr additive="base">
                                        <p:cTn id="11" dur="500" fill="hold"/>
                                        <p:tgtEl>
                                          <p:spTgt spid="126566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6566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65667">
                                            <p:txEl>
                                              <p:pRg st="2" end="2"/>
                                            </p:txEl>
                                          </p:spTgt>
                                        </p:tgtEl>
                                        <p:attrNameLst>
                                          <p:attrName>style.visibility</p:attrName>
                                        </p:attrNameLst>
                                      </p:cBhvr>
                                      <p:to>
                                        <p:strVal val="visible"/>
                                      </p:to>
                                    </p:set>
                                    <p:anim calcmode="lin" valueType="num">
                                      <p:cBhvr additive="base">
                                        <p:cTn id="15" dur="500" fill="hold"/>
                                        <p:tgtEl>
                                          <p:spTgt spid="126566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6566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65667">
                                            <p:txEl>
                                              <p:pRg st="3" end="3"/>
                                            </p:txEl>
                                          </p:spTgt>
                                        </p:tgtEl>
                                        <p:attrNameLst>
                                          <p:attrName>style.visibility</p:attrName>
                                        </p:attrNameLst>
                                      </p:cBhvr>
                                      <p:to>
                                        <p:strVal val="visible"/>
                                      </p:to>
                                    </p:set>
                                    <p:anim calcmode="lin" valueType="num">
                                      <p:cBhvr additive="base">
                                        <p:cTn id="19" dur="500" fill="hold"/>
                                        <p:tgtEl>
                                          <p:spTgt spid="126566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656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11">
                                            <p:txEl>
                                              <p:pRg st="0" end="0"/>
                                            </p:txEl>
                                          </p:spTgt>
                                        </p:tgtEl>
                                        <p:attrNameLst>
                                          <p:attrName>style.visibility</p:attrName>
                                        </p:attrNameLst>
                                      </p:cBhvr>
                                      <p:to>
                                        <p:strVal val="visible"/>
                                      </p:to>
                                    </p:set>
                                    <p:anim calcmode="lin" valueType="num">
                                      <p:cBhvr additive="base">
                                        <p:cTn id="6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xEl>
                                              <p:pRg st="1" end="1"/>
                                            </p:txEl>
                                          </p:spTgt>
                                        </p:tgtEl>
                                        <p:attrNameLst>
                                          <p:attrName>style.visibility</p:attrName>
                                        </p:attrNameLst>
                                      </p:cBhvr>
                                      <p:to>
                                        <p:strVal val="visible"/>
                                      </p:to>
                                    </p:set>
                                    <p:anim calcmode="lin" valueType="num">
                                      <p:cBhvr additive="base">
                                        <p:cTn id="7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1+#ppt_w/2"/>
                                          </p:val>
                                        </p:tav>
                                        <p:tav tm="100000">
                                          <p:val>
                                            <p:strVal val="#ppt_x"/>
                                          </p:val>
                                        </p:tav>
                                      </p:tavLst>
                                    </p:anim>
                                    <p:anim calcmode="lin" valueType="num">
                                      <p:cBhvr additive="base">
                                        <p:cTn id="7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ppt_x"/>
                                          </p:val>
                                        </p:tav>
                                        <p:tav tm="100000">
                                          <p:val>
                                            <p:strVal val="#ppt_x"/>
                                          </p:val>
                                        </p:tav>
                                      </p:tavLst>
                                    </p:anim>
                                    <p:anim calcmode="lin" valueType="num">
                                      <p:cBhvr additive="base">
                                        <p:cTn id="9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5667" grpId="0" build="p"/>
      <p:bldP spid="2" grpId="0"/>
      <p:bldP spid="3" grpId="0"/>
      <p:bldP spid="5" grpId="0"/>
      <p:bldP spid="6" grpId="0"/>
      <p:bldP spid="7" grpId="0" animBg="1"/>
      <p:bldP spid="8" grpId="0"/>
      <p:bldP spid="10" grpId="0"/>
      <p:bldP spid="4" grpId="0"/>
      <p:bldP spid="12" grpId="0"/>
      <p:bldP spid="1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Rectangle 2"/>
          <p:cNvSpPr>
            <a:spLocks noGrp="1" noChangeArrowheads="1"/>
          </p:cNvSpPr>
          <p:nvPr>
            <p:ph type="title"/>
          </p:nvPr>
        </p:nvSpPr>
        <p:spPr>
          <a:xfrm>
            <a:off x="2590800" y="-228600"/>
            <a:ext cx="7772400" cy="1143000"/>
          </a:xfrm>
        </p:spPr>
        <p:txBody>
          <a:bodyPr/>
          <a:lstStyle/>
          <a:p>
            <a:pPr eaLnBrk="1" hangingPunct="1">
              <a:defRPr/>
            </a:pPr>
            <a:r>
              <a:rPr lang="en-US" sz="2800" dirty="0">
                <a:solidFill>
                  <a:srgbClr val="FF0000"/>
                </a:solidFill>
              </a:rPr>
              <a:t>Example: The 8-puzzle</a:t>
            </a:r>
            <a:br>
              <a:rPr lang="en-US" sz="2800" dirty="0">
                <a:solidFill>
                  <a:srgbClr val="FF0000"/>
                </a:solidFill>
              </a:rPr>
            </a:br>
            <a:r>
              <a:rPr lang="en-US" sz="2800" dirty="0">
                <a:solidFill>
                  <a:srgbClr val="FF0000"/>
                </a:solidFill>
              </a:rPr>
              <a:t>“sliding tile puzzle”</a:t>
            </a:r>
          </a:p>
        </p:txBody>
      </p:sp>
      <p:sp>
        <p:nvSpPr>
          <p:cNvPr id="1267715" name="Rectangle 3"/>
          <p:cNvSpPr>
            <a:spLocks noGrp="1" noChangeArrowheads="1"/>
          </p:cNvSpPr>
          <p:nvPr>
            <p:ph type="body" idx="1"/>
          </p:nvPr>
        </p:nvSpPr>
        <p:spPr>
          <a:xfrm>
            <a:off x="2286000" y="3352800"/>
            <a:ext cx="7772400" cy="3276600"/>
          </a:xfrm>
        </p:spPr>
        <p:txBody>
          <a:bodyPr>
            <a:normAutofit fontScale="77500" lnSpcReduction="20000"/>
          </a:bodyPr>
          <a:lstStyle/>
          <a:p>
            <a:pPr eaLnBrk="1" hangingPunct="1">
              <a:lnSpc>
                <a:spcPct val="80000"/>
              </a:lnSpc>
              <a:defRPr/>
            </a:pPr>
            <a:r>
              <a:rPr lang="en-US" sz="2400" b="1" u="sng" dirty="0">
                <a:solidFill>
                  <a:srgbClr val="CC0099"/>
                </a:solidFill>
              </a:rPr>
              <a:t>states?</a:t>
            </a:r>
            <a:r>
              <a:rPr lang="en-US" sz="2400" b="1" dirty="0">
                <a:solidFill>
                  <a:srgbClr val="CC0099"/>
                </a:solidFill>
              </a:rPr>
              <a:t>        </a:t>
            </a:r>
            <a:r>
              <a:rPr lang="en-US" sz="2400" b="1" dirty="0"/>
              <a:t>the boards, i.e., locations of tiles </a:t>
            </a:r>
            <a:endParaRPr lang="en-US" sz="2400" b="1" u="sng" dirty="0">
              <a:solidFill>
                <a:srgbClr val="CC0099"/>
              </a:solidFill>
            </a:endParaRPr>
          </a:p>
          <a:p>
            <a:pPr eaLnBrk="1" hangingPunct="1">
              <a:lnSpc>
                <a:spcPct val="80000"/>
              </a:lnSpc>
              <a:defRPr/>
            </a:pPr>
            <a:r>
              <a:rPr lang="en-US" sz="2400" b="1" u="sng" dirty="0">
                <a:solidFill>
                  <a:srgbClr val="CC0099"/>
                </a:solidFill>
              </a:rPr>
              <a:t>actions?</a:t>
            </a:r>
            <a:r>
              <a:rPr lang="en-US" sz="2400" b="1" dirty="0">
                <a:solidFill>
                  <a:srgbClr val="CC0099"/>
                </a:solidFill>
              </a:rPr>
              <a:t>      </a:t>
            </a:r>
            <a:r>
              <a:rPr lang="en-US" sz="2400" b="1" dirty="0"/>
              <a:t>move blank left, right, up, down </a:t>
            </a:r>
            <a:endParaRPr lang="en-US" sz="2400" b="1" u="sng" dirty="0">
              <a:solidFill>
                <a:srgbClr val="CC0099"/>
              </a:solidFill>
            </a:endParaRPr>
          </a:p>
          <a:p>
            <a:pPr eaLnBrk="1" hangingPunct="1">
              <a:lnSpc>
                <a:spcPct val="80000"/>
              </a:lnSpc>
              <a:defRPr/>
            </a:pPr>
            <a:r>
              <a:rPr lang="en-US" sz="2400" b="1" u="sng" dirty="0">
                <a:solidFill>
                  <a:srgbClr val="CC0099"/>
                </a:solidFill>
              </a:rPr>
              <a:t>goal test?</a:t>
            </a:r>
            <a:r>
              <a:rPr lang="en-US" sz="2400" b="1" dirty="0">
                <a:solidFill>
                  <a:srgbClr val="CC0099"/>
                </a:solidFill>
              </a:rPr>
              <a:t>   </a:t>
            </a:r>
            <a:r>
              <a:rPr lang="en-US" sz="2400" b="1" dirty="0"/>
              <a:t> goal state (given; tiles in order)</a:t>
            </a:r>
            <a:endParaRPr lang="en-US" sz="2400" b="1" u="sng" dirty="0">
              <a:solidFill>
                <a:srgbClr val="CC0099"/>
              </a:solidFill>
            </a:endParaRPr>
          </a:p>
          <a:p>
            <a:pPr eaLnBrk="1" hangingPunct="1">
              <a:lnSpc>
                <a:spcPct val="80000"/>
              </a:lnSpc>
              <a:defRPr/>
            </a:pPr>
            <a:r>
              <a:rPr lang="en-US" sz="2400" b="1" u="sng" dirty="0">
                <a:solidFill>
                  <a:srgbClr val="CC0099"/>
                </a:solidFill>
              </a:rPr>
              <a:t>path cost?</a:t>
            </a:r>
            <a:r>
              <a:rPr lang="en-US" sz="2400" b="1" dirty="0"/>
              <a:t>   1  per move</a:t>
            </a:r>
            <a:r>
              <a:rPr lang="en-US" b="1" dirty="0"/>
              <a:t>
</a:t>
            </a:r>
            <a:endParaRPr lang="en-US" sz="1800" dirty="0"/>
          </a:p>
          <a:p>
            <a:pPr eaLnBrk="1" hangingPunct="1">
              <a:lnSpc>
                <a:spcPct val="80000"/>
              </a:lnSpc>
              <a:defRPr/>
            </a:pPr>
            <a:r>
              <a:rPr lang="en-US" b="1" dirty="0">
                <a:solidFill>
                  <a:schemeClr val="accent2"/>
                </a:solidFill>
                <a:cs typeface="+mn-cs"/>
              </a:rPr>
              <a:t>Note: finding </a:t>
            </a:r>
            <a:r>
              <a:rPr lang="en-US" b="1" dirty="0">
                <a:solidFill>
                  <a:srgbClr val="FF0000"/>
                </a:solidFill>
                <a:cs typeface="+mn-cs"/>
              </a:rPr>
              <a:t>optimal</a:t>
            </a:r>
            <a:r>
              <a:rPr lang="en-US" b="1" dirty="0">
                <a:solidFill>
                  <a:schemeClr val="accent2"/>
                </a:solidFill>
                <a:cs typeface="+mn-cs"/>
              </a:rPr>
              <a:t> solution of </a:t>
            </a:r>
            <a:r>
              <a:rPr lang="en-US" b="1" i="1" dirty="0">
                <a:solidFill>
                  <a:schemeClr val="accent2"/>
                </a:solidFill>
                <a:cs typeface="+mn-cs"/>
              </a:rPr>
              <a:t>n</a:t>
            </a:r>
            <a:r>
              <a:rPr lang="en-US" b="1" dirty="0">
                <a:solidFill>
                  <a:schemeClr val="accent2"/>
                </a:solidFill>
                <a:cs typeface="+mn-cs"/>
              </a:rPr>
              <a:t>-puzzle family is NP-hard!</a:t>
            </a:r>
          </a:p>
          <a:p>
            <a:pPr eaLnBrk="1" hangingPunct="1">
              <a:lnSpc>
                <a:spcPct val="80000"/>
              </a:lnSpc>
              <a:defRPr/>
            </a:pPr>
            <a:r>
              <a:rPr lang="en-US" b="1" dirty="0">
                <a:solidFill>
                  <a:schemeClr val="accent2"/>
                </a:solidFill>
                <a:cs typeface="+mn-cs"/>
              </a:rPr>
              <a:t>Also, from certain states you can’t reach the goal.</a:t>
            </a:r>
          </a:p>
          <a:p>
            <a:pPr eaLnBrk="1" hangingPunct="1">
              <a:lnSpc>
                <a:spcPct val="80000"/>
              </a:lnSpc>
              <a:defRPr/>
            </a:pPr>
            <a:r>
              <a:rPr lang="en-US" b="1" dirty="0">
                <a:solidFill>
                  <a:schemeClr val="accent2"/>
                </a:solidFill>
                <a:cs typeface="+mn-cs"/>
              </a:rPr>
              <a:t>Total number of states 9! = </a:t>
            </a:r>
            <a:r>
              <a:rPr lang="en-US" b="1" dirty="0">
                <a:solidFill>
                  <a:srgbClr val="FF0000"/>
                </a:solidFill>
              </a:rPr>
              <a:t>362,880</a:t>
            </a:r>
            <a:r>
              <a:rPr lang="en-US" b="1" dirty="0">
                <a:solidFill>
                  <a:schemeClr val="accent2"/>
                </a:solidFill>
                <a:cs typeface="+mn-cs"/>
              </a:rPr>
              <a:t> (more interesting space;</a:t>
            </a:r>
          </a:p>
          <a:p>
            <a:pPr eaLnBrk="1" hangingPunct="1">
              <a:lnSpc>
                <a:spcPct val="80000"/>
              </a:lnSpc>
              <a:defRPr/>
            </a:pPr>
            <a:r>
              <a:rPr lang="en-US" b="1" dirty="0">
                <a:solidFill>
                  <a:schemeClr val="accent2"/>
                </a:solidFill>
                <a:cs typeface="+mn-cs"/>
              </a:rPr>
              <a:t>not all connected… only half can reach goal state)</a:t>
            </a:r>
            <a:endParaRPr lang="en-US" sz="1600" dirty="0">
              <a:solidFill>
                <a:schemeClr val="accent2"/>
              </a:solidFill>
            </a:endParaRPr>
          </a:p>
        </p:txBody>
      </p:sp>
      <p:pic>
        <p:nvPicPr>
          <p:cNvPr id="15363" name="Picture 4" descr="8puzz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1" y="914401"/>
            <a:ext cx="4257675" cy="216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8229601" y="990600"/>
            <a:ext cx="1992313" cy="1938338"/>
          </a:xfrm>
          <a:prstGeom prst="rect">
            <a:avLst/>
          </a:prstGeom>
          <a:noFill/>
        </p:spPr>
        <p:txBody>
          <a:bodyPr wrap="none">
            <a:spAutoFit/>
          </a:bodyPr>
          <a:lstStyle/>
          <a:p>
            <a:pPr>
              <a:defRPr/>
            </a:pPr>
            <a:r>
              <a:rPr lang="en-US" sz="2000" b="1" dirty="0">
                <a:solidFill>
                  <a:schemeClr val="accent1">
                    <a:lumMod val="75000"/>
                  </a:schemeClr>
                </a:solidFill>
              </a:rPr>
              <a:t>Aside:</a:t>
            </a:r>
          </a:p>
          <a:p>
            <a:pPr>
              <a:defRPr/>
            </a:pPr>
            <a:r>
              <a:rPr lang="en-US" sz="2000" b="1" dirty="0">
                <a:solidFill>
                  <a:schemeClr val="accent1">
                    <a:lumMod val="75000"/>
                  </a:schemeClr>
                </a:solidFill>
              </a:rPr>
              <a:t>variations</a:t>
            </a:r>
          </a:p>
          <a:p>
            <a:pPr>
              <a:defRPr/>
            </a:pPr>
            <a:r>
              <a:rPr lang="en-US" sz="2000" b="1" dirty="0">
                <a:solidFill>
                  <a:schemeClr val="accent1">
                    <a:lumMod val="75000"/>
                  </a:schemeClr>
                </a:solidFill>
              </a:rPr>
              <a:t>on goal state.</a:t>
            </a:r>
          </a:p>
          <a:p>
            <a:pPr>
              <a:defRPr/>
            </a:pPr>
            <a:r>
              <a:rPr lang="en-US" sz="2000" b="1" dirty="0" err="1">
                <a:solidFill>
                  <a:schemeClr val="accent1">
                    <a:lumMod val="75000"/>
                  </a:schemeClr>
                </a:solidFill>
              </a:rPr>
              <a:t>eg</a:t>
            </a:r>
            <a:r>
              <a:rPr lang="en-US" sz="2000" b="1" dirty="0">
                <a:solidFill>
                  <a:schemeClr val="accent1">
                    <a:lumMod val="75000"/>
                  </a:schemeClr>
                </a:solidFill>
              </a:rPr>
              <a:t> empty square</a:t>
            </a:r>
          </a:p>
          <a:p>
            <a:pPr>
              <a:defRPr/>
            </a:pPr>
            <a:r>
              <a:rPr lang="en-US" sz="2000" b="1" dirty="0">
                <a:solidFill>
                  <a:schemeClr val="accent1">
                    <a:lumMod val="75000"/>
                  </a:schemeClr>
                </a:solidFill>
              </a:rPr>
              <a:t>bottom right or</a:t>
            </a:r>
          </a:p>
          <a:p>
            <a:pPr>
              <a:defRPr/>
            </a:pPr>
            <a:r>
              <a:rPr lang="en-US" sz="2000" b="1" dirty="0">
                <a:solidFill>
                  <a:schemeClr val="accent1">
                    <a:lumMod val="75000"/>
                  </a:schemeClr>
                </a:solidFill>
              </a:rPr>
              <a:t>in middle.</a:t>
            </a:r>
          </a:p>
        </p:txBody>
      </p:sp>
    </p:spTree>
    <p:extLst>
      <p:ext uri="{BB962C8B-B14F-4D97-AF65-F5344CB8AC3E}">
        <p14:creationId xmlns:p14="http://schemas.microsoft.com/office/powerpoint/2010/main" val="2404872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67715">
                                            <p:txEl>
                                              <p:pRg st="0" end="0"/>
                                            </p:txEl>
                                          </p:spTgt>
                                        </p:tgtEl>
                                        <p:attrNameLst>
                                          <p:attrName>style.visibility</p:attrName>
                                        </p:attrNameLst>
                                      </p:cBhvr>
                                      <p:to>
                                        <p:strVal val="visible"/>
                                      </p:to>
                                    </p:set>
                                    <p:anim calcmode="lin" valueType="num">
                                      <p:cBhvr additive="base">
                                        <p:cTn id="7" dur="500" fill="hold"/>
                                        <p:tgtEl>
                                          <p:spTgt spid="12677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677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67715">
                                            <p:txEl>
                                              <p:pRg st="1" end="1"/>
                                            </p:txEl>
                                          </p:spTgt>
                                        </p:tgtEl>
                                        <p:attrNameLst>
                                          <p:attrName>style.visibility</p:attrName>
                                        </p:attrNameLst>
                                      </p:cBhvr>
                                      <p:to>
                                        <p:strVal val="visible"/>
                                      </p:to>
                                    </p:set>
                                    <p:anim calcmode="lin" valueType="num">
                                      <p:cBhvr additive="base">
                                        <p:cTn id="11" dur="500" fill="hold"/>
                                        <p:tgtEl>
                                          <p:spTgt spid="12677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677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67715">
                                            <p:txEl>
                                              <p:pRg st="2" end="2"/>
                                            </p:txEl>
                                          </p:spTgt>
                                        </p:tgtEl>
                                        <p:attrNameLst>
                                          <p:attrName>style.visibility</p:attrName>
                                        </p:attrNameLst>
                                      </p:cBhvr>
                                      <p:to>
                                        <p:strVal val="visible"/>
                                      </p:to>
                                    </p:set>
                                    <p:anim calcmode="lin" valueType="num">
                                      <p:cBhvr additive="base">
                                        <p:cTn id="15" dur="500" fill="hold"/>
                                        <p:tgtEl>
                                          <p:spTgt spid="12677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6771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67715">
                                            <p:txEl>
                                              <p:pRg st="3" end="3"/>
                                            </p:txEl>
                                          </p:spTgt>
                                        </p:tgtEl>
                                        <p:attrNameLst>
                                          <p:attrName>style.visibility</p:attrName>
                                        </p:attrNameLst>
                                      </p:cBhvr>
                                      <p:to>
                                        <p:strVal val="visible"/>
                                      </p:to>
                                    </p:set>
                                    <p:anim calcmode="lin" valueType="num">
                                      <p:cBhvr additive="base">
                                        <p:cTn id="19" dur="500" fill="hold"/>
                                        <p:tgtEl>
                                          <p:spTgt spid="126771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677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67715">
                                            <p:txEl>
                                              <p:pRg st="4" end="4"/>
                                            </p:txEl>
                                          </p:spTgt>
                                        </p:tgtEl>
                                        <p:attrNameLst>
                                          <p:attrName>style.visibility</p:attrName>
                                        </p:attrNameLst>
                                      </p:cBhvr>
                                      <p:to>
                                        <p:strVal val="visible"/>
                                      </p:to>
                                    </p:set>
                                    <p:anim calcmode="lin" valueType="num">
                                      <p:cBhvr additive="base">
                                        <p:cTn id="25" dur="500" fill="hold"/>
                                        <p:tgtEl>
                                          <p:spTgt spid="12677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6771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67715">
                                            <p:txEl>
                                              <p:pRg st="5" end="5"/>
                                            </p:txEl>
                                          </p:spTgt>
                                        </p:tgtEl>
                                        <p:attrNameLst>
                                          <p:attrName>style.visibility</p:attrName>
                                        </p:attrNameLst>
                                      </p:cBhvr>
                                      <p:to>
                                        <p:strVal val="visible"/>
                                      </p:to>
                                    </p:set>
                                    <p:anim calcmode="lin" valueType="num">
                                      <p:cBhvr additive="base">
                                        <p:cTn id="29" dur="500" fill="hold"/>
                                        <p:tgtEl>
                                          <p:spTgt spid="12677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6771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67715">
                                            <p:txEl>
                                              <p:pRg st="6" end="6"/>
                                            </p:txEl>
                                          </p:spTgt>
                                        </p:tgtEl>
                                        <p:attrNameLst>
                                          <p:attrName>style.visibility</p:attrName>
                                        </p:attrNameLst>
                                      </p:cBhvr>
                                      <p:to>
                                        <p:strVal val="visible"/>
                                      </p:to>
                                    </p:set>
                                    <p:anim calcmode="lin" valueType="num">
                                      <p:cBhvr additive="base">
                                        <p:cTn id="33" dur="500" fill="hold"/>
                                        <p:tgtEl>
                                          <p:spTgt spid="126771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6771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67715">
                                            <p:txEl>
                                              <p:pRg st="7" end="7"/>
                                            </p:txEl>
                                          </p:spTgt>
                                        </p:tgtEl>
                                        <p:attrNameLst>
                                          <p:attrName>style.visibility</p:attrName>
                                        </p:attrNameLst>
                                      </p:cBhvr>
                                      <p:to>
                                        <p:strVal val="visible"/>
                                      </p:to>
                                    </p:set>
                                    <p:anim calcmode="lin" valueType="num">
                                      <p:cBhvr additive="base">
                                        <p:cTn id="37" dur="500" fill="hold"/>
                                        <p:tgtEl>
                                          <p:spTgt spid="126771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6771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0" end="0"/>
                                            </p:txEl>
                                          </p:spTgt>
                                        </p:tgtEl>
                                        <p:attrNameLst>
                                          <p:attrName>style.visibility</p:attrName>
                                        </p:attrNameLst>
                                      </p:cBhvr>
                                      <p:to>
                                        <p:strVal val="visible"/>
                                      </p:to>
                                    </p:set>
                                    <p:anim calcmode="lin" valueType="num">
                                      <p:cBhvr additive="base">
                                        <p:cTn id="4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 calcmode="lin" valueType="num">
                                      <p:cBhvr additive="base">
                                        <p:cTn id="4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anim calcmode="lin" valueType="num">
                                      <p:cBhvr additive="base">
                                        <p:cTn id="5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anim calcmode="lin" valueType="num">
                                      <p:cBhvr additive="base">
                                        <p:cTn id="5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3" end="3"/>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
                                            <p:txEl>
                                              <p:pRg st="4" end="4"/>
                                            </p:txEl>
                                          </p:spTgt>
                                        </p:tgtEl>
                                        <p:attrNameLst>
                                          <p:attrName>style.visibility</p:attrName>
                                        </p:attrNameLst>
                                      </p:cBhvr>
                                      <p:to>
                                        <p:strVal val="visible"/>
                                      </p:to>
                                    </p:set>
                                    <p:anim calcmode="lin" valueType="num">
                                      <p:cBhvr additive="base">
                                        <p:cTn id="5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
                                            <p:txEl>
                                              <p:pRg st="5" end="5"/>
                                            </p:txEl>
                                          </p:spTgt>
                                        </p:tgtEl>
                                        <p:attrNameLst>
                                          <p:attrName>style.visibility</p:attrName>
                                        </p:attrNameLst>
                                      </p:cBhvr>
                                      <p:to>
                                        <p:strVal val="visible"/>
                                      </p:to>
                                    </p:set>
                                    <p:anim calcmode="lin" valueType="num">
                                      <p:cBhvr additive="base">
                                        <p:cTn id="6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400" y="152400"/>
            <a:ext cx="3505200" cy="609600"/>
          </a:xfrm>
        </p:spPr>
        <p:txBody>
          <a:bodyPr>
            <a:normAutofit fontScale="90000"/>
          </a:bodyPr>
          <a:lstStyle/>
          <a:p>
            <a:pPr>
              <a:defRPr/>
            </a:pPr>
            <a:r>
              <a:rPr lang="en-US" dirty="0">
                <a:solidFill>
                  <a:srgbClr val="FF0000"/>
                </a:solidFill>
              </a:rPr>
              <a:t>15-puzzle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762000"/>
            <a:ext cx="1905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2667001" y="76201"/>
            <a:ext cx="150971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FF0000"/>
                </a:solidFill>
              </a:rPr>
              <a:t>Goal state</a:t>
            </a:r>
          </a:p>
        </p:txBody>
      </p:sp>
      <p:sp>
        <p:nvSpPr>
          <p:cNvPr id="5" name="TextBox 4"/>
          <p:cNvSpPr txBox="1">
            <a:spLocks noChangeArrowheads="1"/>
          </p:cNvSpPr>
          <p:nvPr/>
        </p:nvSpPr>
        <p:spPr bwMode="auto">
          <a:xfrm>
            <a:off x="5335589" y="663576"/>
            <a:ext cx="5191125"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chemeClr val="accent2"/>
                </a:solidFill>
              </a:rPr>
              <a:t>Search space:</a:t>
            </a:r>
          </a:p>
          <a:p>
            <a:pPr eaLnBrk="1" hangingPunct="1"/>
            <a:r>
              <a:rPr lang="en-US" b="1">
                <a:solidFill>
                  <a:schemeClr val="accent2"/>
                </a:solidFill>
              </a:rPr>
              <a:t>16!/2 = 1.0461395 e+13, </a:t>
            </a:r>
          </a:p>
          <a:p>
            <a:pPr eaLnBrk="1" hangingPunct="1"/>
            <a:r>
              <a:rPr lang="en-US" b="1">
                <a:solidFill>
                  <a:schemeClr val="accent2"/>
                </a:solidFill>
              </a:rPr>
              <a:t>about 10 trillion.</a:t>
            </a:r>
          </a:p>
          <a:p>
            <a:pPr eaLnBrk="1" hangingPunct="1"/>
            <a:r>
              <a:rPr lang="en-US" b="1">
                <a:solidFill>
                  <a:schemeClr val="accent2"/>
                </a:solidFill>
              </a:rPr>
              <a:t>Too large to store in RAM</a:t>
            </a:r>
          </a:p>
          <a:p>
            <a:pPr eaLnBrk="1" hangingPunct="1"/>
            <a:r>
              <a:rPr lang="en-US" b="1">
                <a:solidFill>
                  <a:schemeClr val="accent2"/>
                </a:solidFill>
              </a:rPr>
              <a:t>(&gt;= 100 TB). A challenge to search</a:t>
            </a:r>
          </a:p>
          <a:p>
            <a:pPr eaLnBrk="1" hangingPunct="1"/>
            <a:r>
              <a:rPr lang="en-US" b="1">
                <a:solidFill>
                  <a:schemeClr val="accent2"/>
                </a:solidFill>
              </a:rPr>
              <a:t>for a path from a given board to goal.</a:t>
            </a:r>
          </a:p>
        </p:txBody>
      </p:sp>
      <p:sp>
        <p:nvSpPr>
          <p:cNvPr id="6" name="TextBox 5"/>
          <p:cNvSpPr txBox="1"/>
          <p:nvPr/>
        </p:nvSpPr>
        <p:spPr>
          <a:xfrm>
            <a:off x="1676400" y="5486401"/>
            <a:ext cx="9144000" cy="1323975"/>
          </a:xfrm>
          <a:prstGeom prst="rect">
            <a:avLst/>
          </a:prstGeom>
          <a:noFill/>
        </p:spPr>
        <p:txBody>
          <a:bodyPr>
            <a:spAutoFit/>
          </a:bodyPr>
          <a:lstStyle/>
          <a:p>
            <a:pPr>
              <a:defRPr/>
            </a:pPr>
            <a:r>
              <a:rPr lang="en-US" sz="2000" b="1" dirty="0" err="1">
                <a:solidFill>
                  <a:schemeClr val="accent1">
                    <a:lumMod val="75000"/>
                  </a:schemeClr>
                </a:solidFill>
              </a:rPr>
              <a:t>Korf</a:t>
            </a:r>
            <a:r>
              <a:rPr lang="en-US" sz="2000" b="1" dirty="0">
                <a:solidFill>
                  <a:schemeClr val="accent1">
                    <a:lumMod val="75000"/>
                  </a:schemeClr>
                </a:solidFill>
              </a:rPr>
              <a:t>, R., and </a:t>
            </a:r>
            <a:r>
              <a:rPr lang="en-US" sz="2000" b="1" dirty="0" err="1">
                <a:solidFill>
                  <a:schemeClr val="accent1">
                    <a:lumMod val="75000"/>
                  </a:schemeClr>
                </a:solidFill>
              </a:rPr>
              <a:t>Schultze</a:t>
            </a:r>
            <a:r>
              <a:rPr lang="en-US" sz="2000" b="1" dirty="0">
                <a:solidFill>
                  <a:schemeClr val="accent1">
                    <a:lumMod val="75000"/>
                  </a:schemeClr>
                </a:solidFill>
              </a:rPr>
              <a:t>, P. 2005. Large-scale </a:t>
            </a:r>
            <a:r>
              <a:rPr lang="en-US" sz="2000" b="1" i="1" dirty="0">
                <a:solidFill>
                  <a:schemeClr val="accent1">
                    <a:lumMod val="75000"/>
                  </a:schemeClr>
                </a:solidFill>
              </a:rPr>
              <a:t>parallel breadth-first search</a:t>
            </a:r>
            <a:r>
              <a:rPr lang="en-US" sz="2000" b="1" dirty="0">
                <a:solidFill>
                  <a:schemeClr val="accent1">
                    <a:lumMod val="75000"/>
                  </a:schemeClr>
                </a:solidFill>
              </a:rPr>
              <a:t>. In Proceedings of the 20th National Conference on Artificial Intelligence (AAAI-05).</a:t>
            </a:r>
          </a:p>
          <a:p>
            <a:pPr>
              <a:defRPr/>
            </a:pPr>
            <a:r>
              <a:rPr lang="en-US" sz="2000" b="1" dirty="0">
                <a:solidFill>
                  <a:schemeClr val="accent1">
                    <a:lumMod val="75000"/>
                  </a:schemeClr>
                </a:solidFill>
              </a:rPr>
              <a:t>See </a:t>
            </a:r>
            <a:r>
              <a:rPr lang="en-US" sz="2000" b="1" dirty="0">
                <a:solidFill>
                  <a:schemeClr val="accent1">
                    <a:lumMod val="75000"/>
                  </a:schemeClr>
                </a:solidFill>
                <a:hlinkClick r:id="rId4"/>
              </a:rPr>
              <a:t>Fifteen Puzzle Optimal Solver</a:t>
            </a:r>
            <a:r>
              <a:rPr lang="en-US" sz="2000" b="1" dirty="0">
                <a:solidFill>
                  <a:schemeClr val="accent1">
                    <a:lumMod val="75000"/>
                  </a:schemeClr>
                </a:solidFill>
              </a:rPr>
              <a:t>. </a:t>
            </a:r>
            <a:r>
              <a:rPr lang="en-US" sz="2000" b="1" dirty="0">
                <a:solidFill>
                  <a:srgbClr val="FF0000"/>
                </a:solidFill>
              </a:rPr>
              <a:t>With effective search: opt. solutions in seconds!</a:t>
            </a:r>
          </a:p>
          <a:p>
            <a:pPr>
              <a:defRPr/>
            </a:pPr>
            <a:r>
              <a:rPr lang="en-US" sz="2000" b="1" dirty="0">
                <a:solidFill>
                  <a:srgbClr val="FF0000"/>
                </a:solidFill>
              </a:rPr>
              <a:t>Average: milliseconds.</a:t>
            </a:r>
          </a:p>
        </p:txBody>
      </p:sp>
      <p:sp>
        <p:nvSpPr>
          <p:cNvPr id="7" name="TextBox 6"/>
          <p:cNvSpPr txBox="1">
            <a:spLocks noChangeArrowheads="1"/>
          </p:cNvSpPr>
          <p:nvPr/>
        </p:nvSpPr>
        <p:spPr bwMode="auto">
          <a:xfrm>
            <a:off x="2057400" y="3200401"/>
            <a:ext cx="7519988"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009973"/>
                </a:solidFill>
              </a:rPr>
              <a:t>Longest minimum path: </a:t>
            </a:r>
            <a:r>
              <a:rPr lang="en-US" b="1">
                <a:solidFill>
                  <a:srgbClr val="FF0000"/>
                </a:solidFill>
              </a:rPr>
              <a:t>80 moves</a:t>
            </a:r>
            <a:r>
              <a:rPr lang="en-US" b="1">
                <a:solidFill>
                  <a:srgbClr val="009973"/>
                </a:solidFill>
              </a:rPr>
              <a:t>.  Just 17 boards, e.g,</a:t>
            </a:r>
          </a:p>
        </p:txBody>
      </p:sp>
      <p:pic>
        <p:nvPicPr>
          <p:cNvPr id="8" name="Picture 7" descr="Screen Shot 2013-09-16 at 5.02.14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700464"/>
            <a:ext cx="1752600" cy="1785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4800601" y="3886201"/>
            <a:ext cx="476091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3333CC"/>
                </a:solidFill>
              </a:rPr>
              <a:t>Average minimum soln. length: 53.</a:t>
            </a:r>
          </a:p>
        </p:txBody>
      </p:sp>
      <p:sp>
        <p:nvSpPr>
          <p:cNvPr id="10" name="TextBox 9"/>
          <p:cNvSpPr txBox="1">
            <a:spLocks noChangeArrowheads="1"/>
          </p:cNvSpPr>
          <p:nvPr/>
        </p:nvSpPr>
        <p:spPr bwMode="auto">
          <a:xfrm>
            <a:off x="4495800" y="4495801"/>
            <a:ext cx="62103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chemeClr val="accent2"/>
                </a:solidFill>
              </a:rPr>
              <a:t>People can find solns. But not necessarily</a:t>
            </a:r>
          </a:p>
          <a:p>
            <a:pPr eaLnBrk="1" hangingPunct="1"/>
            <a:r>
              <a:rPr lang="en-US" b="1">
                <a:solidFill>
                  <a:schemeClr val="accent2"/>
                </a:solidFill>
              </a:rPr>
              <a:t>minimum length. See </a:t>
            </a:r>
            <a:r>
              <a:rPr lang="en-US" b="1">
                <a:solidFill>
                  <a:schemeClr val="accent2"/>
                </a:solidFill>
                <a:hlinkClick r:id="rId6"/>
              </a:rPr>
              <a:t>solve it!</a:t>
            </a:r>
            <a:r>
              <a:rPr lang="en-US" b="1">
                <a:solidFill>
                  <a:schemeClr val="accent2"/>
                </a:solidFill>
              </a:rPr>
              <a:t> (Gives strategy.)</a:t>
            </a:r>
          </a:p>
        </p:txBody>
      </p:sp>
      <p:sp>
        <p:nvSpPr>
          <p:cNvPr id="11" name="Rectangle 10"/>
          <p:cNvSpPr>
            <a:spLocks noChangeArrowheads="1"/>
          </p:cNvSpPr>
          <p:nvPr/>
        </p:nvSpPr>
        <p:spPr bwMode="auto">
          <a:xfrm>
            <a:off x="8991600" y="685801"/>
            <a:ext cx="1600200"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t>Korf:</a:t>
            </a:r>
          </a:p>
          <a:p>
            <a:r>
              <a:rPr lang="en-US"/>
              <a:t>Disk errors</a:t>
            </a:r>
          </a:p>
          <a:p>
            <a:r>
              <a:rPr lang="en-US"/>
              <a:t>become a </a:t>
            </a:r>
          </a:p>
          <a:p>
            <a:r>
              <a:rPr lang="en-US"/>
              <a:t>problem.</a:t>
            </a:r>
          </a:p>
        </p:txBody>
      </p:sp>
    </p:spTree>
    <p:extLst>
      <p:ext uri="{BB962C8B-B14F-4D97-AF65-F5344CB8AC3E}">
        <p14:creationId xmlns:p14="http://schemas.microsoft.com/office/powerpoint/2010/main" val="558985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37"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900" decel="100000" fill="hold"/>
                                        <p:tgtEl>
                                          <p:spTgt spid="11"/>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533400"/>
            <a:ext cx="8745538"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rot="16200000">
            <a:off x="959156" y="1684616"/>
            <a:ext cx="1886927" cy="369332"/>
          </a:xfrm>
          <a:prstGeom prst="rect">
            <a:avLst/>
          </a:prstGeom>
          <a:solidFill>
            <a:schemeClr val="accent6">
              <a:lumMod val="20000"/>
              <a:lumOff val="80000"/>
            </a:schemeClr>
          </a:solidFill>
        </p:spPr>
        <p:txBody>
          <a:bodyPr wrap="none">
            <a:spAutoFit/>
          </a:bodyPr>
          <a:lstStyle/>
          <a:p>
            <a:pPr>
              <a:defRPr/>
            </a:pPr>
            <a:r>
              <a:rPr lang="en-US" b="1" dirty="0">
                <a:solidFill>
                  <a:srgbClr val="FF0000"/>
                </a:solidFill>
              </a:rPr>
              <a:t># states in billions</a:t>
            </a:r>
          </a:p>
        </p:txBody>
      </p:sp>
      <p:sp>
        <p:nvSpPr>
          <p:cNvPr id="18435" name="TextBox 3"/>
          <p:cNvSpPr txBox="1">
            <a:spLocks noChangeArrowheads="1"/>
          </p:cNvSpPr>
          <p:nvPr/>
        </p:nvSpPr>
        <p:spPr bwMode="auto">
          <a:xfrm>
            <a:off x="4038600" y="76201"/>
            <a:ext cx="44005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FF0000"/>
                </a:solidFill>
              </a:rPr>
              <a:t>Where are the 10 trillion states?</a:t>
            </a:r>
          </a:p>
        </p:txBody>
      </p:sp>
      <p:sp>
        <p:nvSpPr>
          <p:cNvPr id="5" name="TextBox 4"/>
          <p:cNvSpPr txBox="1"/>
          <p:nvPr/>
        </p:nvSpPr>
        <p:spPr>
          <a:xfrm>
            <a:off x="3962401" y="3733800"/>
            <a:ext cx="4437433" cy="369332"/>
          </a:xfrm>
          <a:prstGeom prst="rect">
            <a:avLst/>
          </a:prstGeom>
          <a:solidFill>
            <a:schemeClr val="accent6">
              <a:lumMod val="20000"/>
              <a:lumOff val="80000"/>
            </a:schemeClr>
          </a:solidFill>
        </p:spPr>
        <p:txBody>
          <a:bodyPr wrap="none">
            <a:spAutoFit/>
          </a:bodyPr>
          <a:lstStyle/>
          <a:p>
            <a:pPr>
              <a:defRPr/>
            </a:pPr>
            <a:r>
              <a:rPr lang="en-US" b="1" dirty="0">
                <a:solidFill>
                  <a:srgbClr val="FF0000"/>
                </a:solidFill>
              </a:rPr>
              <a:t>minimum distance from goal state (# moves)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4343400"/>
            <a:ext cx="10668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Screen Shot 2013-09-17 at 8.37.5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622800"/>
            <a:ext cx="2590800" cy="193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Screen Shot 2013-09-17 at 8.38.16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724400"/>
            <a:ext cx="3073400" cy="162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828801" y="4191001"/>
            <a:ext cx="7397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chemeClr val="accent2"/>
                </a:solidFill>
              </a:rPr>
              <a:t>dist.</a:t>
            </a:r>
          </a:p>
        </p:txBody>
      </p:sp>
      <p:sp>
        <p:nvSpPr>
          <p:cNvPr id="9" name="TextBox 8"/>
          <p:cNvSpPr txBox="1">
            <a:spLocks noChangeArrowheads="1"/>
          </p:cNvSpPr>
          <p:nvPr/>
        </p:nvSpPr>
        <p:spPr bwMode="auto">
          <a:xfrm>
            <a:off x="2971800" y="4191001"/>
            <a:ext cx="1150938"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rgbClr val="3333CC"/>
                </a:solidFill>
              </a:rPr>
              <a:t># states</a:t>
            </a:r>
          </a:p>
        </p:txBody>
      </p:sp>
      <p:sp>
        <p:nvSpPr>
          <p:cNvPr id="10" name="TextBox 9"/>
          <p:cNvSpPr txBox="1">
            <a:spLocks noChangeArrowheads="1"/>
          </p:cNvSpPr>
          <p:nvPr/>
        </p:nvSpPr>
        <p:spPr bwMode="auto">
          <a:xfrm>
            <a:off x="2895601" y="6472238"/>
            <a:ext cx="620713"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rgbClr val="3333CC"/>
                </a:solidFill>
              </a:rPr>
              <a:t>etc.</a:t>
            </a:r>
          </a:p>
        </p:txBody>
      </p:sp>
      <p:cxnSp>
        <p:nvCxnSpPr>
          <p:cNvPr id="17" name="Curved Connector 16"/>
          <p:cNvCxnSpPr/>
          <p:nvPr/>
        </p:nvCxnSpPr>
        <p:spPr>
          <a:xfrm rot="5400000" flipH="1" flipV="1">
            <a:off x="4076700" y="5295900"/>
            <a:ext cx="1524000" cy="6858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a:spLocks noChangeArrowheads="1"/>
          </p:cNvSpPr>
          <p:nvPr/>
        </p:nvSpPr>
        <p:spPr bwMode="auto">
          <a:xfrm>
            <a:off x="4953001" y="4262438"/>
            <a:ext cx="59407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chemeClr val="accent2"/>
                </a:solidFill>
              </a:rPr>
              <a:t>dist.</a:t>
            </a:r>
          </a:p>
        </p:txBody>
      </p:sp>
      <p:sp>
        <p:nvSpPr>
          <p:cNvPr id="25" name="Rectangle 24"/>
          <p:cNvSpPr>
            <a:spLocks noChangeArrowheads="1"/>
          </p:cNvSpPr>
          <p:nvPr/>
        </p:nvSpPr>
        <p:spPr bwMode="auto">
          <a:xfrm>
            <a:off x="7154864" y="4262438"/>
            <a:ext cx="91550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rgbClr val="3333CC"/>
                </a:solidFill>
              </a:rPr>
              <a:t># states</a:t>
            </a:r>
          </a:p>
        </p:txBody>
      </p:sp>
    </p:spTree>
    <p:extLst>
      <p:ext uri="{BB962C8B-B14F-4D97-AF65-F5344CB8AC3E}">
        <p14:creationId xmlns:p14="http://schemas.microsoft.com/office/powerpoint/2010/main" val="2733787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7"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900" decel="100000" fill="hold"/>
                                        <p:tgtEl>
                                          <p:spTgt spid="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900" decel="100000" fill="hold"/>
                                        <p:tgtEl>
                                          <p:spTgt spid="9"/>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900" decel="100000" fill="hold"/>
                                        <p:tgtEl>
                                          <p:spTgt spid="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900" decel="100000" fill="hold"/>
                                        <p:tgtEl>
                                          <p:spTgt spid="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900" decel="100000" fill="hold"/>
                                        <p:tgtEl>
                                          <p:spTgt spid="24"/>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900" decel="100000" fill="hold"/>
                                        <p:tgtEl>
                                          <p:spTgt spid="17"/>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900" decel="100000" fill="hold"/>
                                        <p:tgtEl>
                                          <p:spTgt spid="7"/>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900" decel="100000" fill="hold"/>
                                        <p:tgtEl>
                                          <p:spTgt spid="25"/>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4" grpId="0"/>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9-19 at 2.15.0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3014" y="304801"/>
            <a:ext cx="230187" cy="239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58" name="Picture 2" descr="Screen Shot 2013-09-17 at 4.52.09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990600"/>
            <a:ext cx="6705600" cy="340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59" name="TextBox 3"/>
          <p:cNvSpPr txBox="1">
            <a:spLocks noChangeArrowheads="1"/>
          </p:cNvSpPr>
          <p:nvPr/>
        </p:nvSpPr>
        <p:spPr bwMode="auto">
          <a:xfrm>
            <a:off x="3505201" y="381001"/>
            <a:ext cx="686276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chemeClr val="accent2"/>
                </a:solidFill>
              </a:rPr>
              <a:t>17 boards farthest away from goal state (80 moves)</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5800" y="4495800"/>
            <a:ext cx="10668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1" name="TextBox 5"/>
          <p:cNvSpPr txBox="1">
            <a:spLocks noChangeArrowheads="1"/>
          </p:cNvSpPr>
          <p:nvPr/>
        </p:nvSpPr>
        <p:spPr bwMode="auto">
          <a:xfrm>
            <a:off x="3276601" y="4495801"/>
            <a:ext cx="44164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t>Each require 80 moves to reach:</a:t>
            </a:r>
          </a:p>
        </p:txBody>
      </p:sp>
      <p:sp>
        <p:nvSpPr>
          <p:cNvPr id="8" name="TextBox 7"/>
          <p:cNvSpPr txBox="1">
            <a:spLocks noChangeArrowheads="1"/>
          </p:cNvSpPr>
          <p:nvPr/>
        </p:nvSpPr>
        <p:spPr bwMode="auto">
          <a:xfrm>
            <a:off x="3048000" y="4983163"/>
            <a:ext cx="5334000"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chemeClr val="accent1"/>
                </a:solidFill>
              </a:rPr>
              <a:t>Intriguing similarities. Each number has its own few locations. </a:t>
            </a:r>
            <a:endParaRPr lang="en-US" b="1" i="1">
              <a:solidFill>
                <a:srgbClr val="3333CC"/>
              </a:solidFill>
            </a:endParaRPr>
          </a:p>
        </p:txBody>
      </p:sp>
      <p:sp>
        <p:nvSpPr>
          <p:cNvPr id="9" name="Heptagon 8"/>
          <p:cNvSpPr/>
          <p:nvPr/>
        </p:nvSpPr>
        <p:spPr>
          <a:xfrm>
            <a:off x="5410200" y="18288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Heptagon 9"/>
          <p:cNvSpPr/>
          <p:nvPr/>
        </p:nvSpPr>
        <p:spPr>
          <a:xfrm>
            <a:off x="3276600" y="18288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Heptagon 10"/>
          <p:cNvSpPr/>
          <p:nvPr/>
        </p:nvSpPr>
        <p:spPr>
          <a:xfrm>
            <a:off x="4343400" y="18288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Heptagon 11"/>
          <p:cNvSpPr/>
          <p:nvPr/>
        </p:nvSpPr>
        <p:spPr>
          <a:xfrm>
            <a:off x="3276600" y="29718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Heptagon 12"/>
          <p:cNvSpPr/>
          <p:nvPr/>
        </p:nvSpPr>
        <p:spPr>
          <a:xfrm>
            <a:off x="3276600" y="40386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Heptagon 13"/>
          <p:cNvSpPr/>
          <p:nvPr/>
        </p:nvSpPr>
        <p:spPr>
          <a:xfrm>
            <a:off x="4343400" y="40386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Heptagon 14"/>
          <p:cNvSpPr/>
          <p:nvPr/>
        </p:nvSpPr>
        <p:spPr>
          <a:xfrm>
            <a:off x="4343400" y="29718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Heptagon 15"/>
          <p:cNvSpPr/>
          <p:nvPr/>
        </p:nvSpPr>
        <p:spPr>
          <a:xfrm>
            <a:off x="5486400" y="29718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Heptagon 16"/>
          <p:cNvSpPr/>
          <p:nvPr/>
        </p:nvSpPr>
        <p:spPr>
          <a:xfrm>
            <a:off x="6553200" y="18288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Heptagon 17"/>
          <p:cNvSpPr/>
          <p:nvPr/>
        </p:nvSpPr>
        <p:spPr>
          <a:xfrm>
            <a:off x="8686800" y="28956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Heptagon 18"/>
          <p:cNvSpPr/>
          <p:nvPr/>
        </p:nvSpPr>
        <p:spPr>
          <a:xfrm>
            <a:off x="6553200" y="28956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Heptagon 19"/>
          <p:cNvSpPr/>
          <p:nvPr/>
        </p:nvSpPr>
        <p:spPr>
          <a:xfrm>
            <a:off x="8686800" y="18288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Heptagon 20"/>
          <p:cNvSpPr/>
          <p:nvPr/>
        </p:nvSpPr>
        <p:spPr>
          <a:xfrm>
            <a:off x="7620000" y="18288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Heptagon 21"/>
          <p:cNvSpPr/>
          <p:nvPr/>
        </p:nvSpPr>
        <p:spPr>
          <a:xfrm>
            <a:off x="6553200" y="40386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Heptagon 22"/>
          <p:cNvSpPr/>
          <p:nvPr/>
        </p:nvSpPr>
        <p:spPr>
          <a:xfrm>
            <a:off x="5486400" y="40386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Heptagon 23"/>
          <p:cNvSpPr/>
          <p:nvPr/>
        </p:nvSpPr>
        <p:spPr>
          <a:xfrm>
            <a:off x="7620000" y="40386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Heptagon 24"/>
          <p:cNvSpPr/>
          <p:nvPr/>
        </p:nvSpPr>
        <p:spPr>
          <a:xfrm>
            <a:off x="7620000" y="2895600"/>
            <a:ext cx="228600" cy="2286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Heptagon 25"/>
          <p:cNvSpPr/>
          <p:nvPr/>
        </p:nvSpPr>
        <p:spPr>
          <a:xfrm>
            <a:off x="3962400" y="18288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Heptagon 26"/>
          <p:cNvSpPr/>
          <p:nvPr/>
        </p:nvSpPr>
        <p:spPr>
          <a:xfrm>
            <a:off x="6172200" y="18288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Heptagon 27"/>
          <p:cNvSpPr/>
          <p:nvPr/>
        </p:nvSpPr>
        <p:spPr>
          <a:xfrm>
            <a:off x="5105400" y="18288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Heptagon 28"/>
          <p:cNvSpPr/>
          <p:nvPr/>
        </p:nvSpPr>
        <p:spPr>
          <a:xfrm>
            <a:off x="3962400" y="29718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Heptagon 29"/>
          <p:cNvSpPr/>
          <p:nvPr/>
        </p:nvSpPr>
        <p:spPr>
          <a:xfrm>
            <a:off x="5105400" y="28956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Heptagon 30"/>
          <p:cNvSpPr/>
          <p:nvPr/>
        </p:nvSpPr>
        <p:spPr>
          <a:xfrm>
            <a:off x="6172200" y="29718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Heptagon 31"/>
          <p:cNvSpPr/>
          <p:nvPr/>
        </p:nvSpPr>
        <p:spPr>
          <a:xfrm>
            <a:off x="8382000" y="29718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 name="Heptagon 32"/>
          <p:cNvSpPr/>
          <p:nvPr/>
        </p:nvSpPr>
        <p:spPr>
          <a:xfrm>
            <a:off x="7315200" y="18288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 name="Heptagon 33"/>
          <p:cNvSpPr/>
          <p:nvPr/>
        </p:nvSpPr>
        <p:spPr>
          <a:xfrm>
            <a:off x="8382000" y="18288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Heptagon 34"/>
          <p:cNvSpPr/>
          <p:nvPr/>
        </p:nvSpPr>
        <p:spPr>
          <a:xfrm>
            <a:off x="9448800" y="18288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Heptagon 35"/>
          <p:cNvSpPr/>
          <p:nvPr/>
        </p:nvSpPr>
        <p:spPr>
          <a:xfrm>
            <a:off x="7315200" y="28956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Heptagon 36"/>
          <p:cNvSpPr/>
          <p:nvPr/>
        </p:nvSpPr>
        <p:spPr>
          <a:xfrm>
            <a:off x="9448800" y="28956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Heptagon 37"/>
          <p:cNvSpPr/>
          <p:nvPr/>
        </p:nvSpPr>
        <p:spPr>
          <a:xfrm>
            <a:off x="4038600" y="40386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Heptagon 38"/>
          <p:cNvSpPr/>
          <p:nvPr/>
        </p:nvSpPr>
        <p:spPr>
          <a:xfrm>
            <a:off x="8382000" y="40386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Heptagon 39"/>
          <p:cNvSpPr/>
          <p:nvPr/>
        </p:nvSpPr>
        <p:spPr>
          <a:xfrm>
            <a:off x="7315200" y="40386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Heptagon 40"/>
          <p:cNvSpPr/>
          <p:nvPr/>
        </p:nvSpPr>
        <p:spPr>
          <a:xfrm>
            <a:off x="6172200" y="40386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Heptagon 41"/>
          <p:cNvSpPr/>
          <p:nvPr/>
        </p:nvSpPr>
        <p:spPr>
          <a:xfrm>
            <a:off x="5105400" y="4038600"/>
            <a:ext cx="228600" cy="2286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Heptagon 42"/>
          <p:cNvSpPr/>
          <p:nvPr/>
        </p:nvSpPr>
        <p:spPr>
          <a:xfrm>
            <a:off x="1828800" y="533400"/>
            <a:ext cx="304800" cy="381000"/>
          </a:xfrm>
          <a:prstGeom prst="heptagon">
            <a:avLst/>
          </a:prstGeom>
          <a:solidFill>
            <a:schemeClr val="accent2">
              <a:lumMod val="60000"/>
              <a:lumOff val="40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 name="Heptagon 43"/>
          <p:cNvSpPr/>
          <p:nvPr/>
        </p:nvSpPr>
        <p:spPr>
          <a:xfrm>
            <a:off x="2667000" y="762000"/>
            <a:ext cx="304800" cy="381000"/>
          </a:xfrm>
          <a:prstGeom prst="heptagon">
            <a:avLst/>
          </a:prstGeom>
          <a:solidFill>
            <a:srgbClr val="008000">
              <a:alpha val="3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TextBox 44"/>
          <p:cNvSpPr txBox="1">
            <a:spLocks noChangeArrowheads="1"/>
          </p:cNvSpPr>
          <p:nvPr/>
        </p:nvSpPr>
        <p:spPr bwMode="auto">
          <a:xfrm>
            <a:off x="1795464" y="457201"/>
            <a:ext cx="338137"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4</a:t>
            </a:r>
          </a:p>
        </p:txBody>
      </p:sp>
      <p:sp>
        <p:nvSpPr>
          <p:cNvPr id="46" name="TextBox 45"/>
          <p:cNvSpPr txBox="1">
            <a:spLocks noChangeArrowheads="1"/>
          </p:cNvSpPr>
          <p:nvPr/>
        </p:nvSpPr>
        <p:spPr bwMode="auto">
          <a:xfrm>
            <a:off x="2667000" y="685800"/>
            <a:ext cx="38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1</a:t>
            </a:r>
          </a:p>
        </p:txBody>
      </p:sp>
      <p:sp>
        <p:nvSpPr>
          <p:cNvPr id="47" name="TextBox 46"/>
          <p:cNvSpPr txBox="1">
            <a:spLocks noChangeArrowheads="1"/>
          </p:cNvSpPr>
          <p:nvPr/>
        </p:nvSpPr>
        <p:spPr bwMode="auto">
          <a:xfrm>
            <a:off x="1676400" y="3570288"/>
            <a:ext cx="1371600" cy="2678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i="1">
                <a:solidFill>
                  <a:schemeClr val="accent2"/>
                </a:solidFill>
              </a:rPr>
              <a:t>What is it about these </a:t>
            </a:r>
            <a:r>
              <a:rPr lang="en-US" b="1" i="1">
                <a:solidFill>
                  <a:srgbClr val="FF0000"/>
                </a:solidFill>
              </a:rPr>
              <a:t>17 boards </a:t>
            </a:r>
            <a:r>
              <a:rPr lang="en-US" b="1" i="1">
                <a:solidFill>
                  <a:schemeClr val="accent2"/>
                </a:solidFill>
              </a:rPr>
              <a:t>out of over </a:t>
            </a:r>
            <a:r>
              <a:rPr lang="en-US" b="1" i="1">
                <a:solidFill>
                  <a:srgbClr val="FF0000"/>
                </a:solidFill>
              </a:rPr>
              <a:t>10 trillion</a:t>
            </a:r>
            <a:r>
              <a:rPr lang="en-US" b="1" i="1">
                <a:solidFill>
                  <a:schemeClr val="accent2"/>
                </a:solidFill>
              </a:rPr>
              <a:t>?</a:t>
            </a:r>
          </a:p>
        </p:txBody>
      </p:sp>
      <p:sp>
        <p:nvSpPr>
          <p:cNvPr id="48" name="Heptagon 47"/>
          <p:cNvSpPr/>
          <p:nvPr/>
        </p:nvSpPr>
        <p:spPr>
          <a:xfrm>
            <a:off x="3962400" y="1066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 name="TextBox 48"/>
          <p:cNvSpPr txBox="1">
            <a:spLocks noChangeArrowheads="1"/>
          </p:cNvSpPr>
          <p:nvPr/>
        </p:nvSpPr>
        <p:spPr bwMode="auto">
          <a:xfrm>
            <a:off x="1946276" y="990601"/>
            <a:ext cx="4921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13</a:t>
            </a:r>
          </a:p>
        </p:txBody>
      </p:sp>
      <p:sp>
        <p:nvSpPr>
          <p:cNvPr id="50" name="Heptagon 49"/>
          <p:cNvSpPr/>
          <p:nvPr/>
        </p:nvSpPr>
        <p:spPr>
          <a:xfrm>
            <a:off x="2057400" y="1066800"/>
            <a:ext cx="304800" cy="3810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 name="Heptagon 50"/>
          <p:cNvSpPr/>
          <p:nvPr/>
        </p:nvSpPr>
        <p:spPr>
          <a:xfrm>
            <a:off x="5105400" y="1066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 name="Heptagon 51"/>
          <p:cNvSpPr/>
          <p:nvPr/>
        </p:nvSpPr>
        <p:spPr>
          <a:xfrm>
            <a:off x="3962400" y="2209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3" name="Heptagon 52"/>
          <p:cNvSpPr/>
          <p:nvPr/>
        </p:nvSpPr>
        <p:spPr>
          <a:xfrm>
            <a:off x="5105400" y="2209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 name="Heptagon 53"/>
          <p:cNvSpPr/>
          <p:nvPr/>
        </p:nvSpPr>
        <p:spPr>
          <a:xfrm>
            <a:off x="3962400" y="32766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Heptagon 54"/>
          <p:cNvSpPr/>
          <p:nvPr/>
        </p:nvSpPr>
        <p:spPr>
          <a:xfrm>
            <a:off x="5105400" y="3352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Heptagon 55"/>
          <p:cNvSpPr/>
          <p:nvPr/>
        </p:nvSpPr>
        <p:spPr>
          <a:xfrm>
            <a:off x="6172200" y="1066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 name="Heptagon 56"/>
          <p:cNvSpPr/>
          <p:nvPr/>
        </p:nvSpPr>
        <p:spPr>
          <a:xfrm>
            <a:off x="6172200" y="2209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8" name="Heptagon 57"/>
          <p:cNvSpPr/>
          <p:nvPr/>
        </p:nvSpPr>
        <p:spPr>
          <a:xfrm>
            <a:off x="7315200" y="1066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 name="Heptagon 58"/>
          <p:cNvSpPr/>
          <p:nvPr/>
        </p:nvSpPr>
        <p:spPr>
          <a:xfrm>
            <a:off x="8382000" y="1066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 name="Heptagon 59"/>
          <p:cNvSpPr/>
          <p:nvPr/>
        </p:nvSpPr>
        <p:spPr>
          <a:xfrm>
            <a:off x="9448800" y="11430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Heptagon 60"/>
          <p:cNvSpPr/>
          <p:nvPr/>
        </p:nvSpPr>
        <p:spPr>
          <a:xfrm>
            <a:off x="7239000" y="2209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Heptagon 61"/>
          <p:cNvSpPr/>
          <p:nvPr/>
        </p:nvSpPr>
        <p:spPr>
          <a:xfrm>
            <a:off x="8382000" y="2209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 name="Heptagon 62"/>
          <p:cNvSpPr/>
          <p:nvPr/>
        </p:nvSpPr>
        <p:spPr>
          <a:xfrm>
            <a:off x="9448800" y="22098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Heptagon 63"/>
          <p:cNvSpPr/>
          <p:nvPr/>
        </p:nvSpPr>
        <p:spPr>
          <a:xfrm>
            <a:off x="6172200" y="32766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5" name="Heptagon 64"/>
          <p:cNvSpPr/>
          <p:nvPr/>
        </p:nvSpPr>
        <p:spPr>
          <a:xfrm>
            <a:off x="7315200" y="32766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6" name="Heptagon 65"/>
          <p:cNvSpPr/>
          <p:nvPr/>
        </p:nvSpPr>
        <p:spPr>
          <a:xfrm>
            <a:off x="8382000" y="3276600"/>
            <a:ext cx="228600" cy="228600"/>
          </a:xfrm>
          <a:prstGeom prst="heptagon">
            <a:avLst/>
          </a:prstGeom>
          <a:solidFill>
            <a:schemeClr val="accent5">
              <a:lumMod val="75000"/>
              <a:alpha val="46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8" name="TextBox 67"/>
          <p:cNvSpPr txBox="1">
            <a:spLocks noChangeArrowheads="1"/>
          </p:cNvSpPr>
          <p:nvPr/>
        </p:nvSpPr>
        <p:spPr bwMode="auto">
          <a:xfrm rot="1808469">
            <a:off x="1600201" y="1676401"/>
            <a:ext cx="11588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&lt;2,5,6&gt;</a:t>
            </a:r>
          </a:p>
        </p:txBody>
      </p:sp>
      <p:sp>
        <p:nvSpPr>
          <p:cNvPr id="69" name="L-Shape 68"/>
          <p:cNvSpPr/>
          <p:nvPr/>
        </p:nvSpPr>
        <p:spPr>
          <a:xfrm rot="5400000">
            <a:off x="3810000" y="16002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0" name="L-Shape 69"/>
          <p:cNvSpPr/>
          <p:nvPr/>
        </p:nvSpPr>
        <p:spPr>
          <a:xfrm rot="5400000">
            <a:off x="1981200" y="1752600"/>
            <a:ext cx="533400" cy="5334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 name="L-Shape 70"/>
          <p:cNvSpPr/>
          <p:nvPr/>
        </p:nvSpPr>
        <p:spPr>
          <a:xfrm rot="5400000">
            <a:off x="5943600" y="26670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2" name="L-Shape 71"/>
          <p:cNvSpPr/>
          <p:nvPr/>
        </p:nvSpPr>
        <p:spPr>
          <a:xfrm rot="5400000">
            <a:off x="4876800" y="26670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3" name="L-Shape 72"/>
          <p:cNvSpPr/>
          <p:nvPr/>
        </p:nvSpPr>
        <p:spPr>
          <a:xfrm rot="5400000">
            <a:off x="3733800" y="26670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4" name="L-Shape 73"/>
          <p:cNvSpPr/>
          <p:nvPr/>
        </p:nvSpPr>
        <p:spPr>
          <a:xfrm rot="5400000">
            <a:off x="9296400" y="16002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5" name="L-Shape 74"/>
          <p:cNvSpPr/>
          <p:nvPr/>
        </p:nvSpPr>
        <p:spPr>
          <a:xfrm rot="5400000">
            <a:off x="8153400" y="16002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6" name="L-Shape 75"/>
          <p:cNvSpPr/>
          <p:nvPr/>
        </p:nvSpPr>
        <p:spPr>
          <a:xfrm rot="5400000">
            <a:off x="7086600" y="16002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 name="L-Shape 76"/>
          <p:cNvSpPr/>
          <p:nvPr/>
        </p:nvSpPr>
        <p:spPr>
          <a:xfrm rot="5400000">
            <a:off x="6019800" y="16002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8" name="L-Shape 77"/>
          <p:cNvSpPr/>
          <p:nvPr/>
        </p:nvSpPr>
        <p:spPr>
          <a:xfrm rot="5400000">
            <a:off x="4876800" y="16002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 name="L-Shape 78"/>
          <p:cNvSpPr/>
          <p:nvPr/>
        </p:nvSpPr>
        <p:spPr>
          <a:xfrm rot="5400000">
            <a:off x="3733800" y="38100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0" name="L-Shape 79"/>
          <p:cNvSpPr/>
          <p:nvPr/>
        </p:nvSpPr>
        <p:spPr>
          <a:xfrm rot="5400000">
            <a:off x="9220200" y="26670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 name="L-Shape 80"/>
          <p:cNvSpPr/>
          <p:nvPr/>
        </p:nvSpPr>
        <p:spPr>
          <a:xfrm rot="5400000">
            <a:off x="8153400" y="26670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2" name="L-Shape 81"/>
          <p:cNvSpPr/>
          <p:nvPr/>
        </p:nvSpPr>
        <p:spPr>
          <a:xfrm rot="5400000">
            <a:off x="7010400" y="26670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 name="L-Shape 82"/>
          <p:cNvSpPr/>
          <p:nvPr/>
        </p:nvSpPr>
        <p:spPr>
          <a:xfrm rot="5400000">
            <a:off x="8153400" y="38100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4" name="L-Shape 83"/>
          <p:cNvSpPr/>
          <p:nvPr/>
        </p:nvSpPr>
        <p:spPr>
          <a:xfrm rot="5400000">
            <a:off x="7010400" y="38100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 name="L-Shape 84"/>
          <p:cNvSpPr/>
          <p:nvPr/>
        </p:nvSpPr>
        <p:spPr>
          <a:xfrm rot="5400000">
            <a:off x="5943600" y="38100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 name="L-Shape 85"/>
          <p:cNvSpPr/>
          <p:nvPr/>
        </p:nvSpPr>
        <p:spPr>
          <a:xfrm rot="5400000">
            <a:off x="4876800" y="3810000"/>
            <a:ext cx="457200" cy="457200"/>
          </a:xfrm>
          <a:prstGeom prst="corner">
            <a:avLst/>
          </a:prstGeom>
          <a:solidFill>
            <a:srgbClr val="FFFF00">
              <a:alpha val="54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7" name="TextBox 86"/>
          <p:cNvSpPr txBox="1">
            <a:spLocks noChangeArrowheads="1"/>
          </p:cNvSpPr>
          <p:nvPr/>
        </p:nvSpPr>
        <p:spPr bwMode="auto">
          <a:xfrm>
            <a:off x="1524000" y="2514601"/>
            <a:ext cx="1684338"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&lt;15,12,11&gt;/</a:t>
            </a:r>
            <a:endParaRPr lang="en-US" b="1"/>
          </a:p>
          <a:p>
            <a:pPr eaLnBrk="1" hangingPunct="1"/>
            <a:r>
              <a:rPr lang="en-US"/>
              <a:t> &lt;9,10,14&gt; </a:t>
            </a:r>
          </a:p>
        </p:txBody>
      </p:sp>
      <p:grpSp>
        <p:nvGrpSpPr>
          <p:cNvPr id="90" name="Group 89"/>
          <p:cNvGrpSpPr/>
          <p:nvPr/>
        </p:nvGrpSpPr>
        <p:grpSpPr>
          <a:xfrm>
            <a:off x="3276600" y="3352800"/>
            <a:ext cx="914400" cy="457200"/>
            <a:chOff x="6934200" y="5867400"/>
            <a:chExt cx="914400" cy="457200"/>
          </a:xfrm>
          <a:solidFill>
            <a:srgbClr val="800000">
              <a:alpha val="38000"/>
            </a:srgbClr>
          </a:solidFill>
        </p:grpSpPr>
        <p:sp>
          <p:nvSpPr>
            <p:cNvPr id="88" name="L-Shape 87"/>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9" name="L-Shape 88"/>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91" name="Group 90"/>
          <p:cNvGrpSpPr/>
          <p:nvPr/>
        </p:nvGrpSpPr>
        <p:grpSpPr>
          <a:xfrm>
            <a:off x="4419600" y="3352800"/>
            <a:ext cx="914400" cy="457200"/>
            <a:chOff x="6934200" y="5867400"/>
            <a:chExt cx="914400" cy="457200"/>
          </a:xfrm>
          <a:solidFill>
            <a:srgbClr val="800000">
              <a:alpha val="38000"/>
            </a:srgbClr>
          </a:solidFill>
        </p:grpSpPr>
        <p:sp>
          <p:nvSpPr>
            <p:cNvPr id="92" name="L-Shape 91"/>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3" name="L-Shape 92"/>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94" name="Group 93"/>
          <p:cNvGrpSpPr/>
          <p:nvPr/>
        </p:nvGrpSpPr>
        <p:grpSpPr>
          <a:xfrm>
            <a:off x="6553200" y="3352800"/>
            <a:ext cx="914400" cy="457200"/>
            <a:chOff x="6934200" y="5867400"/>
            <a:chExt cx="914400" cy="457200"/>
          </a:xfrm>
          <a:solidFill>
            <a:srgbClr val="800000">
              <a:alpha val="38000"/>
            </a:srgbClr>
          </a:solidFill>
        </p:grpSpPr>
        <p:sp>
          <p:nvSpPr>
            <p:cNvPr id="95" name="L-Shape 94"/>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6" name="L-Shape 95"/>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97" name="Group 96"/>
          <p:cNvGrpSpPr/>
          <p:nvPr/>
        </p:nvGrpSpPr>
        <p:grpSpPr>
          <a:xfrm>
            <a:off x="7696200" y="3352800"/>
            <a:ext cx="914400" cy="457200"/>
            <a:chOff x="6934200" y="5867400"/>
            <a:chExt cx="914400" cy="457200"/>
          </a:xfrm>
          <a:solidFill>
            <a:srgbClr val="800000">
              <a:alpha val="38000"/>
            </a:srgbClr>
          </a:solidFill>
        </p:grpSpPr>
        <p:sp>
          <p:nvSpPr>
            <p:cNvPr id="98" name="L-Shape 97"/>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L-Shape 98"/>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0" name="Group 99"/>
          <p:cNvGrpSpPr/>
          <p:nvPr/>
        </p:nvGrpSpPr>
        <p:grpSpPr>
          <a:xfrm>
            <a:off x="6553200" y="2209800"/>
            <a:ext cx="914400" cy="457200"/>
            <a:chOff x="6934200" y="5867400"/>
            <a:chExt cx="914400" cy="457200"/>
          </a:xfrm>
          <a:solidFill>
            <a:srgbClr val="800000">
              <a:alpha val="38000"/>
            </a:srgbClr>
          </a:solidFill>
        </p:grpSpPr>
        <p:sp>
          <p:nvSpPr>
            <p:cNvPr id="101" name="L-Shape 100"/>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 name="L-Shape 101"/>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3" name="Group 102"/>
          <p:cNvGrpSpPr/>
          <p:nvPr/>
        </p:nvGrpSpPr>
        <p:grpSpPr>
          <a:xfrm>
            <a:off x="7620000" y="2209800"/>
            <a:ext cx="914400" cy="457200"/>
            <a:chOff x="6934200" y="5867400"/>
            <a:chExt cx="914400" cy="457200"/>
          </a:xfrm>
          <a:solidFill>
            <a:srgbClr val="800000">
              <a:alpha val="38000"/>
            </a:srgbClr>
          </a:solidFill>
        </p:grpSpPr>
        <p:sp>
          <p:nvSpPr>
            <p:cNvPr id="104" name="L-Shape 103"/>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5" name="L-Shape 104"/>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6" name="Group 105"/>
          <p:cNvGrpSpPr/>
          <p:nvPr/>
        </p:nvGrpSpPr>
        <p:grpSpPr>
          <a:xfrm>
            <a:off x="8763000" y="2209800"/>
            <a:ext cx="914400" cy="457200"/>
            <a:chOff x="6934200" y="5867400"/>
            <a:chExt cx="914400" cy="457200"/>
          </a:xfrm>
          <a:solidFill>
            <a:srgbClr val="800000">
              <a:alpha val="38000"/>
            </a:srgbClr>
          </a:solidFill>
        </p:grpSpPr>
        <p:sp>
          <p:nvSpPr>
            <p:cNvPr id="107" name="L-Shape 106"/>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 name="L-Shape 107"/>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9" name="Group 108"/>
          <p:cNvGrpSpPr/>
          <p:nvPr/>
        </p:nvGrpSpPr>
        <p:grpSpPr>
          <a:xfrm>
            <a:off x="3276600" y="1066800"/>
            <a:ext cx="914400" cy="457200"/>
            <a:chOff x="6934200" y="5867400"/>
            <a:chExt cx="914400" cy="457200"/>
          </a:xfrm>
          <a:solidFill>
            <a:srgbClr val="800000">
              <a:alpha val="38000"/>
            </a:srgbClr>
          </a:solidFill>
        </p:grpSpPr>
        <p:sp>
          <p:nvSpPr>
            <p:cNvPr id="110" name="L-Shape 109"/>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1" name="L-Shape 110"/>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2" name="Group 111"/>
          <p:cNvGrpSpPr/>
          <p:nvPr/>
        </p:nvGrpSpPr>
        <p:grpSpPr>
          <a:xfrm>
            <a:off x="3276600" y="2209800"/>
            <a:ext cx="914400" cy="457200"/>
            <a:chOff x="6934200" y="5867400"/>
            <a:chExt cx="914400" cy="457200"/>
          </a:xfrm>
          <a:solidFill>
            <a:srgbClr val="800000">
              <a:alpha val="38000"/>
            </a:srgbClr>
          </a:solidFill>
        </p:grpSpPr>
        <p:sp>
          <p:nvSpPr>
            <p:cNvPr id="113" name="L-Shape 112"/>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 name="L-Shape 113"/>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5" name="Group 114"/>
          <p:cNvGrpSpPr/>
          <p:nvPr/>
        </p:nvGrpSpPr>
        <p:grpSpPr>
          <a:xfrm>
            <a:off x="5410200" y="2209800"/>
            <a:ext cx="914400" cy="457200"/>
            <a:chOff x="6934200" y="5867400"/>
            <a:chExt cx="914400" cy="457200"/>
          </a:xfrm>
          <a:solidFill>
            <a:srgbClr val="800000">
              <a:alpha val="38000"/>
            </a:srgbClr>
          </a:solidFill>
        </p:grpSpPr>
        <p:sp>
          <p:nvSpPr>
            <p:cNvPr id="116" name="L-Shape 115"/>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7" name="L-Shape 116"/>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8" name="Group 117"/>
          <p:cNvGrpSpPr/>
          <p:nvPr/>
        </p:nvGrpSpPr>
        <p:grpSpPr>
          <a:xfrm>
            <a:off x="7620000" y="1066800"/>
            <a:ext cx="914400" cy="457200"/>
            <a:chOff x="6934200" y="5867400"/>
            <a:chExt cx="914400" cy="457200"/>
          </a:xfrm>
          <a:solidFill>
            <a:srgbClr val="800000">
              <a:alpha val="38000"/>
            </a:srgbClr>
          </a:solidFill>
        </p:grpSpPr>
        <p:sp>
          <p:nvSpPr>
            <p:cNvPr id="119" name="L-Shape 118"/>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L-Shape 119"/>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21" name="Group 120"/>
          <p:cNvGrpSpPr/>
          <p:nvPr/>
        </p:nvGrpSpPr>
        <p:grpSpPr>
          <a:xfrm>
            <a:off x="6553200" y="1143000"/>
            <a:ext cx="914400" cy="457200"/>
            <a:chOff x="6934200" y="5867400"/>
            <a:chExt cx="914400" cy="457200"/>
          </a:xfrm>
          <a:solidFill>
            <a:srgbClr val="800000">
              <a:alpha val="38000"/>
            </a:srgbClr>
          </a:solidFill>
        </p:grpSpPr>
        <p:sp>
          <p:nvSpPr>
            <p:cNvPr id="122" name="L-Shape 121"/>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3" name="L-Shape 122"/>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24" name="Group 123"/>
          <p:cNvGrpSpPr/>
          <p:nvPr/>
        </p:nvGrpSpPr>
        <p:grpSpPr>
          <a:xfrm>
            <a:off x="5486400" y="1066800"/>
            <a:ext cx="914400" cy="457200"/>
            <a:chOff x="6934200" y="5867400"/>
            <a:chExt cx="914400" cy="457200"/>
          </a:xfrm>
          <a:solidFill>
            <a:srgbClr val="800000">
              <a:alpha val="38000"/>
            </a:srgbClr>
          </a:solidFill>
        </p:grpSpPr>
        <p:sp>
          <p:nvSpPr>
            <p:cNvPr id="125" name="L-Shape 124"/>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6" name="L-Shape 125"/>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27" name="Group 126"/>
          <p:cNvGrpSpPr/>
          <p:nvPr/>
        </p:nvGrpSpPr>
        <p:grpSpPr>
          <a:xfrm>
            <a:off x="4419600" y="1066800"/>
            <a:ext cx="914400" cy="457200"/>
            <a:chOff x="6934200" y="5867400"/>
            <a:chExt cx="914400" cy="457200"/>
          </a:xfrm>
          <a:solidFill>
            <a:srgbClr val="800000">
              <a:alpha val="38000"/>
            </a:srgbClr>
          </a:solidFill>
        </p:grpSpPr>
        <p:sp>
          <p:nvSpPr>
            <p:cNvPr id="128" name="L-Shape 127"/>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9" name="L-Shape 128"/>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30" name="Group 129"/>
          <p:cNvGrpSpPr/>
          <p:nvPr/>
        </p:nvGrpSpPr>
        <p:grpSpPr>
          <a:xfrm>
            <a:off x="8763000" y="1066800"/>
            <a:ext cx="914400" cy="457200"/>
            <a:chOff x="6934200" y="5867400"/>
            <a:chExt cx="914400" cy="457200"/>
          </a:xfrm>
          <a:solidFill>
            <a:srgbClr val="800000">
              <a:alpha val="38000"/>
            </a:srgbClr>
          </a:solidFill>
        </p:grpSpPr>
        <p:sp>
          <p:nvSpPr>
            <p:cNvPr id="131" name="L-Shape 130"/>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2" name="L-Shape 131"/>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33" name="Group 132"/>
          <p:cNvGrpSpPr/>
          <p:nvPr/>
        </p:nvGrpSpPr>
        <p:grpSpPr>
          <a:xfrm>
            <a:off x="1828800" y="2667000"/>
            <a:ext cx="914400" cy="457200"/>
            <a:chOff x="6934200" y="5867400"/>
            <a:chExt cx="914400" cy="457200"/>
          </a:xfrm>
          <a:solidFill>
            <a:srgbClr val="800000">
              <a:alpha val="38000"/>
            </a:srgbClr>
          </a:solidFill>
        </p:grpSpPr>
        <p:sp>
          <p:nvSpPr>
            <p:cNvPr id="134" name="L-Shape 133"/>
            <p:cNvSpPr/>
            <p:nvPr/>
          </p:nvSpPr>
          <p:spPr>
            <a:xfrm>
              <a:off x="73914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5" name="L-Shape 134"/>
            <p:cNvSpPr/>
            <p:nvPr/>
          </p:nvSpPr>
          <p:spPr>
            <a:xfrm rot="16200000">
              <a:off x="6934200" y="5867400"/>
              <a:ext cx="457200" cy="457200"/>
            </a:xfrm>
            <a:prstGeom prst="corner">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36" name="TextBox 135"/>
          <p:cNvSpPr txBox="1">
            <a:spLocks noChangeArrowheads="1"/>
          </p:cNvSpPr>
          <p:nvPr/>
        </p:nvSpPr>
        <p:spPr bwMode="auto">
          <a:xfrm>
            <a:off x="4648201" y="2159000"/>
            <a:ext cx="390525" cy="584200"/>
          </a:xfrm>
          <a:prstGeom prst="rect">
            <a:avLst/>
          </a:prstGeom>
          <a:solidFill>
            <a:schemeClr val="bg1">
              <a:alpha val="5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3200" b="1"/>
              <a:t>?</a:t>
            </a:r>
          </a:p>
        </p:txBody>
      </p:sp>
      <p:sp>
        <p:nvSpPr>
          <p:cNvPr id="138" name="Rectangle 137"/>
          <p:cNvSpPr>
            <a:spLocks noChangeArrowheads="1"/>
          </p:cNvSpPr>
          <p:nvPr/>
        </p:nvSpPr>
        <p:spPr bwMode="auto">
          <a:xfrm>
            <a:off x="5732464" y="3276601"/>
            <a:ext cx="363537" cy="523875"/>
          </a:xfrm>
          <a:prstGeom prst="rect">
            <a:avLst/>
          </a:prstGeom>
          <a:solidFill>
            <a:schemeClr val="bg1">
              <a:alpha val="74901"/>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b="1">
                <a:solidFill>
                  <a:srgbClr val="000000"/>
                </a:solidFill>
              </a:rPr>
              <a:t>?</a:t>
            </a:r>
          </a:p>
        </p:txBody>
      </p:sp>
      <p:sp>
        <p:nvSpPr>
          <p:cNvPr id="139" name="L-Shape 138"/>
          <p:cNvSpPr/>
          <p:nvPr/>
        </p:nvSpPr>
        <p:spPr>
          <a:xfrm rot="10800000">
            <a:off x="9677400" y="57150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0" name="TextBox 139"/>
          <p:cNvSpPr txBox="1">
            <a:spLocks noChangeArrowheads="1"/>
          </p:cNvSpPr>
          <p:nvPr/>
        </p:nvSpPr>
        <p:spPr bwMode="auto">
          <a:xfrm rot="1361179">
            <a:off x="9388476" y="5692776"/>
            <a:ext cx="1158875"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&lt;3,7,8&gt;</a:t>
            </a:r>
          </a:p>
        </p:txBody>
      </p:sp>
      <p:sp>
        <p:nvSpPr>
          <p:cNvPr id="141" name="L-Shape 140"/>
          <p:cNvSpPr/>
          <p:nvPr/>
        </p:nvSpPr>
        <p:spPr>
          <a:xfrm rot="10800000">
            <a:off x="7620000" y="16002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2" name="L-Shape 141"/>
          <p:cNvSpPr/>
          <p:nvPr/>
        </p:nvSpPr>
        <p:spPr>
          <a:xfrm rot="10800000">
            <a:off x="6553200" y="16002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3" name="L-Shape 142"/>
          <p:cNvSpPr/>
          <p:nvPr/>
        </p:nvSpPr>
        <p:spPr>
          <a:xfrm rot="10800000">
            <a:off x="5410200" y="16002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4" name="L-Shape 143"/>
          <p:cNvSpPr/>
          <p:nvPr/>
        </p:nvSpPr>
        <p:spPr>
          <a:xfrm rot="10800000">
            <a:off x="4343400" y="16002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5" name="L-Shape 144"/>
          <p:cNvSpPr/>
          <p:nvPr/>
        </p:nvSpPr>
        <p:spPr>
          <a:xfrm rot="10800000">
            <a:off x="3276600" y="16002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6" name="L-Shape 145"/>
          <p:cNvSpPr/>
          <p:nvPr/>
        </p:nvSpPr>
        <p:spPr>
          <a:xfrm rot="10800000">
            <a:off x="7620000" y="26670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7" name="L-Shape 146"/>
          <p:cNvSpPr/>
          <p:nvPr/>
        </p:nvSpPr>
        <p:spPr>
          <a:xfrm rot="10800000">
            <a:off x="7620000" y="38100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8" name="L-Shape 147"/>
          <p:cNvSpPr/>
          <p:nvPr/>
        </p:nvSpPr>
        <p:spPr>
          <a:xfrm rot="10800000">
            <a:off x="8686800" y="26670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9" name="L-Shape 148"/>
          <p:cNvSpPr/>
          <p:nvPr/>
        </p:nvSpPr>
        <p:spPr>
          <a:xfrm rot="10800000">
            <a:off x="8763000" y="16002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0" name="L-Shape 149"/>
          <p:cNvSpPr/>
          <p:nvPr/>
        </p:nvSpPr>
        <p:spPr>
          <a:xfrm rot="10800000">
            <a:off x="4343400" y="38100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1" name="L-Shape 150"/>
          <p:cNvSpPr/>
          <p:nvPr/>
        </p:nvSpPr>
        <p:spPr>
          <a:xfrm rot="10800000">
            <a:off x="6553200" y="38100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2" name="L-Shape 151"/>
          <p:cNvSpPr/>
          <p:nvPr/>
        </p:nvSpPr>
        <p:spPr>
          <a:xfrm rot="10800000">
            <a:off x="6477000" y="26670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3" name="L-Shape 152"/>
          <p:cNvSpPr/>
          <p:nvPr/>
        </p:nvSpPr>
        <p:spPr>
          <a:xfrm rot="10800000">
            <a:off x="4343400" y="26670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4" name="L-Shape 153"/>
          <p:cNvSpPr/>
          <p:nvPr/>
        </p:nvSpPr>
        <p:spPr>
          <a:xfrm rot="10800000">
            <a:off x="5410200" y="26670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5" name="L-Shape 154"/>
          <p:cNvSpPr/>
          <p:nvPr/>
        </p:nvSpPr>
        <p:spPr>
          <a:xfrm rot="10800000">
            <a:off x="3200400" y="26670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6" name="L-Shape 155"/>
          <p:cNvSpPr/>
          <p:nvPr/>
        </p:nvSpPr>
        <p:spPr>
          <a:xfrm rot="10800000">
            <a:off x="3200400" y="3810000"/>
            <a:ext cx="533400" cy="533400"/>
          </a:xfrm>
          <a:prstGeom prst="corner">
            <a:avLst/>
          </a:prstGeom>
          <a:solidFill>
            <a:srgbClr val="008000">
              <a:alpha val="41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7" name="Rectangle 156"/>
          <p:cNvSpPr>
            <a:spLocks noChangeArrowheads="1"/>
          </p:cNvSpPr>
          <p:nvPr/>
        </p:nvSpPr>
        <p:spPr bwMode="auto">
          <a:xfrm>
            <a:off x="5605463" y="3729038"/>
            <a:ext cx="292068" cy="369332"/>
          </a:xfrm>
          <a:prstGeom prst="rect">
            <a:avLst/>
          </a:prstGeom>
          <a:solidFill>
            <a:schemeClr val="bg1">
              <a:alpha val="47842"/>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a:solidFill>
                  <a:srgbClr val="000000"/>
                </a:solidFill>
              </a:rPr>
              <a:t>?</a:t>
            </a:r>
          </a:p>
        </p:txBody>
      </p:sp>
      <p:sp>
        <p:nvSpPr>
          <p:cNvPr id="158" name="Rectangle 157"/>
          <p:cNvSpPr>
            <a:spLocks noChangeArrowheads="1"/>
          </p:cNvSpPr>
          <p:nvPr/>
        </p:nvSpPr>
        <p:spPr bwMode="auto">
          <a:xfrm>
            <a:off x="3048000" y="5749925"/>
            <a:ext cx="7162800"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b="1">
                <a:solidFill>
                  <a:srgbClr val="FF0000"/>
                </a:solidFill>
              </a:rPr>
              <a:t>Interesting machine learning task: </a:t>
            </a:r>
          </a:p>
          <a:p>
            <a:r>
              <a:rPr lang="en-US" b="1" i="1">
                <a:solidFill>
                  <a:srgbClr val="3333CC"/>
                </a:solidFill>
              </a:rPr>
              <a:t>Learn to recognize the hardest boards!</a:t>
            </a:r>
          </a:p>
          <a:p>
            <a:r>
              <a:rPr lang="en-US" b="1"/>
              <a:t>(Extremal Combinatorics, e.g. LeBras, Gomes, and Selman AAAI-12)</a:t>
            </a:r>
            <a:endParaRPr lang="en-US"/>
          </a:p>
        </p:txBody>
      </p:sp>
      <p:sp>
        <p:nvSpPr>
          <p:cNvPr id="159" name="Heptagon 158"/>
          <p:cNvSpPr/>
          <p:nvPr/>
        </p:nvSpPr>
        <p:spPr>
          <a:xfrm>
            <a:off x="2438400" y="228600"/>
            <a:ext cx="304800" cy="3810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0" name="Heptagon 159"/>
          <p:cNvSpPr/>
          <p:nvPr/>
        </p:nvSpPr>
        <p:spPr>
          <a:xfrm>
            <a:off x="3200400" y="1066800"/>
            <a:ext cx="3048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1" name="Heptagon 160"/>
          <p:cNvSpPr/>
          <p:nvPr/>
        </p:nvSpPr>
        <p:spPr>
          <a:xfrm>
            <a:off x="4343400" y="1066800"/>
            <a:ext cx="2286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2" name="Heptagon 161"/>
          <p:cNvSpPr/>
          <p:nvPr/>
        </p:nvSpPr>
        <p:spPr>
          <a:xfrm>
            <a:off x="5410200" y="1066800"/>
            <a:ext cx="2286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3" name="Heptagon 162"/>
          <p:cNvSpPr/>
          <p:nvPr/>
        </p:nvSpPr>
        <p:spPr>
          <a:xfrm>
            <a:off x="6553200" y="1066800"/>
            <a:ext cx="2286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4" name="Heptagon 163"/>
          <p:cNvSpPr/>
          <p:nvPr/>
        </p:nvSpPr>
        <p:spPr>
          <a:xfrm>
            <a:off x="7620000" y="3276600"/>
            <a:ext cx="2286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5" name="Heptagon 164"/>
          <p:cNvSpPr/>
          <p:nvPr/>
        </p:nvSpPr>
        <p:spPr>
          <a:xfrm>
            <a:off x="4343400" y="2133600"/>
            <a:ext cx="3048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6" name="Heptagon 165"/>
          <p:cNvSpPr/>
          <p:nvPr/>
        </p:nvSpPr>
        <p:spPr>
          <a:xfrm>
            <a:off x="3200400" y="2133600"/>
            <a:ext cx="3048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Heptagon 166"/>
          <p:cNvSpPr/>
          <p:nvPr/>
        </p:nvSpPr>
        <p:spPr>
          <a:xfrm>
            <a:off x="8686800" y="1066800"/>
            <a:ext cx="2286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8" name="Heptagon 167"/>
          <p:cNvSpPr/>
          <p:nvPr/>
        </p:nvSpPr>
        <p:spPr>
          <a:xfrm>
            <a:off x="7620000" y="1066800"/>
            <a:ext cx="2286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9" name="Heptagon 168"/>
          <p:cNvSpPr/>
          <p:nvPr/>
        </p:nvSpPr>
        <p:spPr>
          <a:xfrm>
            <a:off x="8686800" y="2133600"/>
            <a:ext cx="2286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0" name="Heptagon 169"/>
          <p:cNvSpPr/>
          <p:nvPr/>
        </p:nvSpPr>
        <p:spPr>
          <a:xfrm>
            <a:off x="7620000" y="2133600"/>
            <a:ext cx="2286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1" name="Heptagon 170"/>
          <p:cNvSpPr/>
          <p:nvPr/>
        </p:nvSpPr>
        <p:spPr>
          <a:xfrm>
            <a:off x="6477000" y="2133600"/>
            <a:ext cx="3048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2" name="Heptagon 171"/>
          <p:cNvSpPr/>
          <p:nvPr/>
        </p:nvSpPr>
        <p:spPr>
          <a:xfrm>
            <a:off x="5410200" y="2133600"/>
            <a:ext cx="2286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3" name="Heptagon 172"/>
          <p:cNvSpPr/>
          <p:nvPr/>
        </p:nvSpPr>
        <p:spPr>
          <a:xfrm>
            <a:off x="6553200" y="3276600"/>
            <a:ext cx="2286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5" name="Heptagon 174"/>
          <p:cNvSpPr/>
          <p:nvPr/>
        </p:nvSpPr>
        <p:spPr>
          <a:xfrm>
            <a:off x="4343400" y="3276600"/>
            <a:ext cx="3048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6" name="Heptagon 175"/>
          <p:cNvSpPr/>
          <p:nvPr/>
        </p:nvSpPr>
        <p:spPr>
          <a:xfrm>
            <a:off x="3276600" y="3276600"/>
            <a:ext cx="2286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7" name="Heptagon 176"/>
          <p:cNvSpPr/>
          <p:nvPr/>
        </p:nvSpPr>
        <p:spPr>
          <a:xfrm>
            <a:off x="5410200" y="3276600"/>
            <a:ext cx="304800" cy="304800"/>
          </a:xfrm>
          <a:prstGeom prst="heptagon">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449403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fill="hold"/>
                                        <p:tgtEl>
                                          <p:spTgt spid="47"/>
                                        </p:tgtEl>
                                        <p:attrNameLst>
                                          <p:attrName>ppt_x</p:attrName>
                                        </p:attrNameLst>
                                      </p:cBhvr>
                                      <p:tavLst>
                                        <p:tav tm="0">
                                          <p:val>
                                            <p:strVal val="#ppt_x"/>
                                          </p:val>
                                        </p:tav>
                                        <p:tav tm="100000">
                                          <p:val>
                                            <p:strVal val="#ppt_x"/>
                                          </p:val>
                                        </p:tav>
                                      </p:tavLst>
                                    </p:anim>
                                    <p:anim calcmode="lin" valueType="num">
                                      <p:cBhvr additive="base">
                                        <p:cTn id="1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9" presetClass="entr" presetSubtype="5"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0" fill="hold"/>
                                        <p:tgtEl>
                                          <p:spTgt spid="25"/>
                                        </p:tgtEl>
                                        <p:attrNameLst>
                                          <p:attrName>ppt_w</p:attrName>
                                        </p:attrNameLst>
                                      </p:cBhvr>
                                      <p:tavLst>
                                        <p:tav tm="0">
                                          <p:val>
                                            <p:strVal val="#ppt_w"/>
                                          </p:val>
                                        </p:tav>
                                        <p:tav tm="100000">
                                          <p:val>
                                            <p:strVal val="#ppt_w"/>
                                          </p:val>
                                        </p:tav>
                                      </p:tavLst>
                                    </p:anim>
                                    <p:anim calcmode="lin" valueType="num">
                                      <p:cBhvr>
                                        <p:cTn id="26" dur="5000" fill="hold"/>
                                        <p:tgtEl>
                                          <p:spTgt spid="25"/>
                                        </p:tgtEl>
                                        <p:attrNameLst>
                                          <p:attrName>ppt_h</p:attrName>
                                        </p:attrNameLst>
                                      </p:cBhvr>
                                      <p:tavLst>
                                        <p:tav tm="0" fmla="#ppt_h*sin(2.5*pi*$)">
                                          <p:val>
                                            <p:fltVal val="0"/>
                                          </p:val>
                                        </p:tav>
                                        <p:tav tm="100000">
                                          <p:val>
                                            <p:fltVal val="1"/>
                                          </p:val>
                                        </p:tav>
                                      </p:tavLst>
                                    </p:anim>
                                  </p:childTnLst>
                                </p:cTn>
                              </p:par>
                              <p:par>
                                <p:cTn id="27" presetID="19" presetClass="entr" presetSubtype="5"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0" fill="hold"/>
                                        <p:tgtEl>
                                          <p:spTgt spid="10"/>
                                        </p:tgtEl>
                                        <p:attrNameLst>
                                          <p:attrName>ppt_w</p:attrName>
                                        </p:attrNameLst>
                                      </p:cBhvr>
                                      <p:tavLst>
                                        <p:tav tm="0">
                                          <p:val>
                                            <p:strVal val="#ppt_w"/>
                                          </p:val>
                                        </p:tav>
                                        <p:tav tm="100000">
                                          <p:val>
                                            <p:strVal val="#ppt_w"/>
                                          </p:val>
                                        </p:tav>
                                      </p:tavLst>
                                    </p:anim>
                                    <p:anim calcmode="lin" valueType="num">
                                      <p:cBhvr>
                                        <p:cTn id="30" dur="5000" fill="hold"/>
                                        <p:tgtEl>
                                          <p:spTgt spid="10"/>
                                        </p:tgtEl>
                                        <p:attrNameLst>
                                          <p:attrName>ppt_h</p:attrName>
                                        </p:attrNameLst>
                                      </p:cBhvr>
                                      <p:tavLst>
                                        <p:tav tm="0" fmla="#ppt_h*sin(2.5*pi*$)">
                                          <p:val>
                                            <p:fltVal val="0"/>
                                          </p:val>
                                        </p:tav>
                                        <p:tav tm="100000">
                                          <p:val>
                                            <p:fltVal val="1"/>
                                          </p:val>
                                        </p:tav>
                                      </p:tavLst>
                                    </p:anim>
                                  </p:childTnLst>
                                </p:cTn>
                              </p:par>
                              <p:par>
                                <p:cTn id="31" presetID="19" presetClass="entr" presetSubtype="5"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0" fill="hold"/>
                                        <p:tgtEl>
                                          <p:spTgt spid="11"/>
                                        </p:tgtEl>
                                        <p:attrNameLst>
                                          <p:attrName>ppt_w</p:attrName>
                                        </p:attrNameLst>
                                      </p:cBhvr>
                                      <p:tavLst>
                                        <p:tav tm="0">
                                          <p:val>
                                            <p:strVal val="#ppt_w"/>
                                          </p:val>
                                        </p:tav>
                                        <p:tav tm="100000">
                                          <p:val>
                                            <p:strVal val="#ppt_w"/>
                                          </p:val>
                                        </p:tav>
                                      </p:tavLst>
                                    </p:anim>
                                    <p:anim calcmode="lin" valueType="num">
                                      <p:cBhvr>
                                        <p:cTn id="34" dur="5000" fill="hold"/>
                                        <p:tgtEl>
                                          <p:spTgt spid="11"/>
                                        </p:tgtEl>
                                        <p:attrNameLst>
                                          <p:attrName>ppt_h</p:attrName>
                                        </p:attrNameLst>
                                      </p:cBhvr>
                                      <p:tavLst>
                                        <p:tav tm="0" fmla="#ppt_h*sin(2.5*pi*$)">
                                          <p:val>
                                            <p:fltVal val="0"/>
                                          </p:val>
                                        </p:tav>
                                        <p:tav tm="100000">
                                          <p:val>
                                            <p:fltVal val="1"/>
                                          </p:val>
                                        </p:tav>
                                      </p:tavLst>
                                    </p:anim>
                                  </p:childTnLst>
                                </p:cTn>
                              </p:par>
                              <p:par>
                                <p:cTn id="35" presetID="19" presetClass="entr" presetSubtype="5"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0" fill="hold"/>
                                        <p:tgtEl>
                                          <p:spTgt spid="15"/>
                                        </p:tgtEl>
                                        <p:attrNameLst>
                                          <p:attrName>ppt_w</p:attrName>
                                        </p:attrNameLst>
                                      </p:cBhvr>
                                      <p:tavLst>
                                        <p:tav tm="0">
                                          <p:val>
                                            <p:strVal val="#ppt_w"/>
                                          </p:val>
                                        </p:tav>
                                        <p:tav tm="100000">
                                          <p:val>
                                            <p:strVal val="#ppt_w"/>
                                          </p:val>
                                        </p:tav>
                                      </p:tavLst>
                                    </p:anim>
                                    <p:anim calcmode="lin" valueType="num">
                                      <p:cBhvr>
                                        <p:cTn id="38" dur="5000" fill="hold"/>
                                        <p:tgtEl>
                                          <p:spTgt spid="15"/>
                                        </p:tgtEl>
                                        <p:attrNameLst>
                                          <p:attrName>ppt_h</p:attrName>
                                        </p:attrNameLst>
                                      </p:cBhvr>
                                      <p:tavLst>
                                        <p:tav tm="0" fmla="#ppt_h*sin(2.5*pi*$)">
                                          <p:val>
                                            <p:fltVal val="0"/>
                                          </p:val>
                                        </p:tav>
                                        <p:tav tm="100000">
                                          <p:val>
                                            <p:fltVal val="1"/>
                                          </p:val>
                                        </p:tav>
                                      </p:tavLst>
                                    </p:anim>
                                  </p:childTnLst>
                                </p:cTn>
                              </p:par>
                              <p:par>
                                <p:cTn id="39" presetID="19" presetClass="entr" presetSubtype="5"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0" fill="hold"/>
                                        <p:tgtEl>
                                          <p:spTgt spid="12"/>
                                        </p:tgtEl>
                                        <p:attrNameLst>
                                          <p:attrName>ppt_w</p:attrName>
                                        </p:attrNameLst>
                                      </p:cBhvr>
                                      <p:tavLst>
                                        <p:tav tm="0">
                                          <p:val>
                                            <p:strVal val="#ppt_w"/>
                                          </p:val>
                                        </p:tav>
                                        <p:tav tm="100000">
                                          <p:val>
                                            <p:strVal val="#ppt_w"/>
                                          </p:val>
                                        </p:tav>
                                      </p:tavLst>
                                    </p:anim>
                                    <p:anim calcmode="lin" valueType="num">
                                      <p:cBhvr>
                                        <p:cTn id="42" dur="5000" fill="hold"/>
                                        <p:tgtEl>
                                          <p:spTgt spid="12"/>
                                        </p:tgtEl>
                                        <p:attrNameLst>
                                          <p:attrName>ppt_h</p:attrName>
                                        </p:attrNameLst>
                                      </p:cBhvr>
                                      <p:tavLst>
                                        <p:tav tm="0" fmla="#ppt_h*sin(2.5*pi*$)">
                                          <p:val>
                                            <p:fltVal val="0"/>
                                          </p:val>
                                        </p:tav>
                                        <p:tav tm="100000">
                                          <p:val>
                                            <p:fltVal val="1"/>
                                          </p:val>
                                        </p:tav>
                                      </p:tavLst>
                                    </p:anim>
                                  </p:childTnLst>
                                </p:cTn>
                              </p:par>
                              <p:par>
                                <p:cTn id="43" presetID="19" presetClass="entr" presetSubtype="5"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0" fill="hold"/>
                                        <p:tgtEl>
                                          <p:spTgt spid="13"/>
                                        </p:tgtEl>
                                        <p:attrNameLst>
                                          <p:attrName>ppt_w</p:attrName>
                                        </p:attrNameLst>
                                      </p:cBhvr>
                                      <p:tavLst>
                                        <p:tav tm="0">
                                          <p:val>
                                            <p:strVal val="#ppt_w"/>
                                          </p:val>
                                        </p:tav>
                                        <p:tav tm="100000">
                                          <p:val>
                                            <p:strVal val="#ppt_w"/>
                                          </p:val>
                                        </p:tav>
                                      </p:tavLst>
                                    </p:anim>
                                    <p:anim calcmode="lin" valueType="num">
                                      <p:cBhvr>
                                        <p:cTn id="46" dur="5000" fill="hold"/>
                                        <p:tgtEl>
                                          <p:spTgt spid="13"/>
                                        </p:tgtEl>
                                        <p:attrNameLst>
                                          <p:attrName>ppt_h</p:attrName>
                                        </p:attrNameLst>
                                      </p:cBhvr>
                                      <p:tavLst>
                                        <p:tav tm="0" fmla="#ppt_h*sin(2.5*pi*$)">
                                          <p:val>
                                            <p:fltVal val="0"/>
                                          </p:val>
                                        </p:tav>
                                        <p:tav tm="100000">
                                          <p:val>
                                            <p:fltVal val="1"/>
                                          </p:val>
                                        </p:tav>
                                      </p:tavLst>
                                    </p:anim>
                                  </p:childTnLst>
                                </p:cTn>
                              </p:par>
                              <p:par>
                                <p:cTn id="47" presetID="19" presetClass="entr" presetSubtype="5"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0" fill="hold"/>
                                        <p:tgtEl>
                                          <p:spTgt spid="14"/>
                                        </p:tgtEl>
                                        <p:attrNameLst>
                                          <p:attrName>ppt_w</p:attrName>
                                        </p:attrNameLst>
                                      </p:cBhvr>
                                      <p:tavLst>
                                        <p:tav tm="0">
                                          <p:val>
                                            <p:strVal val="#ppt_w"/>
                                          </p:val>
                                        </p:tav>
                                        <p:tav tm="100000">
                                          <p:val>
                                            <p:strVal val="#ppt_w"/>
                                          </p:val>
                                        </p:tav>
                                      </p:tavLst>
                                    </p:anim>
                                    <p:anim calcmode="lin" valueType="num">
                                      <p:cBhvr>
                                        <p:cTn id="50" dur="5000" fill="hold"/>
                                        <p:tgtEl>
                                          <p:spTgt spid="14"/>
                                        </p:tgtEl>
                                        <p:attrNameLst>
                                          <p:attrName>ppt_h</p:attrName>
                                        </p:attrNameLst>
                                      </p:cBhvr>
                                      <p:tavLst>
                                        <p:tav tm="0" fmla="#ppt_h*sin(2.5*pi*$)">
                                          <p:val>
                                            <p:fltVal val="0"/>
                                          </p:val>
                                        </p:tav>
                                        <p:tav tm="100000">
                                          <p:val>
                                            <p:fltVal val="1"/>
                                          </p:val>
                                        </p:tav>
                                      </p:tavLst>
                                    </p:anim>
                                  </p:childTnLst>
                                </p:cTn>
                              </p:par>
                              <p:par>
                                <p:cTn id="51" presetID="19" presetClass="entr" presetSubtype="5"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0" fill="hold"/>
                                        <p:tgtEl>
                                          <p:spTgt spid="23"/>
                                        </p:tgtEl>
                                        <p:attrNameLst>
                                          <p:attrName>ppt_w</p:attrName>
                                        </p:attrNameLst>
                                      </p:cBhvr>
                                      <p:tavLst>
                                        <p:tav tm="0">
                                          <p:val>
                                            <p:strVal val="#ppt_w"/>
                                          </p:val>
                                        </p:tav>
                                        <p:tav tm="100000">
                                          <p:val>
                                            <p:strVal val="#ppt_w"/>
                                          </p:val>
                                        </p:tav>
                                      </p:tavLst>
                                    </p:anim>
                                    <p:anim calcmode="lin" valueType="num">
                                      <p:cBhvr>
                                        <p:cTn id="54" dur="5000" fill="hold"/>
                                        <p:tgtEl>
                                          <p:spTgt spid="23"/>
                                        </p:tgtEl>
                                        <p:attrNameLst>
                                          <p:attrName>ppt_h</p:attrName>
                                        </p:attrNameLst>
                                      </p:cBhvr>
                                      <p:tavLst>
                                        <p:tav tm="0" fmla="#ppt_h*sin(2.5*pi*$)">
                                          <p:val>
                                            <p:fltVal val="0"/>
                                          </p:val>
                                        </p:tav>
                                        <p:tav tm="100000">
                                          <p:val>
                                            <p:fltVal val="1"/>
                                          </p:val>
                                        </p:tav>
                                      </p:tavLst>
                                    </p:anim>
                                  </p:childTnLst>
                                </p:cTn>
                              </p:par>
                              <p:par>
                                <p:cTn id="55" presetID="19" presetClass="entr" presetSubtype="5"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0" fill="hold"/>
                                        <p:tgtEl>
                                          <p:spTgt spid="16"/>
                                        </p:tgtEl>
                                        <p:attrNameLst>
                                          <p:attrName>ppt_w</p:attrName>
                                        </p:attrNameLst>
                                      </p:cBhvr>
                                      <p:tavLst>
                                        <p:tav tm="0">
                                          <p:val>
                                            <p:strVal val="#ppt_w"/>
                                          </p:val>
                                        </p:tav>
                                        <p:tav tm="100000">
                                          <p:val>
                                            <p:strVal val="#ppt_w"/>
                                          </p:val>
                                        </p:tav>
                                      </p:tavLst>
                                    </p:anim>
                                    <p:anim calcmode="lin" valueType="num">
                                      <p:cBhvr>
                                        <p:cTn id="58" dur="5000" fill="hold"/>
                                        <p:tgtEl>
                                          <p:spTgt spid="16"/>
                                        </p:tgtEl>
                                        <p:attrNameLst>
                                          <p:attrName>ppt_h</p:attrName>
                                        </p:attrNameLst>
                                      </p:cBhvr>
                                      <p:tavLst>
                                        <p:tav tm="0" fmla="#ppt_h*sin(2.5*pi*$)">
                                          <p:val>
                                            <p:fltVal val="0"/>
                                          </p:val>
                                        </p:tav>
                                        <p:tav tm="100000">
                                          <p:val>
                                            <p:fltVal val="1"/>
                                          </p:val>
                                        </p:tav>
                                      </p:tavLst>
                                    </p:anim>
                                  </p:childTnLst>
                                </p:cTn>
                              </p:par>
                              <p:par>
                                <p:cTn id="59" presetID="19" presetClass="entr" presetSubtype="5"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0" fill="hold"/>
                                        <p:tgtEl>
                                          <p:spTgt spid="9"/>
                                        </p:tgtEl>
                                        <p:attrNameLst>
                                          <p:attrName>ppt_w</p:attrName>
                                        </p:attrNameLst>
                                      </p:cBhvr>
                                      <p:tavLst>
                                        <p:tav tm="0">
                                          <p:val>
                                            <p:strVal val="#ppt_w"/>
                                          </p:val>
                                        </p:tav>
                                        <p:tav tm="100000">
                                          <p:val>
                                            <p:strVal val="#ppt_w"/>
                                          </p:val>
                                        </p:tav>
                                      </p:tavLst>
                                    </p:anim>
                                    <p:anim calcmode="lin" valueType="num">
                                      <p:cBhvr>
                                        <p:cTn id="62" dur="5000" fill="hold"/>
                                        <p:tgtEl>
                                          <p:spTgt spid="9"/>
                                        </p:tgtEl>
                                        <p:attrNameLst>
                                          <p:attrName>ppt_h</p:attrName>
                                        </p:attrNameLst>
                                      </p:cBhvr>
                                      <p:tavLst>
                                        <p:tav tm="0" fmla="#ppt_h*sin(2.5*pi*$)">
                                          <p:val>
                                            <p:fltVal val="0"/>
                                          </p:val>
                                        </p:tav>
                                        <p:tav tm="100000">
                                          <p:val>
                                            <p:fltVal val="1"/>
                                          </p:val>
                                        </p:tav>
                                      </p:tavLst>
                                    </p:anim>
                                  </p:childTnLst>
                                </p:cTn>
                              </p:par>
                              <p:par>
                                <p:cTn id="63" presetID="19" presetClass="entr" presetSubtype="5"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0" fill="hold"/>
                                        <p:tgtEl>
                                          <p:spTgt spid="17"/>
                                        </p:tgtEl>
                                        <p:attrNameLst>
                                          <p:attrName>ppt_w</p:attrName>
                                        </p:attrNameLst>
                                      </p:cBhvr>
                                      <p:tavLst>
                                        <p:tav tm="0">
                                          <p:val>
                                            <p:strVal val="#ppt_w"/>
                                          </p:val>
                                        </p:tav>
                                        <p:tav tm="100000">
                                          <p:val>
                                            <p:strVal val="#ppt_w"/>
                                          </p:val>
                                        </p:tav>
                                      </p:tavLst>
                                    </p:anim>
                                    <p:anim calcmode="lin" valueType="num">
                                      <p:cBhvr>
                                        <p:cTn id="66" dur="5000" fill="hold"/>
                                        <p:tgtEl>
                                          <p:spTgt spid="17"/>
                                        </p:tgtEl>
                                        <p:attrNameLst>
                                          <p:attrName>ppt_h</p:attrName>
                                        </p:attrNameLst>
                                      </p:cBhvr>
                                      <p:tavLst>
                                        <p:tav tm="0" fmla="#ppt_h*sin(2.5*pi*$)">
                                          <p:val>
                                            <p:fltVal val="0"/>
                                          </p:val>
                                        </p:tav>
                                        <p:tav tm="100000">
                                          <p:val>
                                            <p:fltVal val="1"/>
                                          </p:val>
                                        </p:tav>
                                      </p:tavLst>
                                    </p:anim>
                                  </p:childTnLst>
                                </p:cTn>
                              </p:par>
                              <p:par>
                                <p:cTn id="67" presetID="19" presetClass="entr" presetSubtype="5"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0" fill="hold"/>
                                        <p:tgtEl>
                                          <p:spTgt spid="21"/>
                                        </p:tgtEl>
                                        <p:attrNameLst>
                                          <p:attrName>ppt_w</p:attrName>
                                        </p:attrNameLst>
                                      </p:cBhvr>
                                      <p:tavLst>
                                        <p:tav tm="0">
                                          <p:val>
                                            <p:strVal val="#ppt_w"/>
                                          </p:val>
                                        </p:tav>
                                        <p:tav tm="100000">
                                          <p:val>
                                            <p:strVal val="#ppt_w"/>
                                          </p:val>
                                        </p:tav>
                                      </p:tavLst>
                                    </p:anim>
                                    <p:anim calcmode="lin" valueType="num">
                                      <p:cBhvr>
                                        <p:cTn id="70" dur="5000" fill="hold"/>
                                        <p:tgtEl>
                                          <p:spTgt spid="21"/>
                                        </p:tgtEl>
                                        <p:attrNameLst>
                                          <p:attrName>ppt_h</p:attrName>
                                        </p:attrNameLst>
                                      </p:cBhvr>
                                      <p:tavLst>
                                        <p:tav tm="0" fmla="#ppt_h*sin(2.5*pi*$)">
                                          <p:val>
                                            <p:fltVal val="0"/>
                                          </p:val>
                                        </p:tav>
                                        <p:tav tm="100000">
                                          <p:val>
                                            <p:fltVal val="1"/>
                                          </p:val>
                                        </p:tav>
                                      </p:tavLst>
                                    </p:anim>
                                  </p:childTnLst>
                                </p:cTn>
                              </p:par>
                              <p:par>
                                <p:cTn id="71" presetID="19" presetClass="entr" presetSubtype="5"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0" fill="hold"/>
                                        <p:tgtEl>
                                          <p:spTgt spid="20"/>
                                        </p:tgtEl>
                                        <p:attrNameLst>
                                          <p:attrName>ppt_w</p:attrName>
                                        </p:attrNameLst>
                                      </p:cBhvr>
                                      <p:tavLst>
                                        <p:tav tm="0">
                                          <p:val>
                                            <p:strVal val="#ppt_w"/>
                                          </p:val>
                                        </p:tav>
                                        <p:tav tm="100000">
                                          <p:val>
                                            <p:strVal val="#ppt_w"/>
                                          </p:val>
                                        </p:tav>
                                      </p:tavLst>
                                    </p:anim>
                                    <p:anim calcmode="lin" valueType="num">
                                      <p:cBhvr>
                                        <p:cTn id="74" dur="5000" fill="hold"/>
                                        <p:tgtEl>
                                          <p:spTgt spid="20"/>
                                        </p:tgtEl>
                                        <p:attrNameLst>
                                          <p:attrName>ppt_h</p:attrName>
                                        </p:attrNameLst>
                                      </p:cBhvr>
                                      <p:tavLst>
                                        <p:tav tm="0" fmla="#ppt_h*sin(2.5*pi*$)">
                                          <p:val>
                                            <p:fltVal val="0"/>
                                          </p:val>
                                        </p:tav>
                                        <p:tav tm="100000">
                                          <p:val>
                                            <p:fltVal val="1"/>
                                          </p:val>
                                        </p:tav>
                                      </p:tavLst>
                                    </p:anim>
                                  </p:childTnLst>
                                </p:cTn>
                              </p:par>
                              <p:par>
                                <p:cTn id="75" presetID="19" presetClass="entr" presetSubtype="5"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0" fill="hold"/>
                                        <p:tgtEl>
                                          <p:spTgt spid="18"/>
                                        </p:tgtEl>
                                        <p:attrNameLst>
                                          <p:attrName>ppt_w</p:attrName>
                                        </p:attrNameLst>
                                      </p:cBhvr>
                                      <p:tavLst>
                                        <p:tav tm="0">
                                          <p:val>
                                            <p:strVal val="#ppt_w"/>
                                          </p:val>
                                        </p:tav>
                                        <p:tav tm="100000">
                                          <p:val>
                                            <p:strVal val="#ppt_w"/>
                                          </p:val>
                                        </p:tav>
                                      </p:tavLst>
                                    </p:anim>
                                    <p:anim calcmode="lin" valueType="num">
                                      <p:cBhvr>
                                        <p:cTn id="78" dur="5000" fill="hold"/>
                                        <p:tgtEl>
                                          <p:spTgt spid="18"/>
                                        </p:tgtEl>
                                        <p:attrNameLst>
                                          <p:attrName>ppt_h</p:attrName>
                                        </p:attrNameLst>
                                      </p:cBhvr>
                                      <p:tavLst>
                                        <p:tav tm="0" fmla="#ppt_h*sin(2.5*pi*$)">
                                          <p:val>
                                            <p:fltVal val="0"/>
                                          </p:val>
                                        </p:tav>
                                        <p:tav tm="100000">
                                          <p:val>
                                            <p:fltVal val="1"/>
                                          </p:val>
                                        </p:tav>
                                      </p:tavLst>
                                    </p:anim>
                                  </p:childTnLst>
                                </p:cTn>
                              </p:par>
                              <p:par>
                                <p:cTn id="79" presetID="19" presetClass="entr" presetSubtype="5"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0" fill="hold"/>
                                        <p:tgtEl>
                                          <p:spTgt spid="24"/>
                                        </p:tgtEl>
                                        <p:attrNameLst>
                                          <p:attrName>ppt_w</p:attrName>
                                        </p:attrNameLst>
                                      </p:cBhvr>
                                      <p:tavLst>
                                        <p:tav tm="0">
                                          <p:val>
                                            <p:strVal val="#ppt_w"/>
                                          </p:val>
                                        </p:tav>
                                        <p:tav tm="100000">
                                          <p:val>
                                            <p:strVal val="#ppt_w"/>
                                          </p:val>
                                        </p:tav>
                                      </p:tavLst>
                                    </p:anim>
                                    <p:anim calcmode="lin" valueType="num">
                                      <p:cBhvr>
                                        <p:cTn id="82" dur="5000" fill="hold"/>
                                        <p:tgtEl>
                                          <p:spTgt spid="24"/>
                                        </p:tgtEl>
                                        <p:attrNameLst>
                                          <p:attrName>ppt_h</p:attrName>
                                        </p:attrNameLst>
                                      </p:cBhvr>
                                      <p:tavLst>
                                        <p:tav tm="0" fmla="#ppt_h*sin(2.5*pi*$)">
                                          <p:val>
                                            <p:fltVal val="0"/>
                                          </p:val>
                                        </p:tav>
                                        <p:tav tm="100000">
                                          <p:val>
                                            <p:fltVal val="1"/>
                                          </p:val>
                                        </p:tav>
                                      </p:tavLst>
                                    </p:anim>
                                  </p:childTnLst>
                                </p:cTn>
                              </p:par>
                              <p:par>
                                <p:cTn id="83" presetID="19" presetClass="entr" presetSubtype="5"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0" fill="hold"/>
                                        <p:tgtEl>
                                          <p:spTgt spid="22"/>
                                        </p:tgtEl>
                                        <p:attrNameLst>
                                          <p:attrName>ppt_w</p:attrName>
                                        </p:attrNameLst>
                                      </p:cBhvr>
                                      <p:tavLst>
                                        <p:tav tm="0">
                                          <p:val>
                                            <p:strVal val="#ppt_w"/>
                                          </p:val>
                                        </p:tav>
                                        <p:tav tm="100000">
                                          <p:val>
                                            <p:strVal val="#ppt_w"/>
                                          </p:val>
                                        </p:tav>
                                      </p:tavLst>
                                    </p:anim>
                                    <p:anim calcmode="lin" valueType="num">
                                      <p:cBhvr>
                                        <p:cTn id="86" dur="5000" fill="hold"/>
                                        <p:tgtEl>
                                          <p:spTgt spid="22"/>
                                        </p:tgtEl>
                                        <p:attrNameLst>
                                          <p:attrName>ppt_h</p:attrName>
                                        </p:attrNameLst>
                                      </p:cBhvr>
                                      <p:tavLst>
                                        <p:tav tm="0" fmla="#ppt_h*sin(2.5*pi*$)">
                                          <p:val>
                                            <p:fltVal val="0"/>
                                          </p:val>
                                        </p:tav>
                                        <p:tav tm="100000">
                                          <p:val>
                                            <p:fltVal val="1"/>
                                          </p:val>
                                        </p:tav>
                                      </p:tavLst>
                                    </p:anim>
                                  </p:childTnLst>
                                </p:cTn>
                              </p:par>
                              <p:par>
                                <p:cTn id="87" presetID="19" presetClass="entr" presetSubtype="5" fill="hold" nodeType="with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p:cTn id="89" dur="5000" fill="hold"/>
                                        <p:tgtEl>
                                          <p:spTgt spid="19"/>
                                        </p:tgtEl>
                                        <p:attrNameLst>
                                          <p:attrName>ppt_w</p:attrName>
                                        </p:attrNameLst>
                                      </p:cBhvr>
                                      <p:tavLst>
                                        <p:tav tm="0">
                                          <p:val>
                                            <p:strVal val="#ppt_w"/>
                                          </p:val>
                                        </p:tav>
                                        <p:tav tm="100000">
                                          <p:val>
                                            <p:strVal val="#ppt_w"/>
                                          </p:val>
                                        </p:tav>
                                      </p:tavLst>
                                    </p:anim>
                                    <p:anim calcmode="lin" valueType="num">
                                      <p:cBhvr>
                                        <p:cTn id="90" dur="5000" fill="hold"/>
                                        <p:tgtEl>
                                          <p:spTgt spid="19"/>
                                        </p:tgtEl>
                                        <p:attrNameLst>
                                          <p:attrName>ppt_h</p:attrName>
                                        </p:attrNameLst>
                                      </p:cBhvr>
                                      <p:tavLst>
                                        <p:tav tm="0" fmla="#ppt_h*sin(2.5*pi*$)">
                                          <p:val>
                                            <p:fltVal val="0"/>
                                          </p:val>
                                        </p:tav>
                                        <p:tav tm="100000">
                                          <p:val>
                                            <p:fltVal val="1"/>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anim calcmode="lin" valueType="num">
                                      <p:cBhvr additive="base">
                                        <p:cTn id="95" dur="500" fill="hold"/>
                                        <p:tgtEl>
                                          <p:spTgt spid="45"/>
                                        </p:tgtEl>
                                        <p:attrNameLst>
                                          <p:attrName>ppt_x</p:attrName>
                                        </p:attrNameLst>
                                      </p:cBhvr>
                                      <p:tavLst>
                                        <p:tav tm="0">
                                          <p:val>
                                            <p:strVal val="#ppt_x"/>
                                          </p:val>
                                        </p:tav>
                                        <p:tav tm="100000">
                                          <p:val>
                                            <p:strVal val="#ppt_x"/>
                                          </p:val>
                                        </p:tav>
                                      </p:tavLst>
                                    </p:anim>
                                    <p:anim calcmode="lin" valueType="num">
                                      <p:cBhvr additive="base">
                                        <p:cTn id="9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15" presetClass="entr" presetSubtype="0" fill="hold" nodeType="click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p:cTn id="101" dur="1000" fill="hold"/>
                                        <p:tgtEl>
                                          <p:spTgt spid="26"/>
                                        </p:tgtEl>
                                        <p:attrNameLst>
                                          <p:attrName>ppt_w</p:attrName>
                                        </p:attrNameLst>
                                      </p:cBhvr>
                                      <p:tavLst>
                                        <p:tav tm="0">
                                          <p:val>
                                            <p:fltVal val="0"/>
                                          </p:val>
                                        </p:tav>
                                        <p:tav tm="100000">
                                          <p:val>
                                            <p:strVal val="#ppt_w"/>
                                          </p:val>
                                        </p:tav>
                                      </p:tavLst>
                                    </p:anim>
                                    <p:anim calcmode="lin" valueType="num">
                                      <p:cBhvr>
                                        <p:cTn id="102" dur="1000" fill="hold"/>
                                        <p:tgtEl>
                                          <p:spTgt spid="26"/>
                                        </p:tgtEl>
                                        <p:attrNameLst>
                                          <p:attrName>ppt_h</p:attrName>
                                        </p:attrNameLst>
                                      </p:cBhvr>
                                      <p:tavLst>
                                        <p:tav tm="0">
                                          <p:val>
                                            <p:fltVal val="0"/>
                                          </p:val>
                                        </p:tav>
                                        <p:tav tm="100000">
                                          <p:val>
                                            <p:strVal val="#ppt_h"/>
                                          </p:val>
                                        </p:tav>
                                      </p:tavLst>
                                    </p:anim>
                                    <p:anim calcmode="lin" valueType="num">
                                      <p:cBhvr>
                                        <p:cTn id="103"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104" dur="1000" fill="hold"/>
                                        <p:tgtEl>
                                          <p:spTgt spid="26"/>
                                        </p:tgtEl>
                                        <p:attrNameLst>
                                          <p:attrName>ppt_y</p:attrName>
                                        </p:attrNameLst>
                                      </p:cBhvr>
                                      <p:tavLst>
                                        <p:tav tm="0" fmla="#ppt_y+(sin(-2*pi*(1-$))*-#ppt_x+cos(-2*pi*(1-$))*(1-#ppt_y))*(1-$)">
                                          <p:val>
                                            <p:fltVal val="0"/>
                                          </p:val>
                                        </p:tav>
                                        <p:tav tm="100000">
                                          <p:val>
                                            <p:fltVal val="1"/>
                                          </p:val>
                                        </p:tav>
                                      </p:tavLst>
                                    </p:anim>
                                  </p:childTnLst>
                                </p:cTn>
                              </p:par>
                              <p:par>
                                <p:cTn id="105" presetID="15" presetClass="entr" presetSubtype="0" fill="hold" nodeType="with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p:cTn id="107" dur="1000" fill="hold"/>
                                        <p:tgtEl>
                                          <p:spTgt spid="28"/>
                                        </p:tgtEl>
                                        <p:attrNameLst>
                                          <p:attrName>ppt_w</p:attrName>
                                        </p:attrNameLst>
                                      </p:cBhvr>
                                      <p:tavLst>
                                        <p:tav tm="0">
                                          <p:val>
                                            <p:fltVal val="0"/>
                                          </p:val>
                                        </p:tav>
                                        <p:tav tm="100000">
                                          <p:val>
                                            <p:strVal val="#ppt_w"/>
                                          </p:val>
                                        </p:tav>
                                      </p:tavLst>
                                    </p:anim>
                                    <p:anim calcmode="lin" valueType="num">
                                      <p:cBhvr>
                                        <p:cTn id="108" dur="1000" fill="hold"/>
                                        <p:tgtEl>
                                          <p:spTgt spid="28"/>
                                        </p:tgtEl>
                                        <p:attrNameLst>
                                          <p:attrName>ppt_h</p:attrName>
                                        </p:attrNameLst>
                                      </p:cBhvr>
                                      <p:tavLst>
                                        <p:tav tm="0">
                                          <p:val>
                                            <p:fltVal val="0"/>
                                          </p:val>
                                        </p:tav>
                                        <p:tav tm="100000">
                                          <p:val>
                                            <p:strVal val="#ppt_h"/>
                                          </p:val>
                                        </p:tav>
                                      </p:tavLst>
                                    </p:anim>
                                    <p:anim calcmode="lin" valueType="num">
                                      <p:cBhvr>
                                        <p:cTn id="109"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110" dur="1000" fill="hold"/>
                                        <p:tgtEl>
                                          <p:spTgt spid="28"/>
                                        </p:tgtEl>
                                        <p:attrNameLst>
                                          <p:attrName>ppt_y</p:attrName>
                                        </p:attrNameLst>
                                      </p:cBhvr>
                                      <p:tavLst>
                                        <p:tav tm="0" fmla="#ppt_y+(sin(-2*pi*(1-$))*-#ppt_x+cos(-2*pi*(1-$))*(1-#ppt_y))*(1-$)">
                                          <p:val>
                                            <p:fltVal val="0"/>
                                          </p:val>
                                        </p:tav>
                                        <p:tav tm="100000">
                                          <p:val>
                                            <p:fltVal val="1"/>
                                          </p:val>
                                        </p:tav>
                                      </p:tavLst>
                                    </p:anim>
                                  </p:childTnLst>
                                </p:cTn>
                              </p:par>
                              <p:par>
                                <p:cTn id="111" presetID="15" presetClass="entr" presetSubtype="0" fill="hold" nodeType="withEffect">
                                  <p:stCondLst>
                                    <p:cond delay="0"/>
                                  </p:stCondLst>
                                  <p:childTnLst>
                                    <p:set>
                                      <p:cBhvr>
                                        <p:cTn id="112" dur="1" fill="hold">
                                          <p:stCondLst>
                                            <p:cond delay="0"/>
                                          </p:stCondLst>
                                        </p:cTn>
                                        <p:tgtEl>
                                          <p:spTgt spid="27"/>
                                        </p:tgtEl>
                                        <p:attrNameLst>
                                          <p:attrName>style.visibility</p:attrName>
                                        </p:attrNameLst>
                                      </p:cBhvr>
                                      <p:to>
                                        <p:strVal val="visible"/>
                                      </p:to>
                                    </p:set>
                                    <p:anim calcmode="lin" valueType="num">
                                      <p:cBhvr>
                                        <p:cTn id="113" dur="1000" fill="hold"/>
                                        <p:tgtEl>
                                          <p:spTgt spid="27"/>
                                        </p:tgtEl>
                                        <p:attrNameLst>
                                          <p:attrName>ppt_w</p:attrName>
                                        </p:attrNameLst>
                                      </p:cBhvr>
                                      <p:tavLst>
                                        <p:tav tm="0">
                                          <p:val>
                                            <p:fltVal val="0"/>
                                          </p:val>
                                        </p:tav>
                                        <p:tav tm="100000">
                                          <p:val>
                                            <p:strVal val="#ppt_w"/>
                                          </p:val>
                                        </p:tav>
                                      </p:tavLst>
                                    </p:anim>
                                    <p:anim calcmode="lin" valueType="num">
                                      <p:cBhvr>
                                        <p:cTn id="114" dur="1000" fill="hold"/>
                                        <p:tgtEl>
                                          <p:spTgt spid="27"/>
                                        </p:tgtEl>
                                        <p:attrNameLst>
                                          <p:attrName>ppt_h</p:attrName>
                                        </p:attrNameLst>
                                      </p:cBhvr>
                                      <p:tavLst>
                                        <p:tav tm="0">
                                          <p:val>
                                            <p:fltVal val="0"/>
                                          </p:val>
                                        </p:tav>
                                        <p:tav tm="100000">
                                          <p:val>
                                            <p:strVal val="#ppt_h"/>
                                          </p:val>
                                        </p:tav>
                                      </p:tavLst>
                                    </p:anim>
                                    <p:anim calcmode="lin" valueType="num">
                                      <p:cBhvr>
                                        <p:cTn id="115"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116" dur="1000" fill="hold"/>
                                        <p:tgtEl>
                                          <p:spTgt spid="27"/>
                                        </p:tgtEl>
                                        <p:attrNameLst>
                                          <p:attrName>ppt_y</p:attrName>
                                        </p:attrNameLst>
                                      </p:cBhvr>
                                      <p:tavLst>
                                        <p:tav tm="0" fmla="#ppt_y+(sin(-2*pi*(1-$))*-#ppt_x+cos(-2*pi*(1-$))*(1-#ppt_y))*(1-$)">
                                          <p:val>
                                            <p:fltVal val="0"/>
                                          </p:val>
                                        </p:tav>
                                        <p:tav tm="100000">
                                          <p:val>
                                            <p:fltVal val="1"/>
                                          </p:val>
                                        </p:tav>
                                      </p:tavLst>
                                    </p:anim>
                                  </p:childTnLst>
                                </p:cTn>
                              </p:par>
                              <p:par>
                                <p:cTn id="117" presetID="15" presetClass="entr" presetSubtype="0" fill="hold" nodeType="withEffect">
                                  <p:stCondLst>
                                    <p:cond delay="0"/>
                                  </p:stCondLst>
                                  <p:childTnLst>
                                    <p:set>
                                      <p:cBhvr>
                                        <p:cTn id="118" dur="1" fill="hold">
                                          <p:stCondLst>
                                            <p:cond delay="0"/>
                                          </p:stCondLst>
                                        </p:cTn>
                                        <p:tgtEl>
                                          <p:spTgt spid="33"/>
                                        </p:tgtEl>
                                        <p:attrNameLst>
                                          <p:attrName>style.visibility</p:attrName>
                                        </p:attrNameLst>
                                      </p:cBhvr>
                                      <p:to>
                                        <p:strVal val="visible"/>
                                      </p:to>
                                    </p:set>
                                    <p:anim calcmode="lin" valueType="num">
                                      <p:cBhvr>
                                        <p:cTn id="119" dur="1000" fill="hold"/>
                                        <p:tgtEl>
                                          <p:spTgt spid="33"/>
                                        </p:tgtEl>
                                        <p:attrNameLst>
                                          <p:attrName>ppt_w</p:attrName>
                                        </p:attrNameLst>
                                      </p:cBhvr>
                                      <p:tavLst>
                                        <p:tav tm="0">
                                          <p:val>
                                            <p:fltVal val="0"/>
                                          </p:val>
                                        </p:tav>
                                        <p:tav tm="100000">
                                          <p:val>
                                            <p:strVal val="#ppt_w"/>
                                          </p:val>
                                        </p:tav>
                                      </p:tavLst>
                                    </p:anim>
                                    <p:anim calcmode="lin" valueType="num">
                                      <p:cBhvr>
                                        <p:cTn id="120" dur="1000" fill="hold"/>
                                        <p:tgtEl>
                                          <p:spTgt spid="33"/>
                                        </p:tgtEl>
                                        <p:attrNameLst>
                                          <p:attrName>ppt_h</p:attrName>
                                        </p:attrNameLst>
                                      </p:cBhvr>
                                      <p:tavLst>
                                        <p:tav tm="0">
                                          <p:val>
                                            <p:fltVal val="0"/>
                                          </p:val>
                                        </p:tav>
                                        <p:tav tm="100000">
                                          <p:val>
                                            <p:strVal val="#ppt_h"/>
                                          </p:val>
                                        </p:tav>
                                      </p:tavLst>
                                    </p:anim>
                                    <p:anim calcmode="lin" valueType="num">
                                      <p:cBhvr>
                                        <p:cTn id="121" dur="1000" fill="hold"/>
                                        <p:tgtEl>
                                          <p:spTgt spid="33"/>
                                        </p:tgtEl>
                                        <p:attrNameLst>
                                          <p:attrName>ppt_x</p:attrName>
                                        </p:attrNameLst>
                                      </p:cBhvr>
                                      <p:tavLst>
                                        <p:tav tm="0" fmla="#ppt_x+(cos(-2*pi*(1-$))*-#ppt_x-sin(-2*pi*(1-$))*(1-#ppt_y))*(1-$)">
                                          <p:val>
                                            <p:fltVal val="0"/>
                                          </p:val>
                                        </p:tav>
                                        <p:tav tm="100000">
                                          <p:val>
                                            <p:fltVal val="1"/>
                                          </p:val>
                                        </p:tav>
                                      </p:tavLst>
                                    </p:anim>
                                    <p:anim calcmode="lin" valueType="num">
                                      <p:cBhvr>
                                        <p:cTn id="122" dur="1000" fill="hold"/>
                                        <p:tgtEl>
                                          <p:spTgt spid="33"/>
                                        </p:tgtEl>
                                        <p:attrNameLst>
                                          <p:attrName>ppt_y</p:attrName>
                                        </p:attrNameLst>
                                      </p:cBhvr>
                                      <p:tavLst>
                                        <p:tav tm="0" fmla="#ppt_y+(sin(-2*pi*(1-$))*-#ppt_x+cos(-2*pi*(1-$))*(1-#ppt_y))*(1-$)">
                                          <p:val>
                                            <p:fltVal val="0"/>
                                          </p:val>
                                        </p:tav>
                                        <p:tav tm="100000">
                                          <p:val>
                                            <p:fltVal val="1"/>
                                          </p:val>
                                        </p:tav>
                                      </p:tavLst>
                                    </p:anim>
                                  </p:childTnLst>
                                </p:cTn>
                              </p:par>
                              <p:par>
                                <p:cTn id="123" presetID="15" presetClass="entr" presetSubtype="0" fill="hold" nodeType="withEffect">
                                  <p:stCondLst>
                                    <p:cond delay="0"/>
                                  </p:stCondLst>
                                  <p:childTnLst>
                                    <p:set>
                                      <p:cBhvr>
                                        <p:cTn id="124" dur="1" fill="hold">
                                          <p:stCondLst>
                                            <p:cond delay="0"/>
                                          </p:stCondLst>
                                        </p:cTn>
                                        <p:tgtEl>
                                          <p:spTgt spid="34"/>
                                        </p:tgtEl>
                                        <p:attrNameLst>
                                          <p:attrName>style.visibility</p:attrName>
                                        </p:attrNameLst>
                                      </p:cBhvr>
                                      <p:to>
                                        <p:strVal val="visible"/>
                                      </p:to>
                                    </p:set>
                                    <p:anim calcmode="lin" valueType="num">
                                      <p:cBhvr>
                                        <p:cTn id="125" dur="1000" fill="hold"/>
                                        <p:tgtEl>
                                          <p:spTgt spid="34"/>
                                        </p:tgtEl>
                                        <p:attrNameLst>
                                          <p:attrName>ppt_w</p:attrName>
                                        </p:attrNameLst>
                                      </p:cBhvr>
                                      <p:tavLst>
                                        <p:tav tm="0">
                                          <p:val>
                                            <p:fltVal val="0"/>
                                          </p:val>
                                        </p:tav>
                                        <p:tav tm="100000">
                                          <p:val>
                                            <p:strVal val="#ppt_w"/>
                                          </p:val>
                                        </p:tav>
                                      </p:tavLst>
                                    </p:anim>
                                    <p:anim calcmode="lin" valueType="num">
                                      <p:cBhvr>
                                        <p:cTn id="126" dur="1000" fill="hold"/>
                                        <p:tgtEl>
                                          <p:spTgt spid="34"/>
                                        </p:tgtEl>
                                        <p:attrNameLst>
                                          <p:attrName>ppt_h</p:attrName>
                                        </p:attrNameLst>
                                      </p:cBhvr>
                                      <p:tavLst>
                                        <p:tav tm="0">
                                          <p:val>
                                            <p:fltVal val="0"/>
                                          </p:val>
                                        </p:tav>
                                        <p:tav tm="100000">
                                          <p:val>
                                            <p:strVal val="#ppt_h"/>
                                          </p:val>
                                        </p:tav>
                                      </p:tavLst>
                                    </p:anim>
                                    <p:anim calcmode="lin" valueType="num">
                                      <p:cBhvr>
                                        <p:cTn id="127"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128" dur="1000" fill="hold"/>
                                        <p:tgtEl>
                                          <p:spTgt spid="34"/>
                                        </p:tgtEl>
                                        <p:attrNameLst>
                                          <p:attrName>ppt_y</p:attrName>
                                        </p:attrNameLst>
                                      </p:cBhvr>
                                      <p:tavLst>
                                        <p:tav tm="0" fmla="#ppt_y+(sin(-2*pi*(1-$))*-#ppt_x+cos(-2*pi*(1-$))*(1-#ppt_y))*(1-$)">
                                          <p:val>
                                            <p:fltVal val="0"/>
                                          </p:val>
                                        </p:tav>
                                        <p:tav tm="100000">
                                          <p:val>
                                            <p:fltVal val="1"/>
                                          </p:val>
                                        </p:tav>
                                      </p:tavLst>
                                    </p:anim>
                                  </p:childTnLst>
                                </p:cTn>
                              </p:par>
                              <p:par>
                                <p:cTn id="129" presetID="15" presetClass="entr" presetSubtype="0" fill="hold" nodeType="withEffect">
                                  <p:stCondLst>
                                    <p:cond delay="0"/>
                                  </p:stCondLst>
                                  <p:childTnLst>
                                    <p:set>
                                      <p:cBhvr>
                                        <p:cTn id="130" dur="1" fill="hold">
                                          <p:stCondLst>
                                            <p:cond delay="0"/>
                                          </p:stCondLst>
                                        </p:cTn>
                                        <p:tgtEl>
                                          <p:spTgt spid="35"/>
                                        </p:tgtEl>
                                        <p:attrNameLst>
                                          <p:attrName>style.visibility</p:attrName>
                                        </p:attrNameLst>
                                      </p:cBhvr>
                                      <p:to>
                                        <p:strVal val="visible"/>
                                      </p:to>
                                    </p:set>
                                    <p:anim calcmode="lin" valueType="num">
                                      <p:cBhvr>
                                        <p:cTn id="131" dur="1000" fill="hold"/>
                                        <p:tgtEl>
                                          <p:spTgt spid="35"/>
                                        </p:tgtEl>
                                        <p:attrNameLst>
                                          <p:attrName>ppt_w</p:attrName>
                                        </p:attrNameLst>
                                      </p:cBhvr>
                                      <p:tavLst>
                                        <p:tav tm="0">
                                          <p:val>
                                            <p:fltVal val="0"/>
                                          </p:val>
                                        </p:tav>
                                        <p:tav tm="100000">
                                          <p:val>
                                            <p:strVal val="#ppt_w"/>
                                          </p:val>
                                        </p:tav>
                                      </p:tavLst>
                                    </p:anim>
                                    <p:anim calcmode="lin" valueType="num">
                                      <p:cBhvr>
                                        <p:cTn id="132" dur="1000" fill="hold"/>
                                        <p:tgtEl>
                                          <p:spTgt spid="35"/>
                                        </p:tgtEl>
                                        <p:attrNameLst>
                                          <p:attrName>ppt_h</p:attrName>
                                        </p:attrNameLst>
                                      </p:cBhvr>
                                      <p:tavLst>
                                        <p:tav tm="0">
                                          <p:val>
                                            <p:fltVal val="0"/>
                                          </p:val>
                                        </p:tav>
                                        <p:tav tm="100000">
                                          <p:val>
                                            <p:strVal val="#ppt_h"/>
                                          </p:val>
                                        </p:tav>
                                      </p:tavLst>
                                    </p:anim>
                                    <p:anim calcmode="lin" valueType="num">
                                      <p:cBhvr>
                                        <p:cTn id="133"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134" dur="1000" fill="hold"/>
                                        <p:tgtEl>
                                          <p:spTgt spid="35"/>
                                        </p:tgtEl>
                                        <p:attrNameLst>
                                          <p:attrName>ppt_y</p:attrName>
                                        </p:attrNameLst>
                                      </p:cBhvr>
                                      <p:tavLst>
                                        <p:tav tm="0" fmla="#ppt_y+(sin(-2*pi*(1-$))*-#ppt_x+cos(-2*pi*(1-$))*(1-#ppt_y))*(1-$)">
                                          <p:val>
                                            <p:fltVal val="0"/>
                                          </p:val>
                                        </p:tav>
                                        <p:tav tm="100000">
                                          <p:val>
                                            <p:fltVal val="1"/>
                                          </p:val>
                                        </p:tav>
                                      </p:tavLst>
                                    </p:anim>
                                  </p:childTnLst>
                                </p:cTn>
                              </p:par>
                              <p:par>
                                <p:cTn id="135" presetID="15" presetClass="entr" presetSubtype="0" fill="hold" nodeType="withEffect">
                                  <p:stCondLst>
                                    <p:cond delay="0"/>
                                  </p:stCondLst>
                                  <p:childTnLst>
                                    <p:set>
                                      <p:cBhvr>
                                        <p:cTn id="136" dur="1" fill="hold">
                                          <p:stCondLst>
                                            <p:cond delay="0"/>
                                          </p:stCondLst>
                                        </p:cTn>
                                        <p:tgtEl>
                                          <p:spTgt spid="37"/>
                                        </p:tgtEl>
                                        <p:attrNameLst>
                                          <p:attrName>style.visibility</p:attrName>
                                        </p:attrNameLst>
                                      </p:cBhvr>
                                      <p:to>
                                        <p:strVal val="visible"/>
                                      </p:to>
                                    </p:set>
                                    <p:anim calcmode="lin" valueType="num">
                                      <p:cBhvr>
                                        <p:cTn id="137" dur="1000" fill="hold"/>
                                        <p:tgtEl>
                                          <p:spTgt spid="37"/>
                                        </p:tgtEl>
                                        <p:attrNameLst>
                                          <p:attrName>ppt_w</p:attrName>
                                        </p:attrNameLst>
                                      </p:cBhvr>
                                      <p:tavLst>
                                        <p:tav tm="0">
                                          <p:val>
                                            <p:fltVal val="0"/>
                                          </p:val>
                                        </p:tav>
                                        <p:tav tm="100000">
                                          <p:val>
                                            <p:strVal val="#ppt_w"/>
                                          </p:val>
                                        </p:tav>
                                      </p:tavLst>
                                    </p:anim>
                                    <p:anim calcmode="lin" valueType="num">
                                      <p:cBhvr>
                                        <p:cTn id="138" dur="1000" fill="hold"/>
                                        <p:tgtEl>
                                          <p:spTgt spid="37"/>
                                        </p:tgtEl>
                                        <p:attrNameLst>
                                          <p:attrName>ppt_h</p:attrName>
                                        </p:attrNameLst>
                                      </p:cBhvr>
                                      <p:tavLst>
                                        <p:tav tm="0">
                                          <p:val>
                                            <p:fltVal val="0"/>
                                          </p:val>
                                        </p:tav>
                                        <p:tav tm="100000">
                                          <p:val>
                                            <p:strVal val="#ppt_h"/>
                                          </p:val>
                                        </p:tav>
                                      </p:tavLst>
                                    </p:anim>
                                    <p:anim calcmode="lin" valueType="num">
                                      <p:cBhvr>
                                        <p:cTn id="139"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140" dur="1000" fill="hold"/>
                                        <p:tgtEl>
                                          <p:spTgt spid="37"/>
                                        </p:tgtEl>
                                        <p:attrNameLst>
                                          <p:attrName>ppt_y</p:attrName>
                                        </p:attrNameLst>
                                      </p:cBhvr>
                                      <p:tavLst>
                                        <p:tav tm="0" fmla="#ppt_y+(sin(-2*pi*(1-$))*-#ppt_x+cos(-2*pi*(1-$))*(1-#ppt_y))*(1-$)">
                                          <p:val>
                                            <p:fltVal val="0"/>
                                          </p:val>
                                        </p:tav>
                                        <p:tav tm="100000">
                                          <p:val>
                                            <p:fltVal val="1"/>
                                          </p:val>
                                        </p:tav>
                                      </p:tavLst>
                                    </p:anim>
                                  </p:childTnLst>
                                </p:cTn>
                              </p:par>
                              <p:par>
                                <p:cTn id="141" presetID="15" presetClass="entr" presetSubtype="0" fill="hold" nodeType="withEffect">
                                  <p:stCondLst>
                                    <p:cond delay="0"/>
                                  </p:stCondLst>
                                  <p:childTnLst>
                                    <p:set>
                                      <p:cBhvr>
                                        <p:cTn id="142" dur="1" fill="hold">
                                          <p:stCondLst>
                                            <p:cond delay="0"/>
                                          </p:stCondLst>
                                        </p:cTn>
                                        <p:tgtEl>
                                          <p:spTgt spid="32"/>
                                        </p:tgtEl>
                                        <p:attrNameLst>
                                          <p:attrName>style.visibility</p:attrName>
                                        </p:attrNameLst>
                                      </p:cBhvr>
                                      <p:to>
                                        <p:strVal val="visible"/>
                                      </p:to>
                                    </p:set>
                                    <p:anim calcmode="lin" valueType="num">
                                      <p:cBhvr>
                                        <p:cTn id="143" dur="1000" fill="hold"/>
                                        <p:tgtEl>
                                          <p:spTgt spid="32"/>
                                        </p:tgtEl>
                                        <p:attrNameLst>
                                          <p:attrName>ppt_w</p:attrName>
                                        </p:attrNameLst>
                                      </p:cBhvr>
                                      <p:tavLst>
                                        <p:tav tm="0">
                                          <p:val>
                                            <p:fltVal val="0"/>
                                          </p:val>
                                        </p:tav>
                                        <p:tav tm="100000">
                                          <p:val>
                                            <p:strVal val="#ppt_w"/>
                                          </p:val>
                                        </p:tav>
                                      </p:tavLst>
                                    </p:anim>
                                    <p:anim calcmode="lin" valueType="num">
                                      <p:cBhvr>
                                        <p:cTn id="144" dur="1000" fill="hold"/>
                                        <p:tgtEl>
                                          <p:spTgt spid="32"/>
                                        </p:tgtEl>
                                        <p:attrNameLst>
                                          <p:attrName>ppt_h</p:attrName>
                                        </p:attrNameLst>
                                      </p:cBhvr>
                                      <p:tavLst>
                                        <p:tav tm="0">
                                          <p:val>
                                            <p:fltVal val="0"/>
                                          </p:val>
                                        </p:tav>
                                        <p:tav tm="100000">
                                          <p:val>
                                            <p:strVal val="#ppt_h"/>
                                          </p:val>
                                        </p:tav>
                                      </p:tavLst>
                                    </p:anim>
                                    <p:anim calcmode="lin" valueType="num">
                                      <p:cBhvr>
                                        <p:cTn id="145" dur="1000" fill="hold"/>
                                        <p:tgtEl>
                                          <p:spTgt spid="32"/>
                                        </p:tgtEl>
                                        <p:attrNameLst>
                                          <p:attrName>ppt_x</p:attrName>
                                        </p:attrNameLst>
                                      </p:cBhvr>
                                      <p:tavLst>
                                        <p:tav tm="0" fmla="#ppt_x+(cos(-2*pi*(1-$))*-#ppt_x-sin(-2*pi*(1-$))*(1-#ppt_y))*(1-$)">
                                          <p:val>
                                            <p:fltVal val="0"/>
                                          </p:val>
                                        </p:tav>
                                        <p:tav tm="100000">
                                          <p:val>
                                            <p:fltVal val="1"/>
                                          </p:val>
                                        </p:tav>
                                      </p:tavLst>
                                    </p:anim>
                                    <p:anim calcmode="lin" valueType="num">
                                      <p:cBhvr>
                                        <p:cTn id="146" dur="1000" fill="hold"/>
                                        <p:tgtEl>
                                          <p:spTgt spid="32"/>
                                        </p:tgtEl>
                                        <p:attrNameLst>
                                          <p:attrName>ppt_y</p:attrName>
                                        </p:attrNameLst>
                                      </p:cBhvr>
                                      <p:tavLst>
                                        <p:tav tm="0" fmla="#ppt_y+(sin(-2*pi*(1-$))*-#ppt_x+cos(-2*pi*(1-$))*(1-#ppt_y))*(1-$)">
                                          <p:val>
                                            <p:fltVal val="0"/>
                                          </p:val>
                                        </p:tav>
                                        <p:tav tm="100000">
                                          <p:val>
                                            <p:fltVal val="1"/>
                                          </p:val>
                                        </p:tav>
                                      </p:tavLst>
                                    </p:anim>
                                  </p:childTnLst>
                                </p:cTn>
                              </p:par>
                              <p:par>
                                <p:cTn id="147" presetID="15" presetClass="entr" presetSubtype="0" fill="hold" nodeType="withEffect">
                                  <p:stCondLst>
                                    <p:cond delay="0"/>
                                  </p:stCondLst>
                                  <p:childTnLst>
                                    <p:set>
                                      <p:cBhvr>
                                        <p:cTn id="148" dur="1" fill="hold">
                                          <p:stCondLst>
                                            <p:cond delay="0"/>
                                          </p:stCondLst>
                                        </p:cTn>
                                        <p:tgtEl>
                                          <p:spTgt spid="36"/>
                                        </p:tgtEl>
                                        <p:attrNameLst>
                                          <p:attrName>style.visibility</p:attrName>
                                        </p:attrNameLst>
                                      </p:cBhvr>
                                      <p:to>
                                        <p:strVal val="visible"/>
                                      </p:to>
                                    </p:set>
                                    <p:anim calcmode="lin" valueType="num">
                                      <p:cBhvr>
                                        <p:cTn id="149" dur="1000" fill="hold"/>
                                        <p:tgtEl>
                                          <p:spTgt spid="36"/>
                                        </p:tgtEl>
                                        <p:attrNameLst>
                                          <p:attrName>ppt_w</p:attrName>
                                        </p:attrNameLst>
                                      </p:cBhvr>
                                      <p:tavLst>
                                        <p:tav tm="0">
                                          <p:val>
                                            <p:fltVal val="0"/>
                                          </p:val>
                                        </p:tav>
                                        <p:tav tm="100000">
                                          <p:val>
                                            <p:strVal val="#ppt_w"/>
                                          </p:val>
                                        </p:tav>
                                      </p:tavLst>
                                    </p:anim>
                                    <p:anim calcmode="lin" valueType="num">
                                      <p:cBhvr>
                                        <p:cTn id="150" dur="1000" fill="hold"/>
                                        <p:tgtEl>
                                          <p:spTgt spid="36"/>
                                        </p:tgtEl>
                                        <p:attrNameLst>
                                          <p:attrName>ppt_h</p:attrName>
                                        </p:attrNameLst>
                                      </p:cBhvr>
                                      <p:tavLst>
                                        <p:tav tm="0">
                                          <p:val>
                                            <p:fltVal val="0"/>
                                          </p:val>
                                        </p:tav>
                                        <p:tav tm="100000">
                                          <p:val>
                                            <p:strVal val="#ppt_h"/>
                                          </p:val>
                                        </p:tav>
                                      </p:tavLst>
                                    </p:anim>
                                    <p:anim calcmode="lin" valueType="num">
                                      <p:cBhvr>
                                        <p:cTn id="151" dur="1000" fill="hold"/>
                                        <p:tgtEl>
                                          <p:spTgt spid="36"/>
                                        </p:tgtEl>
                                        <p:attrNameLst>
                                          <p:attrName>ppt_x</p:attrName>
                                        </p:attrNameLst>
                                      </p:cBhvr>
                                      <p:tavLst>
                                        <p:tav tm="0" fmla="#ppt_x+(cos(-2*pi*(1-$))*-#ppt_x-sin(-2*pi*(1-$))*(1-#ppt_y))*(1-$)">
                                          <p:val>
                                            <p:fltVal val="0"/>
                                          </p:val>
                                        </p:tav>
                                        <p:tav tm="100000">
                                          <p:val>
                                            <p:fltVal val="1"/>
                                          </p:val>
                                        </p:tav>
                                      </p:tavLst>
                                    </p:anim>
                                    <p:anim calcmode="lin" valueType="num">
                                      <p:cBhvr>
                                        <p:cTn id="152" dur="1000" fill="hold"/>
                                        <p:tgtEl>
                                          <p:spTgt spid="36"/>
                                        </p:tgtEl>
                                        <p:attrNameLst>
                                          <p:attrName>ppt_y</p:attrName>
                                        </p:attrNameLst>
                                      </p:cBhvr>
                                      <p:tavLst>
                                        <p:tav tm="0" fmla="#ppt_y+(sin(-2*pi*(1-$))*-#ppt_x+cos(-2*pi*(1-$))*(1-#ppt_y))*(1-$)">
                                          <p:val>
                                            <p:fltVal val="0"/>
                                          </p:val>
                                        </p:tav>
                                        <p:tav tm="100000">
                                          <p:val>
                                            <p:fltVal val="1"/>
                                          </p:val>
                                        </p:tav>
                                      </p:tavLst>
                                    </p:anim>
                                  </p:childTnLst>
                                </p:cTn>
                              </p:par>
                              <p:par>
                                <p:cTn id="153" presetID="15" presetClass="entr" presetSubtype="0" fill="hold" nodeType="withEffect">
                                  <p:stCondLst>
                                    <p:cond delay="0"/>
                                  </p:stCondLst>
                                  <p:childTnLst>
                                    <p:set>
                                      <p:cBhvr>
                                        <p:cTn id="154" dur="1" fill="hold">
                                          <p:stCondLst>
                                            <p:cond delay="0"/>
                                          </p:stCondLst>
                                        </p:cTn>
                                        <p:tgtEl>
                                          <p:spTgt spid="31"/>
                                        </p:tgtEl>
                                        <p:attrNameLst>
                                          <p:attrName>style.visibility</p:attrName>
                                        </p:attrNameLst>
                                      </p:cBhvr>
                                      <p:to>
                                        <p:strVal val="visible"/>
                                      </p:to>
                                    </p:set>
                                    <p:anim calcmode="lin" valueType="num">
                                      <p:cBhvr>
                                        <p:cTn id="155" dur="1000" fill="hold"/>
                                        <p:tgtEl>
                                          <p:spTgt spid="31"/>
                                        </p:tgtEl>
                                        <p:attrNameLst>
                                          <p:attrName>ppt_w</p:attrName>
                                        </p:attrNameLst>
                                      </p:cBhvr>
                                      <p:tavLst>
                                        <p:tav tm="0">
                                          <p:val>
                                            <p:fltVal val="0"/>
                                          </p:val>
                                        </p:tav>
                                        <p:tav tm="100000">
                                          <p:val>
                                            <p:strVal val="#ppt_w"/>
                                          </p:val>
                                        </p:tav>
                                      </p:tavLst>
                                    </p:anim>
                                    <p:anim calcmode="lin" valueType="num">
                                      <p:cBhvr>
                                        <p:cTn id="156" dur="1000" fill="hold"/>
                                        <p:tgtEl>
                                          <p:spTgt spid="31"/>
                                        </p:tgtEl>
                                        <p:attrNameLst>
                                          <p:attrName>ppt_h</p:attrName>
                                        </p:attrNameLst>
                                      </p:cBhvr>
                                      <p:tavLst>
                                        <p:tav tm="0">
                                          <p:val>
                                            <p:fltVal val="0"/>
                                          </p:val>
                                        </p:tav>
                                        <p:tav tm="100000">
                                          <p:val>
                                            <p:strVal val="#ppt_h"/>
                                          </p:val>
                                        </p:tav>
                                      </p:tavLst>
                                    </p:anim>
                                    <p:anim calcmode="lin" valueType="num">
                                      <p:cBhvr>
                                        <p:cTn id="157"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58" dur="1000" fill="hold"/>
                                        <p:tgtEl>
                                          <p:spTgt spid="31"/>
                                        </p:tgtEl>
                                        <p:attrNameLst>
                                          <p:attrName>ppt_y</p:attrName>
                                        </p:attrNameLst>
                                      </p:cBhvr>
                                      <p:tavLst>
                                        <p:tav tm="0" fmla="#ppt_y+(sin(-2*pi*(1-$))*-#ppt_x+cos(-2*pi*(1-$))*(1-#ppt_y))*(1-$)">
                                          <p:val>
                                            <p:fltVal val="0"/>
                                          </p:val>
                                        </p:tav>
                                        <p:tav tm="100000">
                                          <p:val>
                                            <p:fltVal val="1"/>
                                          </p:val>
                                        </p:tav>
                                      </p:tavLst>
                                    </p:anim>
                                  </p:childTnLst>
                                </p:cTn>
                              </p:par>
                              <p:par>
                                <p:cTn id="159" presetID="15" presetClass="entr" presetSubtype="0" fill="hold" nodeType="withEffect">
                                  <p:stCondLst>
                                    <p:cond delay="0"/>
                                  </p:stCondLst>
                                  <p:childTnLst>
                                    <p:set>
                                      <p:cBhvr>
                                        <p:cTn id="160" dur="1" fill="hold">
                                          <p:stCondLst>
                                            <p:cond delay="0"/>
                                          </p:stCondLst>
                                        </p:cTn>
                                        <p:tgtEl>
                                          <p:spTgt spid="30"/>
                                        </p:tgtEl>
                                        <p:attrNameLst>
                                          <p:attrName>style.visibility</p:attrName>
                                        </p:attrNameLst>
                                      </p:cBhvr>
                                      <p:to>
                                        <p:strVal val="visible"/>
                                      </p:to>
                                    </p:set>
                                    <p:anim calcmode="lin" valueType="num">
                                      <p:cBhvr>
                                        <p:cTn id="161" dur="1000" fill="hold"/>
                                        <p:tgtEl>
                                          <p:spTgt spid="30"/>
                                        </p:tgtEl>
                                        <p:attrNameLst>
                                          <p:attrName>ppt_w</p:attrName>
                                        </p:attrNameLst>
                                      </p:cBhvr>
                                      <p:tavLst>
                                        <p:tav tm="0">
                                          <p:val>
                                            <p:fltVal val="0"/>
                                          </p:val>
                                        </p:tav>
                                        <p:tav tm="100000">
                                          <p:val>
                                            <p:strVal val="#ppt_w"/>
                                          </p:val>
                                        </p:tav>
                                      </p:tavLst>
                                    </p:anim>
                                    <p:anim calcmode="lin" valueType="num">
                                      <p:cBhvr>
                                        <p:cTn id="162" dur="1000" fill="hold"/>
                                        <p:tgtEl>
                                          <p:spTgt spid="30"/>
                                        </p:tgtEl>
                                        <p:attrNameLst>
                                          <p:attrName>ppt_h</p:attrName>
                                        </p:attrNameLst>
                                      </p:cBhvr>
                                      <p:tavLst>
                                        <p:tav tm="0">
                                          <p:val>
                                            <p:fltVal val="0"/>
                                          </p:val>
                                        </p:tav>
                                        <p:tav tm="100000">
                                          <p:val>
                                            <p:strVal val="#ppt_h"/>
                                          </p:val>
                                        </p:tav>
                                      </p:tavLst>
                                    </p:anim>
                                    <p:anim calcmode="lin" valueType="num">
                                      <p:cBhvr>
                                        <p:cTn id="163" dur="1000" fill="hold"/>
                                        <p:tgtEl>
                                          <p:spTgt spid="30"/>
                                        </p:tgtEl>
                                        <p:attrNameLst>
                                          <p:attrName>ppt_x</p:attrName>
                                        </p:attrNameLst>
                                      </p:cBhvr>
                                      <p:tavLst>
                                        <p:tav tm="0" fmla="#ppt_x+(cos(-2*pi*(1-$))*-#ppt_x-sin(-2*pi*(1-$))*(1-#ppt_y))*(1-$)">
                                          <p:val>
                                            <p:fltVal val="0"/>
                                          </p:val>
                                        </p:tav>
                                        <p:tav tm="100000">
                                          <p:val>
                                            <p:fltVal val="1"/>
                                          </p:val>
                                        </p:tav>
                                      </p:tavLst>
                                    </p:anim>
                                    <p:anim calcmode="lin" valueType="num">
                                      <p:cBhvr>
                                        <p:cTn id="164" dur="1000" fill="hold"/>
                                        <p:tgtEl>
                                          <p:spTgt spid="30"/>
                                        </p:tgtEl>
                                        <p:attrNameLst>
                                          <p:attrName>ppt_y</p:attrName>
                                        </p:attrNameLst>
                                      </p:cBhvr>
                                      <p:tavLst>
                                        <p:tav tm="0" fmla="#ppt_y+(sin(-2*pi*(1-$))*-#ppt_x+cos(-2*pi*(1-$))*(1-#ppt_y))*(1-$)">
                                          <p:val>
                                            <p:fltVal val="0"/>
                                          </p:val>
                                        </p:tav>
                                        <p:tav tm="100000">
                                          <p:val>
                                            <p:fltVal val="1"/>
                                          </p:val>
                                        </p:tav>
                                      </p:tavLst>
                                    </p:anim>
                                  </p:childTnLst>
                                </p:cTn>
                              </p:par>
                              <p:par>
                                <p:cTn id="165" presetID="15" presetClass="entr" presetSubtype="0" fill="hold" nodeType="withEffect">
                                  <p:stCondLst>
                                    <p:cond delay="0"/>
                                  </p:stCondLst>
                                  <p:childTnLst>
                                    <p:set>
                                      <p:cBhvr>
                                        <p:cTn id="166" dur="1" fill="hold">
                                          <p:stCondLst>
                                            <p:cond delay="0"/>
                                          </p:stCondLst>
                                        </p:cTn>
                                        <p:tgtEl>
                                          <p:spTgt spid="29"/>
                                        </p:tgtEl>
                                        <p:attrNameLst>
                                          <p:attrName>style.visibility</p:attrName>
                                        </p:attrNameLst>
                                      </p:cBhvr>
                                      <p:to>
                                        <p:strVal val="visible"/>
                                      </p:to>
                                    </p:set>
                                    <p:anim calcmode="lin" valueType="num">
                                      <p:cBhvr>
                                        <p:cTn id="167" dur="1000" fill="hold"/>
                                        <p:tgtEl>
                                          <p:spTgt spid="29"/>
                                        </p:tgtEl>
                                        <p:attrNameLst>
                                          <p:attrName>ppt_w</p:attrName>
                                        </p:attrNameLst>
                                      </p:cBhvr>
                                      <p:tavLst>
                                        <p:tav tm="0">
                                          <p:val>
                                            <p:fltVal val="0"/>
                                          </p:val>
                                        </p:tav>
                                        <p:tav tm="100000">
                                          <p:val>
                                            <p:strVal val="#ppt_w"/>
                                          </p:val>
                                        </p:tav>
                                      </p:tavLst>
                                    </p:anim>
                                    <p:anim calcmode="lin" valueType="num">
                                      <p:cBhvr>
                                        <p:cTn id="168" dur="1000" fill="hold"/>
                                        <p:tgtEl>
                                          <p:spTgt spid="29"/>
                                        </p:tgtEl>
                                        <p:attrNameLst>
                                          <p:attrName>ppt_h</p:attrName>
                                        </p:attrNameLst>
                                      </p:cBhvr>
                                      <p:tavLst>
                                        <p:tav tm="0">
                                          <p:val>
                                            <p:fltVal val="0"/>
                                          </p:val>
                                        </p:tav>
                                        <p:tav tm="100000">
                                          <p:val>
                                            <p:strVal val="#ppt_h"/>
                                          </p:val>
                                        </p:tav>
                                      </p:tavLst>
                                    </p:anim>
                                    <p:anim calcmode="lin" valueType="num">
                                      <p:cBhvr>
                                        <p:cTn id="169" dur="1000" fill="hold"/>
                                        <p:tgtEl>
                                          <p:spTgt spid="29"/>
                                        </p:tgtEl>
                                        <p:attrNameLst>
                                          <p:attrName>ppt_x</p:attrName>
                                        </p:attrNameLst>
                                      </p:cBhvr>
                                      <p:tavLst>
                                        <p:tav tm="0" fmla="#ppt_x+(cos(-2*pi*(1-$))*-#ppt_x-sin(-2*pi*(1-$))*(1-#ppt_y))*(1-$)">
                                          <p:val>
                                            <p:fltVal val="0"/>
                                          </p:val>
                                        </p:tav>
                                        <p:tav tm="100000">
                                          <p:val>
                                            <p:fltVal val="1"/>
                                          </p:val>
                                        </p:tav>
                                      </p:tavLst>
                                    </p:anim>
                                    <p:anim calcmode="lin" valueType="num">
                                      <p:cBhvr>
                                        <p:cTn id="170" dur="1000" fill="hold"/>
                                        <p:tgtEl>
                                          <p:spTgt spid="29"/>
                                        </p:tgtEl>
                                        <p:attrNameLst>
                                          <p:attrName>ppt_y</p:attrName>
                                        </p:attrNameLst>
                                      </p:cBhvr>
                                      <p:tavLst>
                                        <p:tav tm="0" fmla="#ppt_y+(sin(-2*pi*(1-$))*-#ppt_x+cos(-2*pi*(1-$))*(1-#ppt_y))*(1-$)">
                                          <p:val>
                                            <p:fltVal val="0"/>
                                          </p:val>
                                        </p:tav>
                                        <p:tav tm="100000">
                                          <p:val>
                                            <p:fltVal val="1"/>
                                          </p:val>
                                        </p:tav>
                                      </p:tavLst>
                                    </p:anim>
                                  </p:childTnLst>
                                </p:cTn>
                              </p:par>
                              <p:par>
                                <p:cTn id="171" presetID="15" presetClass="entr" presetSubtype="0" fill="hold" nodeType="withEffect">
                                  <p:stCondLst>
                                    <p:cond delay="0"/>
                                  </p:stCondLst>
                                  <p:childTnLst>
                                    <p:set>
                                      <p:cBhvr>
                                        <p:cTn id="172" dur="1" fill="hold">
                                          <p:stCondLst>
                                            <p:cond delay="0"/>
                                          </p:stCondLst>
                                        </p:cTn>
                                        <p:tgtEl>
                                          <p:spTgt spid="38"/>
                                        </p:tgtEl>
                                        <p:attrNameLst>
                                          <p:attrName>style.visibility</p:attrName>
                                        </p:attrNameLst>
                                      </p:cBhvr>
                                      <p:to>
                                        <p:strVal val="visible"/>
                                      </p:to>
                                    </p:set>
                                    <p:anim calcmode="lin" valueType="num">
                                      <p:cBhvr>
                                        <p:cTn id="173" dur="1000" fill="hold"/>
                                        <p:tgtEl>
                                          <p:spTgt spid="38"/>
                                        </p:tgtEl>
                                        <p:attrNameLst>
                                          <p:attrName>ppt_w</p:attrName>
                                        </p:attrNameLst>
                                      </p:cBhvr>
                                      <p:tavLst>
                                        <p:tav tm="0">
                                          <p:val>
                                            <p:fltVal val="0"/>
                                          </p:val>
                                        </p:tav>
                                        <p:tav tm="100000">
                                          <p:val>
                                            <p:strVal val="#ppt_w"/>
                                          </p:val>
                                        </p:tav>
                                      </p:tavLst>
                                    </p:anim>
                                    <p:anim calcmode="lin" valueType="num">
                                      <p:cBhvr>
                                        <p:cTn id="174" dur="1000" fill="hold"/>
                                        <p:tgtEl>
                                          <p:spTgt spid="38"/>
                                        </p:tgtEl>
                                        <p:attrNameLst>
                                          <p:attrName>ppt_h</p:attrName>
                                        </p:attrNameLst>
                                      </p:cBhvr>
                                      <p:tavLst>
                                        <p:tav tm="0">
                                          <p:val>
                                            <p:fltVal val="0"/>
                                          </p:val>
                                        </p:tav>
                                        <p:tav tm="100000">
                                          <p:val>
                                            <p:strVal val="#ppt_h"/>
                                          </p:val>
                                        </p:tav>
                                      </p:tavLst>
                                    </p:anim>
                                    <p:anim calcmode="lin" valueType="num">
                                      <p:cBhvr>
                                        <p:cTn id="175" dur="1000" fill="hold"/>
                                        <p:tgtEl>
                                          <p:spTgt spid="38"/>
                                        </p:tgtEl>
                                        <p:attrNameLst>
                                          <p:attrName>ppt_x</p:attrName>
                                        </p:attrNameLst>
                                      </p:cBhvr>
                                      <p:tavLst>
                                        <p:tav tm="0" fmla="#ppt_x+(cos(-2*pi*(1-$))*-#ppt_x-sin(-2*pi*(1-$))*(1-#ppt_y))*(1-$)">
                                          <p:val>
                                            <p:fltVal val="0"/>
                                          </p:val>
                                        </p:tav>
                                        <p:tav tm="100000">
                                          <p:val>
                                            <p:fltVal val="1"/>
                                          </p:val>
                                        </p:tav>
                                      </p:tavLst>
                                    </p:anim>
                                    <p:anim calcmode="lin" valueType="num">
                                      <p:cBhvr>
                                        <p:cTn id="176" dur="1000" fill="hold"/>
                                        <p:tgtEl>
                                          <p:spTgt spid="38"/>
                                        </p:tgtEl>
                                        <p:attrNameLst>
                                          <p:attrName>ppt_y</p:attrName>
                                        </p:attrNameLst>
                                      </p:cBhvr>
                                      <p:tavLst>
                                        <p:tav tm="0" fmla="#ppt_y+(sin(-2*pi*(1-$))*-#ppt_x+cos(-2*pi*(1-$))*(1-#ppt_y))*(1-$)">
                                          <p:val>
                                            <p:fltVal val="0"/>
                                          </p:val>
                                        </p:tav>
                                        <p:tav tm="100000">
                                          <p:val>
                                            <p:fltVal val="1"/>
                                          </p:val>
                                        </p:tav>
                                      </p:tavLst>
                                    </p:anim>
                                  </p:childTnLst>
                                </p:cTn>
                              </p:par>
                              <p:par>
                                <p:cTn id="177" presetID="15" presetClass="entr" presetSubtype="0" fill="hold" nodeType="withEffect">
                                  <p:stCondLst>
                                    <p:cond delay="0"/>
                                  </p:stCondLst>
                                  <p:childTnLst>
                                    <p:set>
                                      <p:cBhvr>
                                        <p:cTn id="178" dur="1" fill="hold">
                                          <p:stCondLst>
                                            <p:cond delay="0"/>
                                          </p:stCondLst>
                                        </p:cTn>
                                        <p:tgtEl>
                                          <p:spTgt spid="42"/>
                                        </p:tgtEl>
                                        <p:attrNameLst>
                                          <p:attrName>style.visibility</p:attrName>
                                        </p:attrNameLst>
                                      </p:cBhvr>
                                      <p:to>
                                        <p:strVal val="visible"/>
                                      </p:to>
                                    </p:set>
                                    <p:anim calcmode="lin" valueType="num">
                                      <p:cBhvr>
                                        <p:cTn id="179" dur="1000" fill="hold"/>
                                        <p:tgtEl>
                                          <p:spTgt spid="42"/>
                                        </p:tgtEl>
                                        <p:attrNameLst>
                                          <p:attrName>ppt_w</p:attrName>
                                        </p:attrNameLst>
                                      </p:cBhvr>
                                      <p:tavLst>
                                        <p:tav tm="0">
                                          <p:val>
                                            <p:fltVal val="0"/>
                                          </p:val>
                                        </p:tav>
                                        <p:tav tm="100000">
                                          <p:val>
                                            <p:strVal val="#ppt_w"/>
                                          </p:val>
                                        </p:tav>
                                      </p:tavLst>
                                    </p:anim>
                                    <p:anim calcmode="lin" valueType="num">
                                      <p:cBhvr>
                                        <p:cTn id="180" dur="1000" fill="hold"/>
                                        <p:tgtEl>
                                          <p:spTgt spid="42"/>
                                        </p:tgtEl>
                                        <p:attrNameLst>
                                          <p:attrName>ppt_h</p:attrName>
                                        </p:attrNameLst>
                                      </p:cBhvr>
                                      <p:tavLst>
                                        <p:tav tm="0">
                                          <p:val>
                                            <p:fltVal val="0"/>
                                          </p:val>
                                        </p:tav>
                                        <p:tav tm="100000">
                                          <p:val>
                                            <p:strVal val="#ppt_h"/>
                                          </p:val>
                                        </p:tav>
                                      </p:tavLst>
                                    </p:anim>
                                    <p:anim calcmode="lin" valueType="num">
                                      <p:cBhvr>
                                        <p:cTn id="181"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182" dur="1000" fill="hold"/>
                                        <p:tgtEl>
                                          <p:spTgt spid="42"/>
                                        </p:tgtEl>
                                        <p:attrNameLst>
                                          <p:attrName>ppt_y</p:attrName>
                                        </p:attrNameLst>
                                      </p:cBhvr>
                                      <p:tavLst>
                                        <p:tav tm="0" fmla="#ppt_y+(sin(-2*pi*(1-$))*-#ppt_x+cos(-2*pi*(1-$))*(1-#ppt_y))*(1-$)">
                                          <p:val>
                                            <p:fltVal val="0"/>
                                          </p:val>
                                        </p:tav>
                                        <p:tav tm="100000">
                                          <p:val>
                                            <p:fltVal val="1"/>
                                          </p:val>
                                        </p:tav>
                                      </p:tavLst>
                                    </p:anim>
                                  </p:childTnLst>
                                </p:cTn>
                              </p:par>
                              <p:par>
                                <p:cTn id="183" presetID="15" presetClass="entr" presetSubtype="0" fill="hold" nodeType="withEffect">
                                  <p:stCondLst>
                                    <p:cond delay="0"/>
                                  </p:stCondLst>
                                  <p:childTnLst>
                                    <p:set>
                                      <p:cBhvr>
                                        <p:cTn id="184" dur="1" fill="hold">
                                          <p:stCondLst>
                                            <p:cond delay="0"/>
                                          </p:stCondLst>
                                        </p:cTn>
                                        <p:tgtEl>
                                          <p:spTgt spid="40"/>
                                        </p:tgtEl>
                                        <p:attrNameLst>
                                          <p:attrName>style.visibility</p:attrName>
                                        </p:attrNameLst>
                                      </p:cBhvr>
                                      <p:to>
                                        <p:strVal val="visible"/>
                                      </p:to>
                                    </p:set>
                                    <p:anim calcmode="lin" valueType="num">
                                      <p:cBhvr>
                                        <p:cTn id="185" dur="1000" fill="hold"/>
                                        <p:tgtEl>
                                          <p:spTgt spid="40"/>
                                        </p:tgtEl>
                                        <p:attrNameLst>
                                          <p:attrName>ppt_w</p:attrName>
                                        </p:attrNameLst>
                                      </p:cBhvr>
                                      <p:tavLst>
                                        <p:tav tm="0">
                                          <p:val>
                                            <p:fltVal val="0"/>
                                          </p:val>
                                        </p:tav>
                                        <p:tav tm="100000">
                                          <p:val>
                                            <p:strVal val="#ppt_w"/>
                                          </p:val>
                                        </p:tav>
                                      </p:tavLst>
                                    </p:anim>
                                    <p:anim calcmode="lin" valueType="num">
                                      <p:cBhvr>
                                        <p:cTn id="186" dur="1000" fill="hold"/>
                                        <p:tgtEl>
                                          <p:spTgt spid="40"/>
                                        </p:tgtEl>
                                        <p:attrNameLst>
                                          <p:attrName>ppt_h</p:attrName>
                                        </p:attrNameLst>
                                      </p:cBhvr>
                                      <p:tavLst>
                                        <p:tav tm="0">
                                          <p:val>
                                            <p:fltVal val="0"/>
                                          </p:val>
                                        </p:tav>
                                        <p:tav tm="100000">
                                          <p:val>
                                            <p:strVal val="#ppt_h"/>
                                          </p:val>
                                        </p:tav>
                                      </p:tavLst>
                                    </p:anim>
                                    <p:anim calcmode="lin" valueType="num">
                                      <p:cBhvr>
                                        <p:cTn id="187"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188" dur="1000" fill="hold"/>
                                        <p:tgtEl>
                                          <p:spTgt spid="40"/>
                                        </p:tgtEl>
                                        <p:attrNameLst>
                                          <p:attrName>ppt_y</p:attrName>
                                        </p:attrNameLst>
                                      </p:cBhvr>
                                      <p:tavLst>
                                        <p:tav tm="0" fmla="#ppt_y+(sin(-2*pi*(1-$))*-#ppt_x+cos(-2*pi*(1-$))*(1-#ppt_y))*(1-$)">
                                          <p:val>
                                            <p:fltVal val="0"/>
                                          </p:val>
                                        </p:tav>
                                        <p:tav tm="100000">
                                          <p:val>
                                            <p:fltVal val="1"/>
                                          </p:val>
                                        </p:tav>
                                      </p:tavLst>
                                    </p:anim>
                                  </p:childTnLst>
                                </p:cTn>
                              </p:par>
                              <p:par>
                                <p:cTn id="189" presetID="15" presetClass="entr" presetSubtype="0" fill="hold" nodeType="withEffect">
                                  <p:stCondLst>
                                    <p:cond delay="0"/>
                                  </p:stCondLst>
                                  <p:childTnLst>
                                    <p:set>
                                      <p:cBhvr>
                                        <p:cTn id="190" dur="1" fill="hold">
                                          <p:stCondLst>
                                            <p:cond delay="0"/>
                                          </p:stCondLst>
                                        </p:cTn>
                                        <p:tgtEl>
                                          <p:spTgt spid="39"/>
                                        </p:tgtEl>
                                        <p:attrNameLst>
                                          <p:attrName>style.visibility</p:attrName>
                                        </p:attrNameLst>
                                      </p:cBhvr>
                                      <p:to>
                                        <p:strVal val="visible"/>
                                      </p:to>
                                    </p:set>
                                    <p:anim calcmode="lin" valueType="num">
                                      <p:cBhvr>
                                        <p:cTn id="191" dur="1000" fill="hold"/>
                                        <p:tgtEl>
                                          <p:spTgt spid="39"/>
                                        </p:tgtEl>
                                        <p:attrNameLst>
                                          <p:attrName>ppt_w</p:attrName>
                                        </p:attrNameLst>
                                      </p:cBhvr>
                                      <p:tavLst>
                                        <p:tav tm="0">
                                          <p:val>
                                            <p:fltVal val="0"/>
                                          </p:val>
                                        </p:tav>
                                        <p:tav tm="100000">
                                          <p:val>
                                            <p:strVal val="#ppt_w"/>
                                          </p:val>
                                        </p:tav>
                                      </p:tavLst>
                                    </p:anim>
                                    <p:anim calcmode="lin" valueType="num">
                                      <p:cBhvr>
                                        <p:cTn id="192" dur="1000" fill="hold"/>
                                        <p:tgtEl>
                                          <p:spTgt spid="39"/>
                                        </p:tgtEl>
                                        <p:attrNameLst>
                                          <p:attrName>ppt_h</p:attrName>
                                        </p:attrNameLst>
                                      </p:cBhvr>
                                      <p:tavLst>
                                        <p:tav tm="0">
                                          <p:val>
                                            <p:fltVal val="0"/>
                                          </p:val>
                                        </p:tav>
                                        <p:tav tm="100000">
                                          <p:val>
                                            <p:strVal val="#ppt_h"/>
                                          </p:val>
                                        </p:tav>
                                      </p:tavLst>
                                    </p:anim>
                                    <p:anim calcmode="lin" valueType="num">
                                      <p:cBhvr>
                                        <p:cTn id="193"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194" dur="1000" fill="hold"/>
                                        <p:tgtEl>
                                          <p:spTgt spid="39"/>
                                        </p:tgtEl>
                                        <p:attrNameLst>
                                          <p:attrName>ppt_y</p:attrName>
                                        </p:attrNameLst>
                                      </p:cBhvr>
                                      <p:tavLst>
                                        <p:tav tm="0" fmla="#ppt_y+(sin(-2*pi*(1-$))*-#ppt_x+cos(-2*pi*(1-$))*(1-#ppt_y))*(1-$)">
                                          <p:val>
                                            <p:fltVal val="0"/>
                                          </p:val>
                                        </p:tav>
                                        <p:tav tm="100000">
                                          <p:val>
                                            <p:fltVal val="1"/>
                                          </p:val>
                                        </p:tav>
                                      </p:tavLst>
                                    </p:anim>
                                  </p:childTnLst>
                                </p:cTn>
                              </p:par>
                              <p:par>
                                <p:cTn id="195" presetID="19" presetClass="entr" presetSubtype="5" fill="hold" nodeType="withEffect">
                                  <p:stCondLst>
                                    <p:cond delay="0"/>
                                  </p:stCondLst>
                                  <p:childTnLst>
                                    <p:set>
                                      <p:cBhvr>
                                        <p:cTn id="196" dur="1" fill="hold">
                                          <p:stCondLst>
                                            <p:cond delay="0"/>
                                          </p:stCondLst>
                                        </p:cTn>
                                        <p:tgtEl>
                                          <p:spTgt spid="43"/>
                                        </p:tgtEl>
                                        <p:attrNameLst>
                                          <p:attrName>style.visibility</p:attrName>
                                        </p:attrNameLst>
                                      </p:cBhvr>
                                      <p:to>
                                        <p:strVal val="visible"/>
                                      </p:to>
                                    </p:set>
                                    <p:anim calcmode="lin" valueType="num">
                                      <p:cBhvr>
                                        <p:cTn id="197" dur="5000" fill="hold"/>
                                        <p:tgtEl>
                                          <p:spTgt spid="43"/>
                                        </p:tgtEl>
                                        <p:attrNameLst>
                                          <p:attrName>ppt_w</p:attrName>
                                        </p:attrNameLst>
                                      </p:cBhvr>
                                      <p:tavLst>
                                        <p:tav tm="0">
                                          <p:val>
                                            <p:strVal val="#ppt_w"/>
                                          </p:val>
                                        </p:tav>
                                        <p:tav tm="100000">
                                          <p:val>
                                            <p:strVal val="#ppt_w"/>
                                          </p:val>
                                        </p:tav>
                                      </p:tavLst>
                                    </p:anim>
                                    <p:anim calcmode="lin" valueType="num">
                                      <p:cBhvr>
                                        <p:cTn id="198" dur="5000" fill="hold"/>
                                        <p:tgtEl>
                                          <p:spTgt spid="43"/>
                                        </p:tgtEl>
                                        <p:attrNameLst>
                                          <p:attrName>ppt_h</p:attrName>
                                        </p:attrNameLst>
                                      </p:cBhvr>
                                      <p:tavLst>
                                        <p:tav tm="0" fmla="#ppt_h*sin(2.5*pi*$)">
                                          <p:val>
                                            <p:fltVal val="0"/>
                                          </p:val>
                                        </p:tav>
                                        <p:tav tm="100000">
                                          <p:val>
                                            <p:fltVal val="1"/>
                                          </p:val>
                                        </p:tav>
                                      </p:tavLst>
                                    </p:anim>
                                  </p:childTnLst>
                                </p:cTn>
                              </p:par>
                              <p:par>
                                <p:cTn id="199" presetID="15" presetClass="entr" presetSubtype="0" fill="hold" nodeType="withEffect">
                                  <p:stCondLst>
                                    <p:cond delay="0"/>
                                  </p:stCondLst>
                                  <p:childTnLst>
                                    <p:set>
                                      <p:cBhvr>
                                        <p:cTn id="200" dur="1" fill="hold">
                                          <p:stCondLst>
                                            <p:cond delay="0"/>
                                          </p:stCondLst>
                                        </p:cTn>
                                        <p:tgtEl>
                                          <p:spTgt spid="41"/>
                                        </p:tgtEl>
                                        <p:attrNameLst>
                                          <p:attrName>style.visibility</p:attrName>
                                        </p:attrNameLst>
                                      </p:cBhvr>
                                      <p:to>
                                        <p:strVal val="visible"/>
                                      </p:to>
                                    </p:set>
                                    <p:anim calcmode="lin" valueType="num">
                                      <p:cBhvr>
                                        <p:cTn id="201" dur="1000" fill="hold"/>
                                        <p:tgtEl>
                                          <p:spTgt spid="41"/>
                                        </p:tgtEl>
                                        <p:attrNameLst>
                                          <p:attrName>ppt_w</p:attrName>
                                        </p:attrNameLst>
                                      </p:cBhvr>
                                      <p:tavLst>
                                        <p:tav tm="0">
                                          <p:val>
                                            <p:fltVal val="0"/>
                                          </p:val>
                                        </p:tav>
                                        <p:tav tm="100000">
                                          <p:val>
                                            <p:strVal val="#ppt_w"/>
                                          </p:val>
                                        </p:tav>
                                      </p:tavLst>
                                    </p:anim>
                                    <p:anim calcmode="lin" valueType="num">
                                      <p:cBhvr>
                                        <p:cTn id="202" dur="1000" fill="hold"/>
                                        <p:tgtEl>
                                          <p:spTgt spid="41"/>
                                        </p:tgtEl>
                                        <p:attrNameLst>
                                          <p:attrName>ppt_h</p:attrName>
                                        </p:attrNameLst>
                                      </p:cBhvr>
                                      <p:tavLst>
                                        <p:tav tm="0">
                                          <p:val>
                                            <p:fltVal val="0"/>
                                          </p:val>
                                        </p:tav>
                                        <p:tav tm="100000">
                                          <p:val>
                                            <p:strVal val="#ppt_h"/>
                                          </p:val>
                                        </p:tav>
                                      </p:tavLst>
                                    </p:anim>
                                    <p:anim calcmode="lin" valueType="num">
                                      <p:cBhvr>
                                        <p:cTn id="203"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204" dur="1000" fill="hold"/>
                                        <p:tgtEl>
                                          <p:spTgt spid="4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05" fill="hold" nodeType="clickPar">
                      <p:stCondLst>
                        <p:cond delay="indefinite"/>
                      </p:stCondLst>
                      <p:childTnLst>
                        <p:par>
                          <p:cTn id="206" fill="hold" nodeType="withGroup">
                            <p:stCondLst>
                              <p:cond delay="0"/>
                            </p:stCondLst>
                            <p:childTnLst>
                              <p:par>
                                <p:cTn id="207" presetID="15" presetClass="entr" presetSubtype="0" fill="hold" nodeType="clickEffect">
                                  <p:stCondLst>
                                    <p:cond delay="0"/>
                                  </p:stCondLst>
                                  <p:childTnLst>
                                    <p:set>
                                      <p:cBhvr>
                                        <p:cTn id="208" dur="1" fill="hold">
                                          <p:stCondLst>
                                            <p:cond delay="0"/>
                                          </p:stCondLst>
                                        </p:cTn>
                                        <p:tgtEl>
                                          <p:spTgt spid="44"/>
                                        </p:tgtEl>
                                        <p:attrNameLst>
                                          <p:attrName>style.visibility</p:attrName>
                                        </p:attrNameLst>
                                      </p:cBhvr>
                                      <p:to>
                                        <p:strVal val="visible"/>
                                      </p:to>
                                    </p:set>
                                    <p:anim calcmode="lin" valueType="num">
                                      <p:cBhvr>
                                        <p:cTn id="209" dur="1000" fill="hold"/>
                                        <p:tgtEl>
                                          <p:spTgt spid="44"/>
                                        </p:tgtEl>
                                        <p:attrNameLst>
                                          <p:attrName>ppt_w</p:attrName>
                                        </p:attrNameLst>
                                      </p:cBhvr>
                                      <p:tavLst>
                                        <p:tav tm="0">
                                          <p:val>
                                            <p:fltVal val="0"/>
                                          </p:val>
                                        </p:tav>
                                        <p:tav tm="100000">
                                          <p:val>
                                            <p:strVal val="#ppt_w"/>
                                          </p:val>
                                        </p:tav>
                                      </p:tavLst>
                                    </p:anim>
                                    <p:anim calcmode="lin" valueType="num">
                                      <p:cBhvr>
                                        <p:cTn id="210" dur="1000" fill="hold"/>
                                        <p:tgtEl>
                                          <p:spTgt spid="44"/>
                                        </p:tgtEl>
                                        <p:attrNameLst>
                                          <p:attrName>ppt_h</p:attrName>
                                        </p:attrNameLst>
                                      </p:cBhvr>
                                      <p:tavLst>
                                        <p:tav tm="0">
                                          <p:val>
                                            <p:fltVal val="0"/>
                                          </p:val>
                                        </p:tav>
                                        <p:tav tm="100000">
                                          <p:val>
                                            <p:strVal val="#ppt_h"/>
                                          </p:val>
                                        </p:tav>
                                      </p:tavLst>
                                    </p:anim>
                                    <p:anim calcmode="lin" valueType="num">
                                      <p:cBhvr>
                                        <p:cTn id="211" dur="1000" fill="hold"/>
                                        <p:tgtEl>
                                          <p:spTgt spid="44"/>
                                        </p:tgtEl>
                                        <p:attrNameLst>
                                          <p:attrName>ppt_x</p:attrName>
                                        </p:attrNameLst>
                                      </p:cBhvr>
                                      <p:tavLst>
                                        <p:tav tm="0" fmla="#ppt_x+(cos(-2*pi*(1-$))*-#ppt_x-sin(-2*pi*(1-$))*(1-#ppt_y))*(1-$)">
                                          <p:val>
                                            <p:fltVal val="0"/>
                                          </p:val>
                                        </p:tav>
                                        <p:tav tm="100000">
                                          <p:val>
                                            <p:fltVal val="1"/>
                                          </p:val>
                                        </p:tav>
                                      </p:tavLst>
                                    </p:anim>
                                    <p:anim calcmode="lin" valueType="num">
                                      <p:cBhvr>
                                        <p:cTn id="212" dur="1000" fill="hold"/>
                                        <p:tgtEl>
                                          <p:spTgt spid="44"/>
                                        </p:tgtEl>
                                        <p:attrNameLst>
                                          <p:attrName>ppt_y</p:attrName>
                                        </p:attrNameLst>
                                      </p:cBhvr>
                                      <p:tavLst>
                                        <p:tav tm="0" fmla="#ppt_y+(sin(-2*pi*(1-$))*-#ppt_x+cos(-2*pi*(1-$))*(1-#ppt_y))*(1-$)">
                                          <p:val>
                                            <p:fltVal val="0"/>
                                          </p:val>
                                        </p:tav>
                                        <p:tav tm="100000">
                                          <p:val>
                                            <p:fltVal val="1"/>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46"/>
                                        </p:tgtEl>
                                        <p:attrNameLst>
                                          <p:attrName>style.visibility</p:attrName>
                                        </p:attrNameLst>
                                      </p:cBhvr>
                                      <p:to>
                                        <p:strVal val="visible"/>
                                      </p:to>
                                    </p:set>
                                    <p:anim calcmode="lin" valueType="num">
                                      <p:cBhvr additive="base">
                                        <p:cTn id="215" dur="500" fill="hold"/>
                                        <p:tgtEl>
                                          <p:spTgt spid="46"/>
                                        </p:tgtEl>
                                        <p:attrNameLst>
                                          <p:attrName>ppt_x</p:attrName>
                                        </p:attrNameLst>
                                      </p:cBhvr>
                                      <p:tavLst>
                                        <p:tav tm="0">
                                          <p:val>
                                            <p:strVal val="#ppt_x"/>
                                          </p:val>
                                        </p:tav>
                                        <p:tav tm="100000">
                                          <p:val>
                                            <p:strVal val="#ppt_x"/>
                                          </p:val>
                                        </p:tav>
                                      </p:tavLst>
                                    </p:anim>
                                    <p:anim calcmode="lin" valueType="num">
                                      <p:cBhvr additive="base">
                                        <p:cTn id="21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17" fill="hold" nodeType="clickPar">
                      <p:stCondLst>
                        <p:cond delay="indefinite"/>
                      </p:stCondLst>
                      <p:childTnLst>
                        <p:par>
                          <p:cTn id="218" fill="hold" nodeType="withGroup">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49"/>
                                        </p:tgtEl>
                                        <p:attrNameLst>
                                          <p:attrName>style.visibility</p:attrName>
                                        </p:attrNameLst>
                                      </p:cBhvr>
                                      <p:to>
                                        <p:strVal val="visible"/>
                                      </p:to>
                                    </p:set>
                                    <p:anim calcmode="lin" valueType="num">
                                      <p:cBhvr additive="base">
                                        <p:cTn id="221" dur="500" fill="hold"/>
                                        <p:tgtEl>
                                          <p:spTgt spid="49"/>
                                        </p:tgtEl>
                                        <p:attrNameLst>
                                          <p:attrName>ppt_x</p:attrName>
                                        </p:attrNameLst>
                                      </p:cBhvr>
                                      <p:tavLst>
                                        <p:tav tm="0">
                                          <p:val>
                                            <p:strVal val="#ppt_x"/>
                                          </p:val>
                                        </p:tav>
                                        <p:tav tm="100000">
                                          <p:val>
                                            <p:strVal val="#ppt_x"/>
                                          </p:val>
                                        </p:tav>
                                      </p:tavLst>
                                    </p:anim>
                                    <p:anim calcmode="lin" valueType="num">
                                      <p:cBhvr additive="base">
                                        <p:cTn id="22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23" fill="hold" nodeType="clickPar">
                      <p:stCondLst>
                        <p:cond delay="indefinite"/>
                      </p:stCondLst>
                      <p:childTnLst>
                        <p:par>
                          <p:cTn id="224" fill="hold" nodeType="withGroup">
                            <p:stCondLst>
                              <p:cond delay="0"/>
                            </p:stCondLst>
                            <p:childTnLst>
                              <p:par>
                                <p:cTn id="225" presetID="30" presetClass="entr" presetSubtype="0" fill="hold" nodeType="clickEffect">
                                  <p:stCondLst>
                                    <p:cond delay="0"/>
                                  </p:stCondLst>
                                  <p:childTnLst>
                                    <p:set>
                                      <p:cBhvr>
                                        <p:cTn id="226" dur="1" fill="hold">
                                          <p:stCondLst>
                                            <p:cond delay="0"/>
                                          </p:stCondLst>
                                        </p:cTn>
                                        <p:tgtEl>
                                          <p:spTgt spid="50"/>
                                        </p:tgtEl>
                                        <p:attrNameLst>
                                          <p:attrName>style.visibility</p:attrName>
                                        </p:attrNameLst>
                                      </p:cBhvr>
                                      <p:to>
                                        <p:strVal val="visible"/>
                                      </p:to>
                                    </p:set>
                                    <p:animEffect transition="in" filter="fade">
                                      <p:cBhvr>
                                        <p:cTn id="227" dur="800" decel="100000"/>
                                        <p:tgtEl>
                                          <p:spTgt spid="50"/>
                                        </p:tgtEl>
                                      </p:cBhvr>
                                    </p:animEffect>
                                    <p:anim calcmode="lin" valueType="num">
                                      <p:cBhvr>
                                        <p:cTn id="228" dur="800" decel="100000" fill="hold"/>
                                        <p:tgtEl>
                                          <p:spTgt spid="50"/>
                                        </p:tgtEl>
                                        <p:attrNameLst>
                                          <p:attrName>style.rotation</p:attrName>
                                        </p:attrNameLst>
                                      </p:cBhvr>
                                      <p:tavLst>
                                        <p:tav tm="0">
                                          <p:val>
                                            <p:fltVal val="-90"/>
                                          </p:val>
                                        </p:tav>
                                        <p:tav tm="100000">
                                          <p:val>
                                            <p:fltVal val="0"/>
                                          </p:val>
                                        </p:tav>
                                      </p:tavLst>
                                    </p:anim>
                                    <p:anim calcmode="lin" valueType="num">
                                      <p:cBhvr>
                                        <p:cTn id="229" dur="800" decel="100000" fill="hold"/>
                                        <p:tgtEl>
                                          <p:spTgt spid="50"/>
                                        </p:tgtEl>
                                        <p:attrNameLst>
                                          <p:attrName>ppt_x</p:attrName>
                                        </p:attrNameLst>
                                      </p:cBhvr>
                                      <p:tavLst>
                                        <p:tav tm="0">
                                          <p:val>
                                            <p:strVal val="#ppt_x+0.4"/>
                                          </p:val>
                                        </p:tav>
                                        <p:tav tm="100000">
                                          <p:val>
                                            <p:strVal val="#ppt_x-0.05"/>
                                          </p:val>
                                        </p:tav>
                                      </p:tavLst>
                                    </p:anim>
                                    <p:anim calcmode="lin" valueType="num">
                                      <p:cBhvr>
                                        <p:cTn id="230" dur="800" decel="100000" fill="hold"/>
                                        <p:tgtEl>
                                          <p:spTgt spid="50"/>
                                        </p:tgtEl>
                                        <p:attrNameLst>
                                          <p:attrName>ppt_y</p:attrName>
                                        </p:attrNameLst>
                                      </p:cBhvr>
                                      <p:tavLst>
                                        <p:tav tm="0">
                                          <p:val>
                                            <p:strVal val="#ppt_y-0.4"/>
                                          </p:val>
                                        </p:tav>
                                        <p:tav tm="100000">
                                          <p:val>
                                            <p:strVal val="#ppt_y+0.1"/>
                                          </p:val>
                                        </p:tav>
                                      </p:tavLst>
                                    </p:anim>
                                    <p:anim calcmode="lin" valueType="num">
                                      <p:cBhvr>
                                        <p:cTn id="231" dur="200" accel="100000" fill="hold">
                                          <p:stCondLst>
                                            <p:cond delay="800"/>
                                          </p:stCondLst>
                                        </p:cTn>
                                        <p:tgtEl>
                                          <p:spTgt spid="50"/>
                                        </p:tgtEl>
                                        <p:attrNameLst>
                                          <p:attrName>ppt_x</p:attrName>
                                        </p:attrNameLst>
                                      </p:cBhvr>
                                      <p:tavLst>
                                        <p:tav tm="0">
                                          <p:val>
                                            <p:strVal val="#ppt_x-0.05"/>
                                          </p:val>
                                        </p:tav>
                                        <p:tav tm="100000">
                                          <p:val>
                                            <p:strVal val="#ppt_x"/>
                                          </p:val>
                                        </p:tav>
                                      </p:tavLst>
                                    </p:anim>
                                    <p:anim calcmode="lin" valueType="num">
                                      <p:cBhvr>
                                        <p:cTn id="232" dur="200" accel="100000" fill="hold">
                                          <p:stCondLst>
                                            <p:cond delay="8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233" fill="hold" nodeType="clickPar">
                      <p:stCondLst>
                        <p:cond delay="indefinite"/>
                      </p:stCondLst>
                      <p:childTnLst>
                        <p:par>
                          <p:cTn id="234" fill="hold" nodeType="withGroup">
                            <p:stCondLst>
                              <p:cond delay="0"/>
                            </p:stCondLst>
                            <p:childTnLst>
                              <p:par>
                                <p:cTn id="235" presetID="30" presetClass="entr" presetSubtype="0" fill="hold" nodeType="clickEffect">
                                  <p:stCondLst>
                                    <p:cond delay="0"/>
                                  </p:stCondLst>
                                  <p:childTnLst>
                                    <p:set>
                                      <p:cBhvr>
                                        <p:cTn id="236" dur="1" fill="hold">
                                          <p:stCondLst>
                                            <p:cond delay="0"/>
                                          </p:stCondLst>
                                        </p:cTn>
                                        <p:tgtEl>
                                          <p:spTgt spid="48"/>
                                        </p:tgtEl>
                                        <p:attrNameLst>
                                          <p:attrName>style.visibility</p:attrName>
                                        </p:attrNameLst>
                                      </p:cBhvr>
                                      <p:to>
                                        <p:strVal val="visible"/>
                                      </p:to>
                                    </p:set>
                                    <p:animEffect transition="in" filter="fade">
                                      <p:cBhvr>
                                        <p:cTn id="237" dur="1600" decel="100000"/>
                                        <p:tgtEl>
                                          <p:spTgt spid="48"/>
                                        </p:tgtEl>
                                      </p:cBhvr>
                                    </p:animEffect>
                                    <p:anim calcmode="lin" valueType="num">
                                      <p:cBhvr>
                                        <p:cTn id="238" dur="1600" decel="100000" fill="hold"/>
                                        <p:tgtEl>
                                          <p:spTgt spid="48"/>
                                        </p:tgtEl>
                                        <p:attrNameLst>
                                          <p:attrName>style.rotation</p:attrName>
                                        </p:attrNameLst>
                                      </p:cBhvr>
                                      <p:tavLst>
                                        <p:tav tm="0">
                                          <p:val>
                                            <p:fltVal val="-90"/>
                                          </p:val>
                                        </p:tav>
                                        <p:tav tm="100000">
                                          <p:val>
                                            <p:fltVal val="0"/>
                                          </p:val>
                                        </p:tav>
                                      </p:tavLst>
                                    </p:anim>
                                    <p:anim calcmode="lin" valueType="num">
                                      <p:cBhvr>
                                        <p:cTn id="239" dur="1600" decel="100000" fill="hold"/>
                                        <p:tgtEl>
                                          <p:spTgt spid="48"/>
                                        </p:tgtEl>
                                        <p:attrNameLst>
                                          <p:attrName>ppt_x</p:attrName>
                                        </p:attrNameLst>
                                      </p:cBhvr>
                                      <p:tavLst>
                                        <p:tav tm="0">
                                          <p:val>
                                            <p:strVal val="#ppt_x+0.4"/>
                                          </p:val>
                                        </p:tav>
                                        <p:tav tm="100000">
                                          <p:val>
                                            <p:strVal val="#ppt_x-0.05"/>
                                          </p:val>
                                        </p:tav>
                                      </p:tavLst>
                                    </p:anim>
                                    <p:anim calcmode="lin" valueType="num">
                                      <p:cBhvr>
                                        <p:cTn id="240" dur="1600" decel="100000" fill="hold"/>
                                        <p:tgtEl>
                                          <p:spTgt spid="48"/>
                                        </p:tgtEl>
                                        <p:attrNameLst>
                                          <p:attrName>ppt_y</p:attrName>
                                        </p:attrNameLst>
                                      </p:cBhvr>
                                      <p:tavLst>
                                        <p:tav tm="0">
                                          <p:val>
                                            <p:strVal val="#ppt_y-0.4"/>
                                          </p:val>
                                        </p:tav>
                                        <p:tav tm="100000">
                                          <p:val>
                                            <p:strVal val="#ppt_y+0.1"/>
                                          </p:val>
                                        </p:tav>
                                      </p:tavLst>
                                    </p:anim>
                                    <p:anim calcmode="lin" valueType="num">
                                      <p:cBhvr>
                                        <p:cTn id="241" dur="400" accel="100000" fill="hold">
                                          <p:stCondLst>
                                            <p:cond delay="1600"/>
                                          </p:stCondLst>
                                        </p:cTn>
                                        <p:tgtEl>
                                          <p:spTgt spid="48"/>
                                        </p:tgtEl>
                                        <p:attrNameLst>
                                          <p:attrName>ppt_x</p:attrName>
                                        </p:attrNameLst>
                                      </p:cBhvr>
                                      <p:tavLst>
                                        <p:tav tm="0">
                                          <p:val>
                                            <p:strVal val="#ppt_x-0.05"/>
                                          </p:val>
                                        </p:tav>
                                        <p:tav tm="100000">
                                          <p:val>
                                            <p:strVal val="#ppt_x"/>
                                          </p:val>
                                        </p:tav>
                                      </p:tavLst>
                                    </p:anim>
                                    <p:anim calcmode="lin" valueType="num">
                                      <p:cBhvr>
                                        <p:cTn id="242" dur="400" accel="100000" fill="hold">
                                          <p:stCondLst>
                                            <p:cond delay="1600"/>
                                          </p:stCondLst>
                                        </p:cTn>
                                        <p:tgtEl>
                                          <p:spTgt spid="48"/>
                                        </p:tgtEl>
                                        <p:attrNameLst>
                                          <p:attrName>ppt_y</p:attrName>
                                        </p:attrNameLst>
                                      </p:cBhvr>
                                      <p:tavLst>
                                        <p:tav tm="0">
                                          <p:val>
                                            <p:strVal val="#ppt_y+0.1"/>
                                          </p:val>
                                        </p:tav>
                                        <p:tav tm="100000">
                                          <p:val>
                                            <p:strVal val="#ppt_y"/>
                                          </p:val>
                                        </p:tav>
                                      </p:tavLst>
                                    </p:anim>
                                  </p:childTnLst>
                                </p:cTn>
                              </p:par>
                              <p:par>
                                <p:cTn id="243" presetID="30" presetClass="entr" presetSubtype="0" fill="hold" nodeType="withEffect">
                                  <p:stCondLst>
                                    <p:cond delay="0"/>
                                  </p:stCondLst>
                                  <p:childTnLst>
                                    <p:set>
                                      <p:cBhvr>
                                        <p:cTn id="244" dur="1" fill="hold">
                                          <p:stCondLst>
                                            <p:cond delay="0"/>
                                          </p:stCondLst>
                                        </p:cTn>
                                        <p:tgtEl>
                                          <p:spTgt spid="51"/>
                                        </p:tgtEl>
                                        <p:attrNameLst>
                                          <p:attrName>style.visibility</p:attrName>
                                        </p:attrNameLst>
                                      </p:cBhvr>
                                      <p:to>
                                        <p:strVal val="visible"/>
                                      </p:to>
                                    </p:set>
                                    <p:animEffect transition="in" filter="fade">
                                      <p:cBhvr>
                                        <p:cTn id="245" dur="1600" decel="100000"/>
                                        <p:tgtEl>
                                          <p:spTgt spid="51"/>
                                        </p:tgtEl>
                                      </p:cBhvr>
                                    </p:animEffect>
                                    <p:anim calcmode="lin" valueType="num">
                                      <p:cBhvr>
                                        <p:cTn id="246" dur="1600" decel="100000" fill="hold"/>
                                        <p:tgtEl>
                                          <p:spTgt spid="51"/>
                                        </p:tgtEl>
                                        <p:attrNameLst>
                                          <p:attrName>style.rotation</p:attrName>
                                        </p:attrNameLst>
                                      </p:cBhvr>
                                      <p:tavLst>
                                        <p:tav tm="0">
                                          <p:val>
                                            <p:fltVal val="-90"/>
                                          </p:val>
                                        </p:tav>
                                        <p:tav tm="100000">
                                          <p:val>
                                            <p:fltVal val="0"/>
                                          </p:val>
                                        </p:tav>
                                      </p:tavLst>
                                    </p:anim>
                                    <p:anim calcmode="lin" valueType="num">
                                      <p:cBhvr>
                                        <p:cTn id="247" dur="1600" decel="100000" fill="hold"/>
                                        <p:tgtEl>
                                          <p:spTgt spid="51"/>
                                        </p:tgtEl>
                                        <p:attrNameLst>
                                          <p:attrName>ppt_x</p:attrName>
                                        </p:attrNameLst>
                                      </p:cBhvr>
                                      <p:tavLst>
                                        <p:tav tm="0">
                                          <p:val>
                                            <p:strVal val="#ppt_x+0.4"/>
                                          </p:val>
                                        </p:tav>
                                        <p:tav tm="100000">
                                          <p:val>
                                            <p:strVal val="#ppt_x-0.05"/>
                                          </p:val>
                                        </p:tav>
                                      </p:tavLst>
                                    </p:anim>
                                    <p:anim calcmode="lin" valueType="num">
                                      <p:cBhvr>
                                        <p:cTn id="248" dur="1600" decel="100000" fill="hold"/>
                                        <p:tgtEl>
                                          <p:spTgt spid="51"/>
                                        </p:tgtEl>
                                        <p:attrNameLst>
                                          <p:attrName>ppt_y</p:attrName>
                                        </p:attrNameLst>
                                      </p:cBhvr>
                                      <p:tavLst>
                                        <p:tav tm="0">
                                          <p:val>
                                            <p:strVal val="#ppt_y-0.4"/>
                                          </p:val>
                                        </p:tav>
                                        <p:tav tm="100000">
                                          <p:val>
                                            <p:strVal val="#ppt_y+0.1"/>
                                          </p:val>
                                        </p:tav>
                                      </p:tavLst>
                                    </p:anim>
                                    <p:anim calcmode="lin" valueType="num">
                                      <p:cBhvr>
                                        <p:cTn id="249" dur="400" accel="100000" fill="hold">
                                          <p:stCondLst>
                                            <p:cond delay="1600"/>
                                          </p:stCondLst>
                                        </p:cTn>
                                        <p:tgtEl>
                                          <p:spTgt spid="51"/>
                                        </p:tgtEl>
                                        <p:attrNameLst>
                                          <p:attrName>ppt_x</p:attrName>
                                        </p:attrNameLst>
                                      </p:cBhvr>
                                      <p:tavLst>
                                        <p:tav tm="0">
                                          <p:val>
                                            <p:strVal val="#ppt_x-0.05"/>
                                          </p:val>
                                        </p:tav>
                                        <p:tav tm="100000">
                                          <p:val>
                                            <p:strVal val="#ppt_x"/>
                                          </p:val>
                                        </p:tav>
                                      </p:tavLst>
                                    </p:anim>
                                    <p:anim calcmode="lin" valueType="num">
                                      <p:cBhvr>
                                        <p:cTn id="250" dur="400" accel="100000" fill="hold">
                                          <p:stCondLst>
                                            <p:cond delay="1600"/>
                                          </p:stCondLst>
                                        </p:cTn>
                                        <p:tgtEl>
                                          <p:spTgt spid="51"/>
                                        </p:tgtEl>
                                        <p:attrNameLst>
                                          <p:attrName>ppt_y</p:attrName>
                                        </p:attrNameLst>
                                      </p:cBhvr>
                                      <p:tavLst>
                                        <p:tav tm="0">
                                          <p:val>
                                            <p:strVal val="#ppt_y+0.1"/>
                                          </p:val>
                                        </p:tav>
                                        <p:tav tm="100000">
                                          <p:val>
                                            <p:strVal val="#ppt_y"/>
                                          </p:val>
                                        </p:tav>
                                      </p:tavLst>
                                    </p:anim>
                                  </p:childTnLst>
                                </p:cTn>
                              </p:par>
                              <p:par>
                                <p:cTn id="251" presetID="30" presetClass="entr" presetSubtype="0" fill="hold" nodeType="withEffect">
                                  <p:stCondLst>
                                    <p:cond delay="0"/>
                                  </p:stCondLst>
                                  <p:childTnLst>
                                    <p:set>
                                      <p:cBhvr>
                                        <p:cTn id="252" dur="1" fill="hold">
                                          <p:stCondLst>
                                            <p:cond delay="0"/>
                                          </p:stCondLst>
                                        </p:cTn>
                                        <p:tgtEl>
                                          <p:spTgt spid="56"/>
                                        </p:tgtEl>
                                        <p:attrNameLst>
                                          <p:attrName>style.visibility</p:attrName>
                                        </p:attrNameLst>
                                      </p:cBhvr>
                                      <p:to>
                                        <p:strVal val="visible"/>
                                      </p:to>
                                    </p:set>
                                    <p:animEffect transition="in" filter="fade">
                                      <p:cBhvr>
                                        <p:cTn id="253" dur="1600" decel="100000"/>
                                        <p:tgtEl>
                                          <p:spTgt spid="56"/>
                                        </p:tgtEl>
                                      </p:cBhvr>
                                    </p:animEffect>
                                    <p:anim calcmode="lin" valueType="num">
                                      <p:cBhvr>
                                        <p:cTn id="254" dur="1600" decel="100000" fill="hold"/>
                                        <p:tgtEl>
                                          <p:spTgt spid="56"/>
                                        </p:tgtEl>
                                        <p:attrNameLst>
                                          <p:attrName>style.rotation</p:attrName>
                                        </p:attrNameLst>
                                      </p:cBhvr>
                                      <p:tavLst>
                                        <p:tav tm="0">
                                          <p:val>
                                            <p:fltVal val="-90"/>
                                          </p:val>
                                        </p:tav>
                                        <p:tav tm="100000">
                                          <p:val>
                                            <p:fltVal val="0"/>
                                          </p:val>
                                        </p:tav>
                                      </p:tavLst>
                                    </p:anim>
                                    <p:anim calcmode="lin" valueType="num">
                                      <p:cBhvr>
                                        <p:cTn id="255" dur="1600" decel="100000" fill="hold"/>
                                        <p:tgtEl>
                                          <p:spTgt spid="56"/>
                                        </p:tgtEl>
                                        <p:attrNameLst>
                                          <p:attrName>ppt_x</p:attrName>
                                        </p:attrNameLst>
                                      </p:cBhvr>
                                      <p:tavLst>
                                        <p:tav tm="0">
                                          <p:val>
                                            <p:strVal val="#ppt_x+0.4"/>
                                          </p:val>
                                        </p:tav>
                                        <p:tav tm="100000">
                                          <p:val>
                                            <p:strVal val="#ppt_x-0.05"/>
                                          </p:val>
                                        </p:tav>
                                      </p:tavLst>
                                    </p:anim>
                                    <p:anim calcmode="lin" valueType="num">
                                      <p:cBhvr>
                                        <p:cTn id="256" dur="1600" decel="100000" fill="hold"/>
                                        <p:tgtEl>
                                          <p:spTgt spid="56"/>
                                        </p:tgtEl>
                                        <p:attrNameLst>
                                          <p:attrName>ppt_y</p:attrName>
                                        </p:attrNameLst>
                                      </p:cBhvr>
                                      <p:tavLst>
                                        <p:tav tm="0">
                                          <p:val>
                                            <p:strVal val="#ppt_y-0.4"/>
                                          </p:val>
                                        </p:tav>
                                        <p:tav tm="100000">
                                          <p:val>
                                            <p:strVal val="#ppt_y+0.1"/>
                                          </p:val>
                                        </p:tav>
                                      </p:tavLst>
                                    </p:anim>
                                    <p:anim calcmode="lin" valueType="num">
                                      <p:cBhvr>
                                        <p:cTn id="257" dur="400" accel="100000" fill="hold">
                                          <p:stCondLst>
                                            <p:cond delay="1600"/>
                                          </p:stCondLst>
                                        </p:cTn>
                                        <p:tgtEl>
                                          <p:spTgt spid="56"/>
                                        </p:tgtEl>
                                        <p:attrNameLst>
                                          <p:attrName>ppt_x</p:attrName>
                                        </p:attrNameLst>
                                      </p:cBhvr>
                                      <p:tavLst>
                                        <p:tav tm="0">
                                          <p:val>
                                            <p:strVal val="#ppt_x-0.05"/>
                                          </p:val>
                                        </p:tav>
                                        <p:tav tm="100000">
                                          <p:val>
                                            <p:strVal val="#ppt_x"/>
                                          </p:val>
                                        </p:tav>
                                      </p:tavLst>
                                    </p:anim>
                                    <p:anim calcmode="lin" valueType="num">
                                      <p:cBhvr>
                                        <p:cTn id="258" dur="400" accel="100000" fill="hold">
                                          <p:stCondLst>
                                            <p:cond delay="1600"/>
                                          </p:stCondLst>
                                        </p:cTn>
                                        <p:tgtEl>
                                          <p:spTgt spid="56"/>
                                        </p:tgtEl>
                                        <p:attrNameLst>
                                          <p:attrName>ppt_y</p:attrName>
                                        </p:attrNameLst>
                                      </p:cBhvr>
                                      <p:tavLst>
                                        <p:tav tm="0">
                                          <p:val>
                                            <p:strVal val="#ppt_y+0.1"/>
                                          </p:val>
                                        </p:tav>
                                        <p:tav tm="100000">
                                          <p:val>
                                            <p:strVal val="#ppt_y"/>
                                          </p:val>
                                        </p:tav>
                                      </p:tavLst>
                                    </p:anim>
                                  </p:childTnLst>
                                </p:cTn>
                              </p:par>
                              <p:par>
                                <p:cTn id="259" presetID="30" presetClass="entr" presetSubtype="0" fill="hold" nodeType="withEffect">
                                  <p:stCondLst>
                                    <p:cond delay="0"/>
                                  </p:stCondLst>
                                  <p:childTnLst>
                                    <p:set>
                                      <p:cBhvr>
                                        <p:cTn id="260" dur="1" fill="hold">
                                          <p:stCondLst>
                                            <p:cond delay="0"/>
                                          </p:stCondLst>
                                        </p:cTn>
                                        <p:tgtEl>
                                          <p:spTgt spid="58"/>
                                        </p:tgtEl>
                                        <p:attrNameLst>
                                          <p:attrName>style.visibility</p:attrName>
                                        </p:attrNameLst>
                                      </p:cBhvr>
                                      <p:to>
                                        <p:strVal val="visible"/>
                                      </p:to>
                                    </p:set>
                                    <p:animEffect transition="in" filter="fade">
                                      <p:cBhvr>
                                        <p:cTn id="261" dur="1600" decel="100000"/>
                                        <p:tgtEl>
                                          <p:spTgt spid="58"/>
                                        </p:tgtEl>
                                      </p:cBhvr>
                                    </p:animEffect>
                                    <p:anim calcmode="lin" valueType="num">
                                      <p:cBhvr>
                                        <p:cTn id="262" dur="1600" decel="100000" fill="hold"/>
                                        <p:tgtEl>
                                          <p:spTgt spid="58"/>
                                        </p:tgtEl>
                                        <p:attrNameLst>
                                          <p:attrName>style.rotation</p:attrName>
                                        </p:attrNameLst>
                                      </p:cBhvr>
                                      <p:tavLst>
                                        <p:tav tm="0">
                                          <p:val>
                                            <p:fltVal val="-90"/>
                                          </p:val>
                                        </p:tav>
                                        <p:tav tm="100000">
                                          <p:val>
                                            <p:fltVal val="0"/>
                                          </p:val>
                                        </p:tav>
                                      </p:tavLst>
                                    </p:anim>
                                    <p:anim calcmode="lin" valueType="num">
                                      <p:cBhvr>
                                        <p:cTn id="263" dur="1600" decel="100000" fill="hold"/>
                                        <p:tgtEl>
                                          <p:spTgt spid="58"/>
                                        </p:tgtEl>
                                        <p:attrNameLst>
                                          <p:attrName>ppt_x</p:attrName>
                                        </p:attrNameLst>
                                      </p:cBhvr>
                                      <p:tavLst>
                                        <p:tav tm="0">
                                          <p:val>
                                            <p:strVal val="#ppt_x+0.4"/>
                                          </p:val>
                                        </p:tav>
                                        <p:tav tm="100000">
                                          <p:val>
                                            <p:strVal val="#ppt_x-0.05"/>
                                          </p:val>
                                        </p:tav>
                                      </p:tavLst>
                                    </p:anim>
                                    <p:anim calcmode="lin" valueType="num">
                                      <p:cBhvr>
                                        <p:cTn id="264" dur="1600" decel="100000" fill="hold"/>
                                        <p:tgtEl>
                                          <p:spTgt spid="58"/>
                                        </p:tgtEl>
                                        <p:attrNameLst>
                                          <p:attrName>ppt_y</p:attrName>
                                        </p:attrNameLst>
                                      </p:cBhvr>
                                      <p:tavLst>
                                        <p:tav tm="0">
                                          <p:val>
                                            <p:strVal val="#ppt_y-0.4"/>
                                          </p:val>
                                        </p:tav>
                                        <p:tav tm="100000">
                                          <p:val>
                                            <p:strVal val="#ppt_y+0.1"/>
                                          </p:val>
                                        </p:tav>
                                      </p:tavLst>
                                    </p:anim>
                                    <p:anim calcmode="lin" valueType="num">
                                      <p:cBhvr>
                                        <p:cTn id="265" dur="400" accel="100000" fill="hold">
                                          <p:stCondLst>
                                            <p:cond delay="1600"/>
                                          </p:stCondLst>
                                        </p:cTn>
                                        <p:tgtEl>
                                          <p:spTgt spid="58"/>
                                        </p:tgtEl>
                                        <p:attrNameLst>
                                          <p:attrName>ppt_x</p:attrName>
                                        </p:attrNameLst>
                                      </p:cBhvr>
                                      <p:tavLst>
                                        <p:tav tm="0">
                                          <p:val>
                                            <p:strVal val="#ppt_x-0.05"/>
                                          </p:val>
                                        </p:tav>
                                        <p:tav tm="100000">
                                          <p:val>
                                            <p:strVal val="#ppt_x"/>
                                          </p:val>
                                        </p:tav>
                                      </p:tavLst>
                                    </p:anim>
                                    <p:anim calcmode="lin" valueType="num">
                                      <p:cBhvr>
                                        <p:cTn id="266" dur="400" accel="100000" fill="hold">
                                          <p:stCondLst>
                                            <p:cond delay="1600"/>
                                          </p:stCondLst>
                                        </p:cTn>
                                        <p:tgtEl>
                                          <p:spTgt spid="58"/>
                                        </p:tgtEl>
                                        <p:attrNameLst>
                                          <p:attrName>ppt_y</p:attrName>
                                        </p:attrNameLst>
                                      </p:cBhvr>
                                      <p:tavLst>
                                        <p:tav tm="0">
                                          <p:val>
                                            <p:strVal val="#ppt_y+0.1"/>
                                          </p:val>
                                        </p:tav>
                                        <p:tav tm="100000">
                                          <p:val>
                                            <p:strVal val="#ppt_y"/>
                                          </p:val>
                                        </p:tav>
                                      </p:tavLst>
                                    </p:anim>
                                  </p:childTnLst>
                                </p:cTn>
                              </p:par>
                              <p:par>
                                <p:cTn id="267" presetID="30" presetClass="entr" presetSubtype="0" fill="hold" nodeType="withEffect">
                                  <p:stCondLst>
                                    <p:cond delay="0"/>
                                  </p:stCondLst>
                                  <p:childTnLst>
                                    <p:set>
                                      <p:cBhvr>
                                        <p:cTn id="268" dur="1" fill="hold">
                                          <p:stCondLst>
                                            <p:cond delay="0"/>
                                          </p:stCondLst>
                                        </p:cTn>
                                        <p:tgtEl>
                                          <p:spTgt spid="59"/>
                                        </p:tgtEl>
                                        <p:attrNameLst>
                                          <p:attrName>style.visibility</p:attrName>
                                        </p:attrNameLst>
                                      </p:cBhvr>
                                      <p:to>
                                        <p:strVal val="visible"/>
                                      </p:to>
                                    </p:set>
                                    <p:animEffect transition="in" filter="fade">
                                      <p:cBhvr>
                                        <p:cTn id="269" dur="1600" decel="100000"/>
                                        <p:tgtEl>
                                          <p:spTgt spid="59"/>
                                        </p:tgtEl>
                                      </p:cBhvr>
                                    </p:animEffect>
                                    <p:anim calcmode="lin" valueType="num">
                                      <p:cBhvr>
                                        <p:cTn id="270" dur="1600" decel="100000" fill="hold"/>
                                        <p:tgtEl>
                                          <p:spTgt spid="59"/>
                                        </p:tgtEl>
                                        <p:attrNameLst>
                                          <p:attrName>style.rotation</p:attrName>
                                        </p:attrNameLst>
                                      </p:cBhvr>
                                      <p:tavLst>
                                        <p:tav tm="0">
                                          <p:val>
                                            <p:fltVal val="-90"/>
                                          </p:val>
                                        </p:tav>
                                        <p:tav tm="100000">
                                          <p:val>
                                            <p:fltVal val="0"/>
                                          </p:val>
                                        </p:tav>
                                      </p:tavLst>
                                    </p:anim>
                                    <p:anim calcmode="lin" valueType="num">
                                      <p:cBhvr>
                                        <p:cTn id="271" dur="1600" decel="100000" fill="hold"/>
                                        <p:tgtEl>
                                          <p:spTgt spid="59"/>
                                        </p:tgtEl>
                                        <p:attrNameLst>
                                          <p:attrName>ppt_x</p:attrName>
                                        </p:attrNameLst>
                                      </p:cBhvr>
                                      <p:tavLst>
                                        <p:tav tm="0">
                                          <p:val>
                                            <p:strVal val="#ppt_x+0.4"/>
                                          </p:val>
                                        </p:tav>
                                        <p:tav tm="100000">
                                          <p:val>
                                            <p:strVal val="#ppt_x-0.05"/>
                                          </p:val>
                                        </p:tav>
                                      </p:tavLst>
                                    </p:anim>
                                    <p:anim calcmode="lin" valueType="num">
                                      <p:cBhvr>
                                        <p:cTn id="272" dur="1600" decel="100000" fill="hold"/>
                                        <p:tgtEl>
                                          <p:spTgt spid="59"/>
                                        </p:tgtEl>
                                        <p:attrNameLst>
                                          <p:attrName>ppt_y</p:attrName>
                                        </p:attrNameLst>
                                      </p:cBhvr>
                                      <p:tavLst>
                                        <p:tav tm="0">
                                          <p:val>
                                            <p:strVal val="#ppt_y-0.4"/>
                                          </p:val>
                                        </p:tav>
                                        <p:tav tm="100000">
                                          <p:val>
                                            <p:strVal val="#ppt_y+0.1"/>
                                          </p:val>
                                        </p:tav>
                                      </p:tavLst>
                                    </p:anim>
                                    <p:anim calcmode="lin" valueType="num">
                                      <p:cBhvr>
                                        <p:cTn id="273" dur="400" accel="100000" fill="hold">
                                          <p:stCondLst>
                                            <p:cond delay="1600"/>
                                          </p:stCondLst>
                                        </p:cTn>
                                        <p:tgtEl>
                                          <p:spTgt spid="59"/>
                                        </p:tgtEl>
                                        <p:attrNameLst>
                                          <p:attrName>ppt_x</p:attrName>
                                        </p:attrNameLst>
                                      </p:cBhvr>
                                      <p:tavLst>
                                        <p:tav tm="0">
                                          <p:val>
                                            <p:strVal val="#ppt_x-0.05"/>
                                          </p:val>
                                        </p:tav>
                                        <p:tav tm="100000">
                                          <p:val>
                                            <p:strVal val="#ppt_x"/>
                                          </p:val>
                                        </p:tav>
                                      </p:tavLst>
                                    </p:anim>
                                    <p:anim calcmode="lin" valueType="num">
                                      <p:cBhvr>
                                        <p:cTn id="274" dur="400" accel="100000" fill="hold">
                                          <p:stCondLst>
                                            <p:cond delay="1600"/>
                                          </p:stCondLst>
                                        </p:cTn>
                                        <p:tgtEl>
                                          <p:spTgt spid="59"/>
                                        </p:tgtEl>
                                        <p:attrNameLst>
                                          <p:attrName>ppt_y</p:attrName>
                                        </p:attrNameLst>
                                      </p:cBhvr>
                                      <p:tavLst>
                                        <p:tav tm="0">
                                          <p:val>
                                            <p:strVal val="#ppt_y+0.1"/>
                                          </p:val>
                                        </p:tav>
                                        <p:tav tm="100000">
                                          <p:val>
                                            <p:strVal val="#ppt_y"/>
                                          </p:val>
                                        </p:tav>
                                      </p:tavLst>
                                    </p:anim>
                                  </p:childTnLst>
                                </p:cTn>
                              </p:par>
                              <p:par>
                                <p:cTn id="275" presetID="30" presetClass="entr" presetSubtype="0" fill="hold" nodeType="withEffect">
                                  <p:stCondLst>
                                    <p:cond delay="0"/>
                                  </p:stCondLst>
                                  <p:childTnLst>
                                    <p:set>
                                      <p:cBhvr>
                                        <p:cTn id="276" dur="1" fill="hold">
                                          <p:stCondLst>
                                            <p:cond delay="0"/>
                                          </p:stCondLst>
                                        </p:cTn>
                                        <p:tgtEl>
                                          <p:spTgt spid="60"/>
                                        </p:tgtEl>
                                        <p:attrNameLst>
                                          <p:attrName>style.visibility</p:attrName>
                                        </p:attrNameLst>
                                      </p:cBhvr>
                                      <p:to>
                                        <p:strVal val="visible"/>
                                      </p:to>
                                    </p:set>
                                    <p:animEffect transition="in" filter="fade">
                                      <p:cBhvr>
                                        <p:cTn id="277" dur="1600" decel="100000"/>
                                        <p:tgtEl>
                                          <p:spTgt spid="60"/>
                                        </p:tgtEl>
                                      </p:cBhvr>
                                    </p:animEffect>
                                    <p:anim calcmode="lin" valueType="num">
                                      <p:cBhvr>
                                        <p:cTn id="278" dur="1600" decel="100000" fill="hold"/>
                                        <p:tgtEl>
                                          <p:spTgt spid="60"/>
                                        </p:tgtEl>
                                        <p:attrNameLst>
                                          <p:attrName>style.rotation</p:attrName>
                                        </p:attrNameLst>
                                      </p:cBhvr>
                                      <p:tavLst>
                                        <p:tav tm="0">
                                          <p:val>
                                            <p:fltVal val="-90"/>
                                          </p:val>
                                        </p:tav>
                                        <p:tav tm="100000">
                                          <p:val>
                                            <p:fltVal val="0"/>
                                          </p:val>
                                        </p:tav>
                                      </p:tavLst>
                                    </p:anim>
                                    <p:anim calcmode="lin" valueType="num">
                                      <p:cBhvr>
                                        <p:cTn id="279" dur="1600" decel="100000" fill="hold"/>
                                        <p:tgtEl>
                                          <p:spTgt spid="60"/>
                                        </p:tgtEl>
                                        <p:attrNameLst>
                                          <p:attrName>ppt_x</p:attrName>
                                        </p:attrNameLst>
                                      </p:cBhvr>
                                      <p:tavLst>
                                        <p:tav tm="0">
                                          <p:val>
                                            <p:strVal val="#ppt_x+0.4"/>
                                          </p:val>
                                        </p:tav>
                                        <p:tav tm="100000">
                                          <p:val>
                                            <p:strVal val="#ppt_x-0.05"/>
                                          </p:val>
                                        </p:tav>
                                      </p:tavLst>
                                    </p:anim>
                                    <p:anim calcmode="lin" valueType="num">
                                      <p:cBhvr>
                                        <p:cTn id="280" dur="1600" decel="100000" fill="hold"/>
                                        <p:tgtEl>
                                          <p:spTgt spid="60"/>
                                        </p:tgtEl>
                                        <p:attrNameLst>
                                          <p:attrName>ppt_y</p:attrName>
                                        </p:attrNameLst>
                                      </p:cBhvr>
                                      <p:tavLst>
                                        <p:tav tm="0">
                                          <p:val>
                                            <p:strVal val="#ppt_y-0.4"/>
                                          </p:val>
                                        </p:tav>
                                        <p:tav tm="100000">
                                          <p:val>
                                            <p:strVal val="#ppt_y+0.1"/>
                                          </p:val>
                                        </p:tav>
                                      </p:tavLst>
                                    </p:anim>
                                    <p:anim calcmode="lin" valueType="num">
                                      <p:cBhvr>
                                        <p:cTn id="281" dur="400" accel="100000" fill="hold">
                                          <p:stCondLst>
                                            <p:cond delay="1600"/>
                                          </p:stCondLst>
                                        </p:cTn>
                                        <p:tgtEl>
                                          <p:spTgt spid="60"/>
                                        </p:tgtEl>
                                        <p:attrNameLst>
                                          <p:attrName>ppt_x</p:attrName>
                                        </p:attrNameLst>
                                      </p:cBhvr>
                                      <p:tavLst>
                                        <p:tav tm="0">
                                          <p:val>
                                            <p:strVal val="#ppt_x-0.05"/>
                                          </p:val>
                                        </p:tav>
                                        <p:tav tm="100000">
                                          <p:val>
                                            <p:strVal val="#ppt_x"/>
                                          </p:val>
                                        </p:tav>
                                      </p:tavLst>
                                    </p:anim>
                                    <p:anim calcmode="lin" valueType="num">
                                      <p:cBhvr>
                                        <p:cTn id="282" dur="400" accel="100000" fill="hold">
                                          <p:stCondLst>
                                            <p:cond delay="1600"/>
                                          </p:stCondLst>
                                        </p:cTn>
                                        <p:tgtEl>
                                          <p:spTgt spid="60"/>
                                        </p:tgtEl>
                                        <p:attrNameLst>
                                          <p:attrName>ppt_y</p:attrName>
                                        </p:attrNameLst>
                                      </p:cBhvr>
                                      <p:tavLst>
                                        <p:tav tm="0">
                                          <p:val>
                                            <p:strVal val="#ppt_y+0.1"/>
                                          </p:val>
                                        </p:tav>
                                        <p:tav tm="100000">
                                          <p:val>
                                            <p:strVal val="#ppt_y"/>
                                          </p:val>
                                        </p:tav>
                                      </p:tavLst>
                                    </p:anim>
                                  </p:childTnLst>
                                </p:cTn>
                              </p:par>
                              <p:par>
                                <p:cTn id="283" presetID="30" presetClass="entr" presetSubtype="0" fill="hold" nodeType="withEffect">
                                  <p:stCondLst>
                                    <p:cond delay="0"/>
                                  </p:stCondLst>
                                  <p:childTnLst>
                                    <p:set>
                                      <p:cBhvr>
                                        <p:cTn id="284" dur="1" fill="hold">
                                          <p:stCondLst>
                                            <p:cond delay="0"/>
                                          </p:stCondLst>
                                        </p:cTn>
                                        <p:tgtEl>
                                          <p:spTgt spid="52"/>
                                        </p:tgtEl>
                                        <p:attrNameLst>
                                          <p:attrName>style.visibility</p:attrName>
                                        </p:attrNameLst>
                                      </p:cBhvr>
                                      <p:to>
                                        <p:strVal val="visible"/>
                                      </p:to>
                                    </p:set>
                                    <p:animEffect transition="in" filter="fade">
                                      <p:cBhvr>
                                        <p:cTn id="285" dur="1600" decel="100000"/>
                                        <p:tgtEl>
                                          <p:spTgt spid="52"/>
                                        </p:tgtEl>
                                      </p:cBhvr>
                                    </p:animEffect>
                                    <p:anim calcmode="lin" valueType="num">
                                      <p:cBhvr>
                                        <p:cTn id="286" dur="1600" decel="100000" fill="hold"/>
                                        <p:tgtEl>
                                          <p:spTgt spid="52"/>
                                        </p:tgtEl>
                                        <p:attrNameLst>
                                          <p:attrName>style.rotation</p:attrName>
                                        </p:attrNameLst>
                                      </p:cBhvr>
                                      <p:tavLst>
                                        <p:tav tm="0">
                                          <p:val>
                                            <p:fltVal val="-90"/>
                                          </p:val>
                                        </p:tav>
                                        <p:tav tm="100000">
                                          <p:val>
                                            <p:fltVal val="0"/>
                                          </p:val>
                                        </p:tav>
                                      </p:tavLst>
                                    </p:anim>
                                    <p:anim calcmode="lin" valueType="num">
                                      <p:cBhvr>
                                        <p:cTn id="287" dur="1600" decel="100000" fill="hold"/>
                                        <p:tgtEl>
                                          <p:spTgt spid="52"/>
                                        </p:tgtEl>
                                        <p:attrNameLst>
                                          <p:attrName>ppt_x</p:attrName>
                                        </p:attrNameLst>
                                      </p:cBhvr>
                                      <p:tavLst>
                                        <p:tav tm="0">
                                          <p:val>
                                            <p:strVal val="#ppt_x+0.4"/>
                                          </p:val>
                                        </p:tav>
                                        <p:tav tm="100000">
                                          <p:val>
                                            <p:strVal val="#ppt_x-0.05"/>
                                          </p:val>
                                        </p:tav>
                                      </p:tavLst>
                                    </p:anim>
                                    <p:anim calcmode="lin" valueType="num">
                                      <p:cBhvr>
                                        <p:cTn id="288" dur="1600" decel="100000" fill="hold"/>
                                        <p:tgtEl>
                                          <p:spTgt spid="52"/>
                                        </p:tgtEl>
                                        <p:attrNameLst>
                                          <p:attrName>ppt_y</p:attrName>
                                        </p:attrNameLst>
                                      </p:cBhvr>
                                      <p:tavLst>
                                        <p:tav tm="0">
                                          <p:val>
                                            <p:strVal val="#ppt_y-0.4"/>
                                          </p:val>
                                        </p:tav>
                                        <p:tav tm="100000">
                                          <p:val>
                                            <p:strVal val="#ppt_y+0.1"/>
                                          </p:val>
                                        </p:tav>
                                      </p:tavLst>
                                    </p:anim>
                                    <p:anim calcmode="lin" valueType="num">
                                      <p:cBhvr>
                                        <p:cTn id="289" dur="400" accel="100000" fill="hold">
                                          <p:stCondLst>
                                            <p:cond delay="1600"/>
                                          </p:stCondLst>
                                        </p:cTn>
                                        <p:tgtEl>
                                          <p:spTgt spid="52"/>
                                        </p:tgtEl>
                                        <p:attrNameLst>
                                          <p:attrName>ppt_x</p:attrName>
                                        </p:attrNameLst>
                                      </p:cBhvr>
                                      <p:tavLst>
                                        <p:tav tm="0">
                                          <p:val>
                                            <p:strVal val="#ppt_x-0.05"/>
                                          </p:val>
                                        </p:tav>
                                        <p:tav tm="100000">
                                          <p:val>
                                            <p:strVal val="#ppt_x"/>
                                          </p:val>
                                        </p:tav>
                                      </p:tavLst>
                                    </p:anim>
                                    <p:anim calcmode="lin" valueType="num">
                                      <p:cBhvr>
                                        <p:cTn id="290" dur="400" accel="100000" fill="hold">
                                          <p:stCondLst>
                                            <p:cond delay="1600"/>
                                          </p:stCondLst>
                                        </p:cTn>
                                        <p:tgtEl>
                                          <p:spTgt spid="52"/>
                                        </p:tgtEl>
                                        <p:attrNameLst>
                                          <p:attrName>ppt_y</p:attrName>
                                        </p:attrNameLst>
                                      </p:cBhvr>
                                      <p:tavLst>
                                        <p:tav tm="0">
                                          <p:val>
                                            <p:strVal val="#ppt_y+0.1"/>
                                          </p:val>
                                        </p:tav>
                                        <p:tav tm="100000">
                                          <p:val>
                                            <p:strVal val="#ppt_y"/>
                                          </p:val>
                                        </p:tav>
                                      </p:tavLst>
                                    </p:anim>
                                  </p:childTnLst>
                                </p:cTn>
                              </p:par>
                              <p:par>
                                <p:cTn id="291" presetID="30" presetClass="entr" presetSubtype="0" fill="hold" nodeType="withEffect">
                                  <p:stCondLst>
                                    <p:cond delay="0"/>
                                  </p:stCondLst>
                                  <p:childTnLst>
                                    <p:set>
                                      <p:cBhvr>
                                        <p:cTn id="292" dur="1" fill="hold">
                                          <p:stCondLst>
                                            <p:cond delay="0"/>
                                          </p:stCondLst>
                                        </p:cTn>
                                        <p:tgtEl>
                                          <p:spTgt spid="53"/>
                                        </p:tgtEl>
                                        <p:attrNameLst>
                                          <p:attrName>style.visibility</p:attrName>
                                        </p:attrNameLst>
                                      </p:cBhvr>
                                      <p:to>
                                        <p:strVal val="visible"/>
                                      </p:to>
                                    </p:set>
                                    <p:animEffect transition="in" filter="fade">
                                      <p:cBhvr>
                                        <p:cTn id="293" dur="1600" decel="100000"/>
                                        <p:tgtEl>
                                          <p:spTgt spid="53"/>
                                        </p:tgtEl>
                                      </p:cBhvr>
                                    </p:animEffect>
                                    <p:anim calcmode="lin" valueType="num">
                                      <p:cBhvr>
                                        <p:cTn id="294" dur="1600" decel="100000" fill="hold"/>
                                        <p:tgtEl>
                                          <p:spTgt spid="53"/>
                                        </p:tgtEl>
                                        <p:attrNameLst>
                                          <p:attrName>style.rotation</p:attrName>
                                        </p:attrNameLst>
                                      </p:cBhvr>
                                      <p:tavLst>
                                        <p:tav tm="0">
                                          <p:val>
                                            <p:fltVal val="-90"/>
                                          </p:val>
                                        </p:tav>
                                        <p:tav tm="100000">
                                          <p:val>
                                            <p:fltVal val="0"/>
                                          </p:val>
                                        </p:tav>
                                      </p:tavLst>
                                    </p:anim>
                                    <p:anim calcmode="lin" valueType="num">
                                      <p:cBhvr>
                                        <p:cTn id="295" dur="1600" decel="100000" fill="hold"/>
                                        <p:tgtEl>
                                          <p:spTgt spid="53"/>
                                        </p:tgtEl>
                                        <p:attrNameLst>
                                          <p:attrName>ppt_x</p:attrName>
                                        </p:attrNameLst>
                                      </p:cBhvr>
                                      <p:tavLst>
                                        <p:tav tm="0">
                                          <p:val>
                                            <p:strVal val="#ppt_x+0.4"/>
                                          </p:val>
                                        </p:tav>
                                        <p:tav tm="100000">
                                          <p:val>
                                            <p:strVal val="#ppt_x-0.05"/>
                                          </p:val>
                                        </p:tav>
                                      </p:tavLst>
                                    </p:anim>
                                    <p:anim calcmode="lin" valueType="num">
                                      <p:cBhvr>
                                        <p:cTn id="296" dur="1600" decel="100000" fill="hold"/>
                                        <p:tgtEl>
                                          <p:spTgt spid="53"/>
                                        </p:tgtEl>
                                        <p:attrNameLst>
                                          <p:attrName>ppt_y</p:attrName>
                                        </p:attrNameLst>
                                      </p:cBhvr>
                                      <p:tavLst>
                                        <p:tav tm="0">
                                          <p:val>
                                            <p:strVal val="#ppt_y-0.4"/>
                                          </p:val>
                                        </p:tav>
                                        <p:tav tm="100000">
                                          <p:val>
                                            <p:strVal val="#ppt_y+0.1"/>
                                          </p:val>
                                        </p:tav>
                                      </p:tavLst>
                                    </p:anim>
                                    <p:anim calcmode="lin" valueType="num">
                                      <p:cBhvr>
                                        <p:cTn id="297" dur="400" accel="100000" fill="hold">
                                          <p:stCondLst>
                                            <p:cond delay="1600"/>
                                          </p:stCondLst>
                                        </p:cTn>
                                        <p:tgtEl>
                                          <p:spTgt spid="53"/>
                                        </p:tgtEl>
                                        <p:attrNameLst>
                                          <p:attrName>ppt_x</p:attrName>
                                        </p:attrNameLst>
                                      </p:cBhvr>
                                      <p:tavLst>
                                        <p:tav tm="0">
                                          <p:val>
                                            <p:strVal val="#ppt_x-0.05"/>
                                          </p:val>
                                        </p:tav>
                                        <p:tav tm="100000">
                                          <p:val>
                                            <p:strVal val="#ppt_x"/>
                                          </p:val>
                                        </p:tav>
                                      </p:tavLst>
                                    </p:anim>
                                    <p:anim calcmode="lin" valueType="num">
                                      <p:cBhvr>
                                        <p:cTn id="298" dur="400" accel="100000" fill="hold">
                                          <p:stCondLst>
                                            <p:cond delay="1600"/>
                                          </p:stCondLst>
                                        </p:cTn>
                                        <p:tgtEl>
                                          <p:spTgt spid="53"/>
                                        </p:tgtEl>
                                        <p:attrNameLst>
                                          <p:attrName>ppt_y</p:attrName>
                                        </p:attrNameLst>
                                      </p:cBhvr>
                                      <p:tavLst>
                                        <p:tav tm="0">
                                          <p:val>
                                            <p:strVal val="#ppt_y+0.1"/>
                                          </p:val>
                                        </p:tav>
                                        <p:tav tm="100000">
                                          <p:val>
                                            <p:strVal val="#ppt_y"/>
                                          </p:val>
                                        </p:tav>
                                      </p:tavLst>
                                    </p:anim>
                                  </p:childTnLst>
                                </p:cTn>
                              </p:par>
                              <p:par>
                                <p:cTn id="299" presetID="30" presetClass="entr" presetSubtype="0" fill="hold" nodeType="withEffect">
                                  <p:stCondLst>
                                    <p:cond delay="0"/>
                                  </p:stCondLst>
                                  <p:childTnLst>
                                    <p:set>
                                      <p:cBhvr>
                                        <p:cTn id="300" dur="1" fill="hold">
                                          <p:stCondLst>
                                            <p:cond delay="0"/>
                                          </p:stCondLst>
                                        </p:cTn>
                                        <p:tgtEl>
                                          <p:spTgt spid="57"/>
                                        </p:tgtEl>
                                        <p:attrNameLst>
                                          <p:attrName>style.visibility</p:attrName>
                                        </p:attrNameLst>
                                      </p:cBhvr>
                                      <p:to>
                                        <p:strVal val="visible"/>
                                      </p:to>
                                    </p:set>
                                    <p:animEffect transition="in" filter="fade">
                                      <p:cBhvr>
                                        <p:cTn id="301" dur="1600" decel="100000"/>
                                        <p:tgtEl>
                                          <p:spTgt spid="57"/>
                                        </p:tgtEl>
                                      </p:cBhvr>
                                    </p:animEffect>
                                    <p:anim calcmode="lin" valueType="num">
                                      <p:cBhvr>
                                        <p:cTn id="302" dur="1600" decel="100000" fill="hold"/>
                                        <p:tgtEl>
                                          <p:spTgt spid="57"/>
                                        </p:tgtEl>
                                        <p:attrNameLst>
                                          <p:attrName>style.rotation</p:attrName>
                                        </p:attrNameLst>
                                      </p:cBhvr>
                                      <p:tavLst>
                                        <p:tav tm="0">
                                          <p:val>
                                            <p:fltVal val="-90"/>
                                          </p:val>
                                        </p:tav>
                                        <p:tav tm="100000">
                                          <p:val>
                                            <p:fltVal val="0"/>
                                          </p:val>
                                        </p:tav>
                                      </p:tavLst>
                                    </p:anim>
                                    <p:anim calcmode="lin" valueType="num">
                                      <p:cBhvr>
                                        <p:cTn id="303" dur="1600" decel="100000" fill="hold"/>
                                        <p:tgtEl>
                                          <p:spTgt spid="57"/>
                                        </p:tgtEl>
                                        <p:attrNameLst>
                                          <p:attrName>ppt_x</p:attrName>
                                        </p:attrNameLst>
                                      </p:cBhvr>
                                      <p:tavLst>
                                        <p:tav tm="0">
                                          <p:val>
                                            <p:strVal val="#ppt_x+0.4"/>
                                          </p:val>
                                        </p:tav>
                                        <p:tav tm="100000">
                                          <p:val>
                                            <p:strVal val="#ppt_x-0.05"/>
                                          </p:val>
                                        </p:tav>
                                      </p:tavLst>
                                    </p:anim>
                                    <p:anim calcmode="lin" valueType="num">
                                      <p:cBhvr>
                                        <p:cTn id="304" dur="1600" decel="100000" fill="hold"/>
                                        <p:tgtEl>
                                          <p:spTgt spid="57"/>
                                        </p:tgtEl>
                                        <p:attrNameLst>
                                          <p:attrName>ppt_y</p:attrName>
                                        </p:attrNameLst>
                                      </p:cBhvr>
                                      <p:tavLst>
                                        <p:tav tm="0">
                                          <p:val>
                                            <p:strVal val="#ppt_y-0.4"/>
                                          </p:val>
                                        </p:tav>
                                        <p:tav tm="100000">
                                          <p:val>
                                            <p:strVal val="#ppt_y+0.1"/>
                                          </p:val>
                                        </p:tav>
                                      </p:tavLst>
                                    </p:anim>
                                    <p:anim calcmode="lin" valueType="num">
                                      <p:cBhvr>
                                        <p:cTn id="305" dur="400" accel="100000" fill="hold">
                                          <p:stCondLst>
                                            <p:cond delay="1600"/>
                                          </p:stCondLst>
                                        </p:cTn>
                                        <p:tgtEl>
                                          <p:spTgt spid="57"/>
                                        </p:tgtEl>
                                        <p:attrNameLst>
                                          <p:attrName>ppt_x</p:attrName>
                                        </p:attrNameLst>
                                      </p:cBhvr>
                                      <p:tavLst>
                                        <p:tav tm="0">
                                          <p:val>
                                            <p:strVal val="#ppt_x-0.05"/>
                                          </p:val>
                                        </p:tav>
                                        <p:tav tm="100000">
                                          <p:val>
                                            <p:strVal val="#ppt_x"/>
                                          </p:val>
                                        </p:tav>
                                      </p:tavLst>
                                    </p:anim>
                                    <p:anim calcmode="lin" valueType="num">
                                      <p:cBhvr>
                                        <p:cTn id="306" dur="400" accel="100000" fill="hold">
                                          <p:stCondLst>
                                            <p:cond delay="1600"/>
                                          </p:stCondLst>
                                        </p:cTn>
                                        <p:tgtEl>
                                          <p:spTgt spid="57"/>
                                        </p:tgtEl>
                                        <p:attrNameLst>
                                          <p:attrName>ppt_y</p:attrName>
                                        </p:attrNameLst>
                                      </p:cBhvr>
                                      <p:tavLst>
                                        <p:tav tm="0">
                                          <p:val>
                                            <p:strVal val="#ppt_y+0.1"/>
                                          </p:val>
                                        </p:tav>
                                        <p:tav tm="100000">
                                          <p:val>
                                            <p:strVal val="#ppt_y"/>
                                          </p:val>
                                        </p:tav>
                                      </p:tavLst>
                                    </p:anim>
                                  </p:childTnLst>
                                </p:cTn>
                              </p:par>
                              <p:par>
                                <p:cTn id="307" presetID="30" presetClass="entr" presetSubtype="0" fill="hold" nodeType="withEffect">
                                  <p:stCondLst>
                                    <p:cond delay="0"/>
                                  </p:stCondLst>
                                  <p:childTnLst>
                                    <p:set>
                                      <p:cBhvr>
                                        <p:cTn id="308" dur="1" fill="hold">
                                          <p:stCondLst>
                                            <p:cond delay="0"/>
                                          </p:stCondLst>
                                        </p:cTn>
                                        <p:tgtEl>
                                          <p:spTgt spid="61"/>
                                        </p:tgtEl>
                                        <p:attrNameLst>
                                          <p:attrName>style.visibility</p:attrName>
                                        </p:attrNameLst>
                                      </p:cBhvr>
                                      <p:to>
                                        <p:strVal val="visible"/>
                                      </p:to>
                                    </p:set>
                                    <p:animEffect transition="in" filter="fade">
                                      <p:cBhvr>
                                        <p:cTn id="309" dur="1600" decel="100000"/>
                                        <p:tgtEl>
                                          <p:spTgt spid="61"/>
                                        </p:tgtEl>
                                      </p:cBhvr>
                                    </p:animEffect>
                                    <p:anim calcmode="lin" valueType="num">
                                      <p:cBhvr>
                                        <p:cTn id="310" dur="1600" decel="100000" fill="hold"/>
                                        <p:tgtEl>
                                          <p:spTgt spid="61"/>
                                        </p:tgtEl>
                                        <p:attrNameLst>
                                          <p:attrName>style.rotation</p:attrName>
                                        </p:attrNameLst>
                                      </p:cBhvr>
                                      <p:tavLst>
                                        <p:tav tm="0">
                                          <p:val>
                                            <p:fltVal val="-90"/>
                                          </p:val>
                                        </p:tav>
                                        <p:tav tm="100000">
                                          <p:val>
                                            <p:fltVal val="0"/>
                                          </p:val>
                                        </p:tav>
                                      </p:tavLst>
                                    </p:anim>
                                    <p:anim calcmode="lin" valueType="num">
                                      <p:cBhvr>
                                        <p:cTn id="311" dur="1600" decel="100000" fill="hold"/>
                                        <p:tgtEl>
                                          <p:spTgt spid="61"/>
                                        </p:tgtEl>
                                        <p:attrNameLst>
                                          <p:attrName>ppt_x</p:attrName>
                                        </p:attrNameLst>
                                      </p:cBhvr>
                                      <p:tavLst>
                                        <p:tav tm="0">
                                          <p:val>
                                            <p:strVal val="#ppt_x+0.4"/>
                                          </p:val>
                                        </p:tav>
                                        <p:tav tm="100000">
                                          <p:val>
                                            <p:strVal val="#ppt_x-0.05"/>
                                          </p:val>
                                        </p:tav>
                                      </p:tavLst>
                                    </p:anim>
                                    <p:anim calcmode="lin" valueType="num">
                                      <p:cBhvr>
                                        <p:cTn id="312" dur="1600" decel="100000" fill="hold"/>
                                        <p:tgtEl>
                                          <p:spTgt spid="61"/>
                                        </p:tgtEl>
                                        <p:attrNameLst>
                                          <p:attrName>ppt_y</p:attrName>
                                        </p:attrNameLst>
                                      </p:cBhvr>
                                      <p:tavLst>
                                        <p:tav tm="0">
                                          <p:val>
                                            <p:strVal val="#ppt_y-0.4"/>
                                          </p:val>
                                        </p:tav>
                                        <p:tav tm="100000">
                                          <p:val>
                                            <p:strVal val="#ppt_y+0.1"/>
                                          </p:val>
                                        </p:tav>
                                      </p:tavLst>
                                    </p:anim>
                                    <p:anim calcmode="lin" valueType="num">
                                      <p:cBhvr>
                                        <p:cTn id="313" dur="400" accel="100000" fill="hold">
                                          <p:stCondLst>
                                            <p:cond delay="1600"/>
                                          </p:stCondLst>
                                        </p:cTn>
                                        <p:tgtEl>
                                          <p:spTgt spid="61"/>
                                        </p:tgtEl>
                                        <p:attrNameLst>
                                          <p:attrName>ppt_x</p:attrName>
                                        </p:attrNameLst>
                                      </p:cBhvr>
                                      <p:tavLst>
                                        <p:tav tm="0">
                                          <p:val>
                                            <p:strVal val="#ppt_x-0.05"/>
                                          </p:val>
                                        </p:tav>
                                        <p:tav tm="100000">
                                          <p:val>
                                            <p:strVal val="#ppt_x"/>
                                          </p:val>
                                        </p:tav>
                                      </p:tavLst>
                                    </p:anim>
                                    <p:anim calcmode="lin" valueType="num">
                                      <p:cBhvr>
                                        <p:cTn id="314" dur="400" accel="100000" fill="hold">
                                          <p:stCondLst>
                                            <p:cond delay="1600"/>
                                          </p:stCondLst>
                                        </p:cTn>
                                        <p:tgtEl>
                                          <p:spTgt spid="61"/>
                                        </p:tgtEl>
                                        <p:attrNameLst>
                                          <p:attrName>ppt_y</p:attrName>
                                        </p:attrNameLst>
                                      </p:cBhvr>
                                      <p:tavLst>
                                        <p:tav tm="0">
                                          <p:val>
                                            <p:strVal val="#ppt_y+0.1"/>
                                          </p:val>
                                        </p:tav>
                                        <p:tav tm="100000">
                                          <p:val>
                                            <p:strVal val="#ppt_y"/>
                                          </p:val>
                                        </p:tav>
                                      </p:tavLst>
                                    </p:anim>
                                  </p:childTnLst>
                                </p:cTn>
                              </p:par>
                              <p:par>
                                <p:cTn id="315" presetID="30" presetClass="entr" presetSubtype="0" fill="hold" nodeType="withEffect">
                                  <p:stCondLst>
                                    <p:cond delay="0"/>
                                  </p:stCondLst>
                                  <p:childTnLst>
                                    <p:set>
                                      <p:cBhvr>
                                        <p:cTn id="316" dur="1" fill="hold">
                                          <p:stCondLst>
                                            <p:cond delay="0"/>
                                          </p:stCondLst>
                                        </p:cTn>
                                        <p:tgtEl>
                                          <p:spTgt spid="62"/>
                                        </p:tgtEl>
                                        <p:attrNameLst>
                                          <p:attrName>style.visibility</p:attrName>
                                        </p:attrNameLst>
                                      </p:cBhvr>
                                      <p:to>
                                        <p:strVal val="visible"/>
                                      </p:to>
                                    </p:set>
                                    <p:animEffect transition="in" filter="fade">
                                      <p:cBhvr>
                                        <p:cTn id="317" dur="1600" decel="100000"/>
                                        <p:tgtEl>
                                          <p:spTgt spid="62"/>
                                        </p:tgtEl>
                                      </p:cBhvr>
                                    </p:animEffect>
                                    <p:anim calcmode="lin" valueType="num">
                                      <p:cBhvr>
                                        <p:cTn id="318" dur="1600" decel="100000" fill="hold"/>
                                        <p:tgtEl>
                                          <p:spTgt spid="62"/>
                                        </p:tgtEl>
                                        <p:attrNameLst>
                                          <p:attrName>style.rotation</p:attrName>
                                        </p:attrNameLst>
                                      </p:cBhvr>
                                      <p:tavLst>
                                        <p:tav tm="0">
                                          <p:val>
                                            <p:fltVal val="-90"/>
                                          </p:val>
                                        </p:tav>
                                        <p:tav tm="100000">
                                          <p:val>
                                            <p:fltVal val="0"/>
                                          </p:val>
                                        </p:tav>
                                      </p:tavLst>
                                    </p:anim>
                                    <p:anim calcmode="lin" valueType="num">
                                      <p:cBhvr>
                                        <p:cTn id="319" dur="1600" decel="100000" fill="hold"/>
                                        <p:tgtEl>
                                          <p:spTgt spid="62"/>
                                        </p:tgtEl>
                                        <p:attrNameLst>
                                          <p:attrName>ppt_x</p:attrName>
                                        </p:attrNameLst>
                                      </p:cBhvr>
                                      <p:tavLst>
                                        <p:tav tm="0">
                                          <p:val>
                                            <p:strVal val="#ppt_x+0.4"/>
                                          </p:val>
                                        </p:tav>
                                        <p:tav tm="100000">
                                          <p:val>
                                            <p:strVal val="#ppt_x-0.05"/>
                                          </p:val>
                                        </p:tav>
                                      </p:tavLst>
                                    </p:anim>
                                    <p:anim calcmode="lin" valueType="num">
                                      <p:cBhvr>
                                        <p:cTn id="320" dur="1600" decel="100000" fill="hold"/>
                                        <p:tgtEl>
                                          <p:spTgt spid="62"/>
                                        </p:tgtEl>
                                        <p:attrNameLst>
                                          <p:attrName>ppt_y</p:attrName>
                                        </p:attrNameLst>
                                      </p:cBhvr>
                                      <p:tavLst>
                                        <p:tav tm="0">
                                          <p:val>
                                            <p:strVal val="#ppt_y-0.4"/>
                                          </p:val>
                                        </p:tav>
                                        <p:tav tm="100000">
                                          <p:val>
                                            <p:strVal val="#ppt_y+0.1"/>
                                          </p:val>
                                        </p:tav>
                                      </p:tavLst>
                                    </p:anim>
                                    <p:anim calcmode="lin" valueType="num">
                                      <p:cBhvr>
                                        <p:cTn id="321" dur="400" accel="100000" fill="hold">
                                          <p:stCondLst>
                                            <p:cond delay="1600"/>
                                          </p:stCondLst>
                                        </p:cTn>
                                        <p:tgtEl>
                                          <p:spTgt spid="62"/>
                                        </p:tgtEl>
                                        <p:attrNameLst>
                                          <p:attrName>ppt_x</p:attrName>
                                        </p:attrNameLst>
                                      </p:cBhvr>
                                      <p:tavLst>
                                        <p:tav tm="0">
                                          <p:val>
                                            <p:strVal val="#ppt_x-0.05"/>
                                          </p:val>
                                        </p:tav>
                                        <p:tav tm="100000">
                                          <p:val>
                                            <p:strVal val="#ppt_x"/>
                                          </p:val>
                                        </p:tav>
                                      </p:tavLst>
                                    </p:anim>
                                    <p:anim calcmode="lin" valueType="num">
                                      <p:cBhvr>
                                        <p:cTn id="322" dur="400" accel="100000" fill="hold">
                                          <p:stCondLst>
                                            <p:cond delay="1600"/>
                                          </p:stCondLst>
                                        </p:cTn>
                                        <p:tgtEl>
                                          <p:spTgt spid="62"/>
                                        </p:tgtEl>
                                        <p:attrNameLst>
                                          <p:attrName>ppt_y</p:attrName>
                                        </p:attrNameLst>
                                      </p:cBhvr>
                                      <p:tavLst>
                                        <p:tav tm="0">
                                          <p:val>
                                            <p:strVal val="#ppt_y+0.1"/>
                                          </p:val>
                                        </p:tav>
                                        <p:tav tm="100000">
                                          <p:val>
                                            <p:strVal val="#ppt_y"/>
                                          </p:val>
                                        </p:tav>
                                      </p:tavLst>
                                    </p:anim>
                                  </p:childTnLst>
                                </p:cTn>
                              </p:par>
                              <p:par>
                                <p:cTn id="323" presetID="30" presetClass="entr" presetSubtype="0" fill="hold" nodeType="withEffect">
                                  <p:stCondLst>
                                    <p:cond delay="0"/>
                                  </p:stCondLst>
                                  <p:childTnLst>
                                    <p:set>
                                      <p:cBhvr>
                                        <p:cTn id="324" dur="1" fill="hold">
                                          <p:stCondLst>
                                            <p:cond delay="0"/>
                                          </p:stCondLst>
                                        </p:cTn>
                                        <p:tgtEl>
                                          <p:spTgt spid="63"/>
                                        </p:tgtEl>
                                        <p:attrNameLst>
                                          <p:attrName>style.visibility</p:attrName>
                                        </p:attrNameLst>
                                      </p:cBhvr>
                                      <p:to>
                                        <p:strVal val="visible"/>
                                      </p:to>
                                    </p:set>
                                    <p:animEffect transition="in" filter="fade">
                                      <p:cBhvr>
                                        <p:cTn id="325" dur="1600" decel="100000"/>
                                        <p:tgtEl>
                                          <p:spTgt spid="63"/>
                                        </p:tgtEl>
                                      </p:cBhvr>
                                    </p:animEffect>
                                    <p:anim calcmode="lin" valueType="num">
                                      <p:cBhvr>
                                        <p:cTn id="326" dur="1600" decel="100000" fill="hold"/>
                                        <p:tgtEl>
                                          <p:spTgt spid="63"/>
                                        </p:tgtEl>
                                        <p:attrNameLst>
                                          <p:attrName>style.rotation</p:attrName>
                                        </p:attrNameLst>
                                      </p:cBhvr>
                                      <p:tavLst>
                                        <p:tav tm="0">
                                          <p:val>
                                            <p:fltVal val="-90"/>
                                          </p:val>
                                        </p:tav>
                                        <p:tav tm="100000">
                                          <p:val>
                                            <p:fltVal val="0"/>
                                          </p:val>
                                        </p:tav>
                                      </p:tavLst>
                                    </p:anim>
                                    <p:anim calcmode="lin" valueType="num">
                                      <p:cBhvr>
                                        <p:cTn id="327" dur="1600" decel="100000" fill="hold"/>
                                        <p:tgtEl>
                                          <p:spTgt spid="63"/>
                                        </p:tgtEl>
                                        <p:attrNameLst>
                                          <p:attrName>ppt_x</p:attrName>
                                        </p:attrNameLst>
                                      </p:cBhvr>
                                      <p:tavLst>
                                        <p:tav tm="0">
                                          <p:val>
                                            <p:strVal val="#ppt_x+0.4"/>
                                          </p:val>
                                        </p:tav>
                                        <p:tav tm="100000">
                                          <p:val>
                                            <p:strVal val="#ppt_x-0.05"/>
                                          </p:val>
                                        </p:tav>
                                      </p:tavLst>
                                    </p:anim>
                                    <p:anim calcmode="lin" valueType="num">
                                      <p:cBhvr>
                                        <p:cTn id="328" dur="1600" decel="100000" fill="hold"/>
                                        <p:tgtEl>
                                          <p:spTgt spid="63"/>
                                        </p:tgtEl>
                                        <p:attrNameLst>
                                          <p:attrName>ppt_y</p:attrName>
                                        </p:attrNameLst>
                                      </p:cBhvr>
                                      <p:tavLst>
                                        <p:tav tm="0">
                                          <p:val>
                                            <p:strVal val="#ppt_y-0.4"/>
                                          </p:val>
                                        </p:tav>
                                        <p:tav tm="100000">
                                          <p:val>
                                            <p:strVal val="#ppt_y+0.1"/>
                                          </p:val>
                                        </p:tav>
                                      </p:tavLst>
                                    </p:anim>
                                    <p:anim calcmode="lin" valueType="num">
                                      <p:cBhvr>
                                        <p:cTn id="329" dur="400" accel="100000" fill="hold">
                                          <p:stCondLst>
                                            <p:cond delay="1600"/>
                                          </p:stCondLst>
                                        </p:cTn>
                                        <p:tgtEl>
                                          <p:spTgt spid="63"/>
                                        </p:tgtEl>
                                        <p:attrNameLst>
                                          <p:attrName>ppt_x</p:attrName>
                                        </p:attrNameLst>
                                      </p:cBhvr>
                                      <p:tavLst>
                                        <p:tav tm="0">
                                          <p:val>
                                            <p:strVal val="#ppt_x-0.05"/>
                                          </p:val>
                                        </p:tav>
                                        <p:tav tm="100000">
                                          <p:val>
                                            <p:strVal val="#ppt_x"/>
                                          </p:val>
                                        </p:tav>
                                      </p:tavLst>
                                    </p:anim>
                                    <p:anim calcmode="lin" valueType="num">
                                      <p:cBhvr>
                                        <p:cTn id="330" dur="400" accel="100000" fill="hold">
                                          <p:stCondLst>
                                            <p:cond delay="1600"/>
                                          </p:stCondLst>
                                        </p:cTn>
                                        <p:tgtEl>
                                          <p:spTgt spid="63"/>
                                        </p:tgtEl>
                                        <p:attrNameLst>
                                          <p:attrName>ppt_y</p:attrName>
                                        </p:attrNameLst>
                                      </p:cBhvr>
                                      <p:tavLst>
                                        <p:tav tm="0">
                                          <p:val>
                                            <p:strVal val="#ppt_y+0.1"/>
                                          </p:val>
                                        </p:tav>
                                        <p:tav tm="100000">
                                          <p:val>
                                            <p:strVal val="#ppt_y"/>
                                          </p:val>
                                        </p:tav>
                                      </p:tavLst>
                                    </p:anim>
                                  </p:childTnLst>
                                </p:cTn>
                              </p:par>
                              <p:par>
                                <p:cTn id="331" presetID="30" presetClass="entr" presetSubtype="0" fill="hold" nodeType="withEffect">
                                  <p:stCondLst>
                                    <p:cond delay="0"/>
                                  </p:stCondLst>
                                  <p:childTnLst>
                                    <p:set>
                                      <p:cBhvr>
                                        <p:cTn id="332" dur="1" fill="hold">
                                          <p:stCondLst>
                                            <p:cond delay="0"/>
                                          </p:stCondLst>
                                        </p:cTn>
                                        <p:tgtEl>
                                          <p:spTgt spid="66"/>
                                        </p:tgtEl>
                                        <p:attrNameLst>
                                          <p:attrName>style.visibility</p:attrName>
                                        </p:attrNameLst>
                                      </p:cBhvr>
                                      <p:to>
                                        <p:strVal val="visible"/>
                                      </p:to>
                                    </p:set>
                                    <p:animEffect transition="in" filter="fade">
                                      <p:cBhvr>
                                        <p:cTn id="333" dur="1600" decel="100000"/>
                                        <p:tgtEl>
                                          <p:spTgt spid="66"/>
                                        </p:tgtEl>
                                      </p:cBhvr>
                                    </p:animEffect>
                                    <p:anim calcmode="lin" valueType="num">
                                      <p:cBhvr>
                                        <p:cTn id="334" dur="1600" decel="100000" fill="hold"/>
                                        <p:tgtEl>
                                          <p:spTgt spid="66"/>
                                        </p:tgtEl>
                                        <p:attrNameLst>
                                          <p:attrName>style.rotation</p:attrName>
                                        </p:attrNameLst>
                                      </p:cBhvr>
                                      <p:tavLst>
                                        <p:tav tm="0">
                                          <p:val>
                                            <p:fltVal val="-90"/>
                                          </p:val>
                                        </p:tav>
                                        <p:tav tm="100000">
                                          <p:val>
                                            <p:fltVal val="0"/>
                                          </p:val>
                                        </p:tav>
                                      </p:tavLst>
                                    </p:anim>
                                    <p:anim calcmode="lin" valueType="num">
                                      <p:cBhvr>
                                        <p:cTn id="335" dur="1600" decel="100000" fill="hold"/>
                                        <p:tgtEl>
                                          <p:spTgt spid="66"/>
                                        </p:tgtEl>
                                        <p:attrNameLst>
                                          <p:attrName>ppt_x</p:attrName>
                                        </p:attrNameLst>
                                      </p:cBhvr>
                                      <p:tavLst>
                                        <p:tav tm="0">
                                          <p:val>
                                            <p:strVal val="#ppt_x+0.4"/>
                                          </p:val>
                                        </p:tav>
                                        <p:tav tm="100000">
                                          <p:val>
                                            <p:strVal val="#ppt_x-0.05"/>
                                          </p:val>
                                        </p:tav>
                                      </p:tavLst>
                                    </p:anim>
                                    <p:anim calcmode="lin" valueType="num">
                                      <p:cBhvr>
                                        <p:cTn id="336" dur="1600" decel="100000" fill="hold"/>
                                        <p:tgtEl>
                                          <p:spTgt spid="66"/>
                                        </p:tgtEl>
                                        <p:attrNameLst>
                                          <p:attrName>ppt_y</p:attrName>
                                        </p:attrNameLst>
                                      </p:cBhvr>
                                      <p:tavLst>
                                        <p:tav tm="0">
                                          <p:val>
                                            <p:strVal val="#ppt_y-0.4"/>
                                          </p:val>
                                        </p:tav>
                                        <p:tav tm="100000">
                                          <p:val>
                                            <p:strVal val="#ppt_y+0.1"/>
                                          </p:val>
                                        </p:tav>
                                      </p:tavLst>
                                    </p:anim>
                                    <p:anim calcmode="lin" valueType="num">
                                      <p:cBhvr>
                                        <p:cTn id="337" dur="400" accel="100000" fill="hold">
                                          <p:stCondLst>
                                            <p:cond delay="1600"/>
                                          </p:stCondLst>
                                        </p:cTn>
                                        <p:tgtEl>
                                          <p:spTgt spid="66"/>
                                        </p:tgtEl>
                                        <p:attrNameLst>
                                          <p:attrName>ppt_x</p:attrName>
                                        </p:attrNameLst>
                                      </p:cBhvr>
                                      <p:tavLst>
                                        <p:tav tm="0">
                                          <p:val>
                                            <p:strVal val="#ppt_x-0.05"/>
                                          </p:val>
                                        </p:tav>
                                        <p:tav tm="100000">
                                          <p:val>
                                            <p:strVal val="#ppt_x"/>
                                          </p:val>
                                        </p:tav>
                                      </p:tavLst>
                                    </p:anim>
                                    <p:anim calcmode="lin" valueType="num">
                                      <p:cBhvr>
                                        <p:cTn id="338" dur="400" accel="100000" fill="hold">
                                          <p:stCondLst>
                                            <p:cond delay="1600"/>
                                          </p:stCondLst>
                                        </p:cTn>
                                        <p:tgtEl>
                                          <p:spTgt spid="66"/>
                                        </p:tgtEl>
                                        <p:attrNameLst>
                                          <p:attrName>ppt_y</p:attrName>
                                        </p:attrNameLst>
                                      </p:cBhvr>
                                      <p:tavLst>
                                        <p:tav tm="0">
                                          <p:val>
                                            <p:strVal val="#ppt_y+0.1"/>
                                          </p:val>
                                        </p:tav>
                                        <p:tav tm="100000">
                                          <p:val>
                                            <p:strVal val="#ppt_y"/>
                                          </p:val>
                                        </p:tav>
                                      </p:tavLst>
                                    </p:anim>
                                  </p:childTnLst>
                                </p:cTn>
                              </p:par>
                              <p:par>
                                <p:cTn id="339" presetID="30" presetClass="entr" presetSubtype="0" fill="hold" nodeType="withEffect">
                                  <p:stCondLst>
                                    <p:cond delay="0"/>
                                  </p:stCondLst>
                                  <p:childTnLst>
                                    <p:set>
                                      <p:cBhvr>
                                        <p:cTn id="340" dur="1" fill="hold">
                                          <p:stCondLst>
                                            <p:cond delay="0"/>
                                          </p:stCondLst>
                                        </p:cTn>
                                        <p:tgtEl>
                                          <p:spTgt spid="65"/>
                                        </p:tgtEl>
                                        <p:attrNameLst>
                                          <p:attrName>style.visibility</p:attrName>
                                        </p:attrNameLst>
                                      </p:cBhvr>
                                      <p:to>
                                        <p:strVal val="visible"/>
                                      </p:to>
                                    </p:set>
                                    <p:animEffect transition="in" filter="fade">
                                      <p:cBhvr>
                                        <p:cTn id="341" dur="1600" decel="100000"/>
                                        <p:tgtEl>
                                          <p:spTgt spid="65"/>
                                        </p:tgtEl>
                                      </p:cBhvr>
                                    </p:animEffect>
                                    <p:anim calcmode="lin" valueType="num">
                                      <p:cBhvr>
                                        <p:cTn id="342" dur="1600" decel="100000" fill="hold"/>
                                        <p:tgtEl>
                                          <p:spTgt spid="65"/>
                                        </p:tgtEl>
                                        <p:attrNameLst>
                                          <p:attrName>style.rotation</p:attrName>
                                        </p:attrNameLst>
                                      </p:cBhvr>
                                      <p:tavLst>
                                        <p:tav tm="0">
                                          <p:val>
                                            <p:fltVal val="-90"/>
                                          </p:val>
                                        </p:tav>
                                        <p:tav tm="100000">
                                          <p:val>
                                            <p:fltVal val="0"/>
                                          </p:val>
                                        </p:tav>
                                      </p:tavLst>
                                    </p:anim>
                                    <p:anim calcmode="lin" valueType="num">
                                      <p:cBhvr>
                                        <p:cTn id="343" dur="1600" decel="100000" fill="hold"/>
                                        <p:tgtEl>
                                          <p:spTgt spid="65"/>
                                        </p:tgtEl>
                                        <p:attrNameLst>
                                          <p:attrName>ppt_x</p:attrName>
                                        </p:attrNameLst>
                                      </p:cBhvr>
                                      <p:tavLst>
                                        <p:tav tm="0">
                                          <p:val>
                                            <p:strVal val="#ppt_x+0.4"/>
                                          </p:val>
                                        </p:tav>
                                        <p:tav tm="100000">
                                          <p:val>
                                            <p:strVal val="#ppt_x-0.05"/>
                                          </p:val>
                                        </p:tav>
                                      </p:tavLst>
                                    </p:anim>
                                    <p:anim calcmode="lin" valueType="num">
                                      <p:cBhvr>
                                        <p:cTn id="344" dur="1600" decel="100000" fill="hold"/>
                                        <p:tgtEl>
                                          <p:spTgt spid="65"/>
                                        </p:tgtEl>
                                        <p:attrNameLst>
                                          <p:attrName>ppt_y</p:attrName>
                                        </p:attrNameLst>
                                      </p:cBhvr>
                                      <p:tavLst>
                                        <p:tav tm="0">
                                          <p:val>
                                            <p:strVal val="#ppt_y-0.4"/>
                                          </p:val>
                                        </p:tav>
                                        <p:tav tm="100000">
                                          <p:val>
                                            <p:strVal val="#ppt_y+0.1"/>
                                          </p:val>
                                        </p:tav>
                                      </p:tavLst>
                                    </p:anim>
                                    <p:anim calcmode="lin" valueType="num">
                                      <p:cBhvr>
                                        <p:cTn id="345" dur="400" accel="100000" fill="hold">
                                          <p:stCondLst>
                                            <p:cond delay="1600"/>
                                          </p:stCondLst>
                                        </p:cTn>
                                        <p:tgtEl>
                                          <p:spTgt spid="65"/>
                                        </p:tgtEl>
                                        <p:attrNameLst>
                                          <p:attrName>ppt_x</p:attrName>
                                        </p:attrNameLst>
                                      </p:cBhvr>
                                      <p:tavLst>
                                        <p:tav tm="0">
                                          <p:val>
                                            <p:strVal val="#ppt_x-0.05"/>
                                          </p:val>
                                        </p:tav>
                                        <p:tav tm="100000">
                                          <p:val>
                                            <p:strVal val="#ppt_x"/>
                                          </p:val>
                                        </p:tav>
                                      </p:tavLst>
                                    </p:anim>
                                    <p:anim calcmode="lin" valueType="num">
                                      <p:cBhvr>
                                        <p:cTn id="346" dur="400" accel="100000" fill="hold">
                                          <p:stCondLst>
                                            <p:cond delay="1600"/>
                                          </p:stCondLst>
                                        </p:cTn>
                                        <p:tgtEl>
                                          <p:spTgt spid="65"/>
                                        </p:tgtEl>
                                        <p:attrNameLst>
                                          <p:attrName>ppt_y</p:attrName>
                                        </p:attrNameLst>
                                      </p:cBhvr>
                                      <p:tavLst>
                                        <p:tav tm="0">
                                          <p:val>
                                            <p:strVal val="#ppt_y+0.1"/>
                                          </p:val>
                                        </p:tav>
                                        <p:tav tm="100000">
                                          <p:val>
                                            <p:strVal val="#ppt_y"/>
                                          </p:val>
                                        </p:tav>
                                      </p:tavLst>
                                    </p:anim>
                                  </p:childTnLst>
                                </p:cTn>
                              </p:par>
                              <p:par>
                                <p:cTn id="347" presetID="30" presetClass="entr" presetSubtype="0" fill="hold" nodeType="withEffect">
                                  <p:stCondLst>
                                    <p:cond delay="0"/>
                                  </p:stCondLst>
                                  <p:childTnLst>
                                    <p:set>
                                      <p:cBhvr>
                                        <p:cTn id="348" dur="1" fill="hold">
                                          <p:stCondLst>
                                            <p:cond delay="0"/>
                                          </p:stCondLst>
                                        </p:cTn>
                                        <p:tgtEl>
                                          <p:spTgt spid="64"/>
                                        </p:tgtEl>
                                        <p:attrNameLst>
                                          <p:attrName>style.visibility</p:attrName>
                                        </p:attrNameLst>
                                      </p:cBhvr>
                                      <p:to>
                                        <p:strVal val="visible"/>
                                      </p:to>
                                    </p:set>
                                    <p:animEffect transition="in" filter="fade">
                                      <p:cBhvr>
                                        <p:cTn id="349" dur="1600" decel="100000"/>
                                        <p:tgtEl>
                                          <p:spTgt spid="64"/>
                                        </p:tgtEl>
                                      </p:cBhvr>
                                    </p:animEffect>
                                    <p:anim calcmode="lin" valueType="num">
                                      <p:cBhvr>
                                        <p:cTn id="350" dur="1600" decel="100000" fill="hold"/>
                                        <p:tgtEl>
                                          <p:spTgt spid="64"/>
                                        </p:tgtEl>
                                        <p:attrNameLst>
                                          <p:attrName>style.rotation</p:attrName>
                                        </p:attrNameLst>
                                      </p:cBhvr>
                                      <p:tavLst>
                                        <p:tav tm="0">
                                          <p:val>
                                            <p:fltVal val="-90"/>
                                          </p:val>
                                        </p:tav>
                                        <p:tav tm="100000">
                                          <p:val>
                                            <p:fltVal val="0"/>
                                          </p:val>
                                        </p:tav>
                                      </p:tavLst>
                                    </p:anim>
                                    <p:anim calcmode="lin" valueType="num">
                                      <p:cBhvr>
                                        <p:cTn id="351" dur="1600" decel="100000" fill="hold"/>
                                        <p:tgtEl>
                                          <p:spTgt spid="64"/>
                                        </p:tgtEl>
                                        <p:attrNameLst>
                                          <p:attrName>ppt_x</p:attrName>
                                        </p:attrNameLst>
                                      </p:cBhvr>
                                      <p:tavLst>
                                        <p:tav tm="0">
                                          <p:val>
                                            <p:strVal val="#ppt_x+0.4"/>
                                          </p:val>
                                        </p:tav>
                                        <p:tav tm="100000">
                                          <p:val>
                                            <p:strVal val="#ppt_x-0.05"/>
                                          </p:val>
                                        </p:tav>
                                      </p:tavLst>
                                    </p:anim>
                                    <p:anim calcmode="lin" valueType="num">
                                      <p:cBhvr>
                                        <p:cTn id="352" dur="1600" decel="100000" fill="hold"/>
                                        <p:tgtEl>
                                          <p:spTgt spid="64"/>
                                        </p:tgtEl>
                                        <p:attrNameLst>
                                          <p:attrName>ppt_y</p:attrName>
                                        </p:attrNameLst>
                                      </p:cBhvr>
                                      <p:tavLst>
                                        <p:tav tm="0">
                                          <p:val>
                                            <p:strVal val="#ppt_y-0.4"/>
                                          </p:val>
                                        </p:tav>
                                        <p:tav tm="100000">
                                          <p:val>
                                            <p:strVal val="#ppt_y+0.1"/>
                                          </p:val>
                                        </p:tav>
                                      </p:tavLst>
                                    </p:anim>
                                    <p:anim calcmode="lin" valueType="num">
                                      <p:cBhvr>
                                        <p:cTn id="353" dur="400" accel="100000" fill="hold">
                                          <p:stCondLst>
                                            <p:cond delay="1600"/>
                                          </p:stCondLst>
                                        </p:cTn>
                                        <p:tgtEl>
                                          <p:spTgt spid="64"/>
                                        </p:tgtEl>
                                        <p:attrNameLst>
                                          <p:attrName>ppt_x</p:attrName>
                                        </p:attrNameLst>
                                      </p:cBhvr>
                                      <p:tavLst>
                                        <p:tav tm="0">
                                          <p:val>
                                            <p:strVal val="#ppt_x-0.05"/>
                                          </p:val>
                                        </p:tav>
                                        <p:tav tm="100000">
                                          <p:val>
                                            <p:strVal val="#ppt_x"/>
                                          </p:val>
                                        </p:tav>
                                      </p:tavLst>
                                    </p:anim>
                                    <p:anim calcmode="lin" valueType="num">
                                      <p:cBhvr>
                                        <p:cTn id="354" dur="400" accel="100000" fill="hold">
                                          <p:stCondLst>
                                            <p:cond delay="1600"/>
                                          </p:stCondLst>
                                        </p:cTn>
                                        <p:tgtEl>
                                          <p:spTgt spid="64"/>
                                        </p:tgtEl>
                                        <p:attrNameLst>
                                          <p:attrName>ppt_y</p:attrName>
                                        </p:attrNameLst>
                                      </p:cBhvr>
                                      <p:tavLst>
                                        <p:tav tm="0">
                                          <p:val>
                                            <p:strVal val="#ppt_y+0.1"/>
                                          </p:val>
                                        </p:tav>
                                        <p:tav tm="100000">
                                          <p:val>
                                            <p:strVal val="#ppt_y"/>
                                          </p:val>
                                        </p:tav>
                                      </p:tavLst>
                                    </p:anim>
                                  </p:childTnLst>
                                </p:cTn>
                              </p:par>
                              <p:par>
                                <p:cTn id="355" presetID="30" presetClass="entr" presetSubtype="0" fill="hold" nodeType="withEffect">
                                  <p:stCondLst>
                                    <p:cond delay="0"/>
                                  </p:stCondLst>
                                  <p:childTnLst>
                                    <p:set>
                                      <p:cBhvr>
                                        <p:cTn id="356" dur="1" fill="hold">
                                          <p:stCondLst>
                                            <p:cond delay="0"/>
                                          </p:stCondLst>
                                        </p:cTn>
                                        <p:tgtEl>
                                          <p:spTgt spid="55"/>
                                        </p:tgtEl>
                                        <p:attrNameLst>
                                          <p:attrName>style.visibility</p:attrName>
                                        </p:attrNameLst>
                                      </p:cBhvr>
                                      <p:to>
                                        <p:strVal val="visible"/>
                                      </p:to>
                                    </p:set>
                                    <p:animEffect transition="in" filter="fade">
                                      <p:cBhvr>
                                        <p:cTn id="357" dur="1600" decel="100000"/>
                                        <p:tgtEl>
                                          <p:spTgt spid="55"/>
                                        </p:tgtEl>
                                      </p:cBhvr>
                                    </p:animEffect>
                                    <p:anim calcmode="lin" valueType="num">
                                      <p:cBhvr>
                                        <p:cTn id="358" dur="1600" decel="100000" fill="hold"/>
                                        <p:tgtEl>
                                          <p:spTgt spid="55"/>
                                        </p:tgtEl>
                                        <p:attrNameLst>
                                          <p:attrName>style.rotation</p:attrName>
                                        </p:attrNameLst>
                                      </p:cBhvr>
                                      <p:tavLst>
                                        <p:tav tm="0">
                                          <p:val>
                                            <p:fltVal val="-90"/>
                                          </p:val>
                                        </p:tav>
                                        <p:tav tm="100000">
                                          <p:val>
                                            <p:fltVal val="0"/>
                                          </p:val>
                                        </p:tav>
                                      </p:tavLst>
                                    </p:anim>
                                    <p:anim calcmode="lin" valueType="num">
                                      <p:cBhvr>
                                        <p:cTn id="359" dur="1600" decel="100000" fill="hold"/>
                                        <p:tgtEl>
                                          <p:spTgt spid="55"/>
                                        </p:tgtEl>
                                        <p:attrNameLst>
                                          <p:attrName>ppt_x</p:attrName>
                                        </p:attrNameLst>
                                      </p:cBhvr>
                                      <p:tavLst>
                                        <p:tav tm="0">
                                          <p:val>
                                            <p:strVal val="#ppt_x+0.4"/>
                                          </p:val>
                                        </p:tav>
                                        <p:tav tm="100000">
                                          <p:val>
                                            <p:strVal val="#ppt_x-0.05"/>
                                          </p:val>
                                        </p:tav>
                                      </p:tavLst>
                                    </p:anim>
                                    <p:anim calcmode="lin" valueType="num">
                                      <p:cBhvr>
                                        <p:cTn id="360" dur="1600" decel="100000" fill="hold"/>
                                        <p:tgtEl>
                                          <p:spTgt spid="55"/>
                                        </p:tgtEl>
                                        <p:attrNameLst>
                                          <p:attrName>ppt_y</p:attrName>
                                        </p:attrNameLst>
                                      </p:cBhvr>
                                      <p:tavLst>
                                        <p:tav tm="0">
                                          <p:val>
                                            <p:strVal val="#ppt_y-0.4"/>
                                          </p:val>
                                        </p:tav>
                                        <p:tav tm="100000">
                                          <p:val>
                                            <p:strVal val="#ppt_y+0.1"/>
                                          </p:val>
                                        </p:tav>
                                      </p:tavLst>
                                    </p:anim>
                                    <p:anim calcmode="lin" valueType="num">
                                      <p:cBhvr>
                                        <p:cTn id="361" dur="400" accel="100000" fill="hold">
                                          <p:stCondLst>
                                            <p:cond delay="1600"/>
                                          </p:stCondLst>
                                        </p:cTn>
                                        <p:tgtEl>
                                          <p:spTgt spid="55"/>
                                        </p:tgtEl>
                                        <p:attrNameLst>
                                          <p:attrName>ppt_x</p:attrName>
                                        </p:attrNameLst>
                                      </p:cBhvr>
                                      <p:tavLst>
                                        <p:tav tm="0">
                                          <p:val>
                                            <p:strVal val="#ppt_x-0.05"/>
                                          </p:val>
                                        </p:tav>
                                        <p:tav tm="100000">
                                          <p:val>
                                            <p:strVal val="#ppt_x"/>
                                          </p:val>
                                        </p:tav>
                                      </p:tavLst>
                                    </p:anim>
                                    <p:anim calcmode="lin" valueType="num">
                                      <p:cBhvr>
                                        <p:cTn id="362" dur="400" accel="100000" fill="hold">
                                          <p:stCondLst>
                                            <p:cond delay="1600"/>
                                          </p:stCondLst>
                                        </p:cTn>
                                        <p:tgtEl>
                                          <p:spTgt spid="55"/>
                                        </p:tgtEl>
                                        <p:attrNameLst>
                                          <p:attrName>ppt_y</p:attrName>
                                        </p:attrNameLst>
                                      </p:cBhvr>
                                      <p:tavLst>
                                        <p:tav tm="0">
                                          <p:val>
                                            <p:strVal val="#ppt_y+0.1"/>
                                          </p:val>
                                        </p:tav>
                                        <p:tav tm="100000">
                                          <p:val>
                                            <p:strVal val="#ppt_y"/>
                                          </p:val>
                                        </p:tav>
                                      </p:tavLst>
                                    </p:anim>
                                  </p:childTnLst>
                                </p:cTn>
                              </p:par>
                              <p:par>
                                <p:cTn id="363" presetID="30" presetClass="entr" presetSubtype="0" fill="hold" nodeType="withEffect">
                                  <p:stCondLst>
                                    <p:cond delay="0"/>
                                  </p:stCondLst>
                                  <p:childTnLst>
                                    <p:set>
                                      <p:cBhvr>
                                        <p:cTn id="364" dur="1" fill="hold">
                                          <p:stCondLst>
                                            <p:cond delay="0"/>
                                          </p:stCondLst>
                                        </p:cTn>
                                        <p:tgtEl>
                                          <p:spTgt spid="54"/>
                                        </p:tgtEl>
                                        <p:attrNameLst>
                                          <p:attrName>style.visibility</p:attrName>
                                        </p:attrNameLst>
                                      </p:cBhvr>
                                      <p:to>
                                        <p:strVal val="visible"/>
                                      </p:to>
                                    </p:set>
                                    <p:animEffect transition="in" filter="fade">
                                      <p:cBhvr>
                                        <p:cTn id="365" dur="1600" decel="100000"/>
                                        <p:tgtEl>
                                          <p:spTgt spid="54"/>
                                        </p:tgtEl>
                                      </p:cBhvr>
                                    </p:animEffect>
                                    <p:anim calcmode="lin" valueType="num">
                                      <p:cBhvr>
                                        <p:cTn id="366" dur="1600" decel="100000" fill="hold"/>
                                        <p:tgtEl>
                                          <p:spTgt spid="54"/>
                                        </p:tgtEl>
                                        <p:attrNameLst>
                                          <p:attrName>style.rotation</p:attrName>
                                        </p:attrNameLst>
                                      </p:cBhvr>
                                      <p:tavLst>
                                        <p:tav tm="0">
                                          <p:val>
                                            <p:fltVal val="-90"/>
                                          </p:val>
                                        </p:tav>
                                        <p:tav tm="100000">
                                          <p:val>
                                            <p:fltVal val="0"/>
                                          </p:val>
                                        </p:tav>
                                      </p:tavLst>
                                    </p:anim>
                                    <p:anim calcmode="lin" valueType="num">
                                      <p:cBhvr>
                                        <p:cTn id="367" dur="1600" decel="100000" fill="hold"/>
                                        <p:tgtEl>
                                          <p:spTgt spid="54"/>
                                        </p:tgtEl>
                                        <p:attrNameLst>
                                          <p:attrName>ppt_x</p:attrName>
                                        </p:attrNameLst>
                                      </p:cBhvr>
                                      <p:tavLst>
                                        <p:tav tm="0">
                                          <p:val>
                                            <p:strVal val="#ppt_x+0.4"/>
                                          </p:val>
                                        </p:tav>
                                        <p:tav tm="100000">
                                          <p:val>
                                            <p:strVal val="#ppt_x-0.05"/>
                                          </p:val>
                                        </p:tav>
                                      </p:tavLst>
                                    </p:anim>
                                    <p:anim calcmode="lin" valueType="num">
                                      <p:cBhvr>
                                        <p:cTn id="368" dur="1600" decel="100000" fill="hold"/>
                                        <p:tgtEl>
                                          <p:spTgt spid="54"/>
                                        </p:tgtEl>
                                        <p:attrNameLst>
                                          <p:attrName>ppt_y</p:attrName>
                                        </p:attrNameLst>
                                      </p:cBhvr>
                                      <p:tavLst>
                                        <p:tav tm="0">
                                          <p:val>
                                            <p:strVal val="#ppt_y-0.4"/>
                                          </p:val>
                                        </p:tav>
                                        <p:tav tm="100000">
                                          <p:val>
                                            <p:strVal val="#ppt_y+0.1"/>
                                          </p:val>
                                        </p:tav>
                                      </p:tavLst>
                                    </p:anim>
                                    <p:anim calcmode="lin" valueType="num">
                                      <p:cBhvr>
                                        <p:cTn id="369" dur="400" accel="100000" fill="hold">
                                          <p:stCondLst>
                                            <p:cond delay="1600"/>
                                          </p:stCondLst>
                                        </p:cTn>
                                        <p:tgtEl>
                                          <p:spTgt spid="54"/>
                                        </p:tgtEl>
                                        <p:attrNameLst>
                                          <p:attrName>ppt_x</p:attrName>
                                        </p:attrNameLst>
                                      </p:cBhvr>
                                      <p:tavLst>
                                        <p:tav tm="0">
                                          <p:val>
                                            <p:strVal val="#ppt_x-0.05"/>
                                          </p:val>
                                        </p:tav>
                                        <p:tav tm="100000">
                                          <p:val>
                                            <p:strVal val="#ppt_x"/>
                                          </p:val>
                                        </p:tav>
                                      </p:tavLst>
                                    </p:anim>
                                    <p:anim calcmode="lin" valueType="num">
                                      <p:cBhvr>
                                        <p:cTn id="370" dur="400" accel="100000" fill="hold">
                                          <p:stCondLst>
                                            <p:cond delay="1600"/>
                                          </p:stCondLst>
                                        </p:cTn>
                                        <p:tgtEl>
                                          <p:spTgt spid="54"/>
                                        </p:tgtEl>
                                        <p:attrNameLst>
                                          <p:attrName>ppt_y</p:attrName>
                                        </p:attrNameLst>
                                      </p:cBhvr>
                                      <p:tavLst>
                                        <p:tav tm="0">
                                          <p:val>
                                            <p:strVal val="#ppt_y+0.1"/>
                                          </p:val>
                                        </p:tav>
                                        <p:tav tm="100000">
                                          <p:val>
                                            <p:strVal val="#ppt_y"/>
                                          </p:val>
                                        </p:tav>
                                      </p:tavLst>
                                    </p:anim>
                                  </p:childTnLst>
                                </p:cTn>
                              </p:par>
                            </p:childTnLst>
                          </p:cTn>
                        </p:par>
                      </p:childTnLst>
                    </p:cTn>
                  </p:par>
                  <p:par>
                    <p:cTn id="371" fill="hold" nodeType="clickPar">
                      <p:stCondLst>
                        <p:cond delay="indefinite"/>
                      </p:stCondLst>
                      <p:childTnLst>
                        <p:par>
                          <p:cTn id="372" fill="hold" nodeType="withGroup">
                            <p:stCondLst>
                              <p:cond delay="0"/>
                            </p:stCondLst>
                            <p:childTnLst>
                              <p:par>
                                <p:cTn id="373" presetID="15" presetClass="entr" presetSubtype="0" fill="hold" nodeType="clickEffect">
                                  <p:stCondLst>
                                    <p:cond delay="0"/>
                                  </p:stCondLst>
                                  <p:childTnLst>
                                    <p:set>
                                      <p:cBhvr>
                                        <p:cTn id="374" dur="1" fill="hold">
                                          <p:stCondLst>
                                            <p:cond delay="0"/>
                                          </p:stCondLst>
                                        </p:cTn>
                                        <p:tgtEl>
                                          <p:spTgt spid="159"/>
                                        </p:tgtEl>
                                        <p:attrNameLst>
                                          <p:attrName>style.visibility</p:attrName>
                                        </p:attrNameLst>
                                      </p:cBhvr>
                                      <p:to>
                                        <p:strVal val="visible"/>
                                      </p:to>
                                    </p:set>
                                    <p:anim calcmode="lin" valueType="num">
                                      <p:cBhvr>
                                        <p:cTn id="375" dur="1000" fill="hold"/>
                                        <p:tgtEl>
                                          <p:spTgt spid="159"/>
                                        </p:tgtEl>
                                        <p:attrNameLst>
                                          <p:attrName>ppt_w</p:attrName>
                                        </p:attrNameLst>
                                      </p:cBhvr>
                                      <p:tavLst>
                                        <p:tav tm="0">
                                          <p:val>
                                            <p:fltVal val="0"/>
                                          </p:val>
                                        </p:tav>
                                        <p:tav tm="100000">
                                          <p:val>
                                            <p:strVal val="#ppt_w"/>
                                          </p:val>
                                        </p:tav>
                                      </p:tavLst>
                                    </p:anim>
                                    <p:anim calcmode="lin" valueType="num">
                                      <p:cBhvr>
                                        <p:cTn id="376" dur="1000" fill="hold"/>
                                        <p:tgtEl>
                                          <p:spTgt spid="159"/>
                                        </p:tgtEl>
                                        <p:attrNameLst>
                                          <p:attrName>ppt_h</p:attrName>
                                        </p:attrNameLst>
                                      </p:cBhvr>
                                      <p:tavLst>
                                        <p:tav tm="0">
                                          <p:val>
                                            <p:fltVal val="0"/>
                                          </p:val>
                                        </p:tav>
                                        <p:tav tm="100000">
                                          <p:val>
                                            <p:strVal val="#ppt_h"/>
                                          </p:val>
                                        </p:tav>
                                      </p:tavLst>
                                    </p:anim>
                                    <p:anim calcmode="lin" valueType="num">
                                      <p:cBhvr>
                                        <p:cTn id="377" dur="1000" fill="hold"/>
                                        <p:tgtEl>
                                          <p:spTgt spid="159"/>
                                        </p:tgtEl>
                                        <p:attrNameLst>
                                          <p:attrName>ppt_x</p:attrName>
                                        </p:attrNameLst>
                                      </p:cBhvr>
                                      <p:tavLst>
                                        <p:tav tm="0" fmla="#ppt_x+(cos(-2*pi*(1-$))*-#ppt_x-sin(-2*pi*(1-$))*(1-#ppt_y))*(1-$)">
                                          <p:val>
                                            <p:fltVal val="0"/>
                                          </p:val>
                                        </p:tav>
                                        <p:tav tm="100000">
                                          <p:val>
                                            <p:fltVal val="1"/>
                                          </p:val>
                                        </p:tav>
                                      </p:tavLst>
                                    </p:anim>
                                    <p:anim calcmode="lin" valueType="num">
                                      <p:cBhvr>
                                        <p:cTn id="378" dur="1000" fill="hold"/>
                                        <p:tgtEl>
                                          <p:spTgt spid="15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9" fill="hold" nodeType="clickPar">
                      <p:stCondLst>
                        <p:cond delay="indefinite"/>
                      </p:stCondLst>
                      <p:childTnLst>
                        <p:par>
                          <p:cTn id="380" fill="hold" nodeType="withGroup">
                            <p:stCondLst>
                              <p:cond delay="0"/>
                            </p:stCondLst>
                            <p:childTnLst>
                              <p:par>
                                <p:cTn id="381" presetID="26" presetClass="entr" presetSubtype="0" fill="hold" nodeType="clickEffect">
                                  <p:stCondLst>
                                    <p:cond delay="0"/>
                                  </p:stCondLst>
                                  <p:childTnLst>
                                    <p:set>
                                      <p:cBhvr>
                                        <p:cTn id="382" dur="1" fill="hold">
                                          <p:stCondLst>
                                            <p:cond delay="0"/>
                                          </p:stCondLst>
                                        </p:cTn>
                                        <p:tgtEl>
                                          <p:spTgt spid="159"/>
                                        </p:tgtEl>
                                        <p:attrNameLst>
                                          <p:attrName>style.visibility</p:attrName>
                                        </p:attrNameLst>
                                      </p:cBhvr>
                                      <p:to>
                                        <p:strVal val="visible"/>
                                      </p:to>
                                    </p:set>
                                    <p:animEffect transition="in" filter="wipe(down)">
                                      <p:cBhvr>
                                        <p:cTn id="383" dur="580">
                                          <p:stCondLst>
                                            <p:cond delay="0"/>
                                          </p:stCondLst>
                                        </p:cTn>
                                        <p:tgtEl>
                                          <p:spTgt spid="159"/>
                                        </p:tgtEl>
                                      </p:cBhvr>
                                    </p:animEffect>
                                    <p:anim calcmode="lin" valueType="num">
                                      <p:cBhvr>
                                        <p:cTn id="384" dur="1822" tmFilter="0,0; 0.14,0.36; 0.43,0.73; 0.71,0.91; 1.0,1.0">
                                          <p:stCondLst>
                                            <p:cond delay="0"/>
                                          </p:stCondLst>
                                        </p:cTn>
                                        <p:tgtEl>
                                          <p:spTgt spid="159"/>
                                        </p:tgtEl>
                                        <p:attrNameLst>
                                          <p:attrName>ppt_x</p:attrName>
                                        </p:attrNameLst>
                                      </p:cBhvr>
                                      <p:tavLst>
                                        <p:tav tm="0">
                                          <p:val>
                                            <p:strVal val="#ppt_x-0.25"/>
                                          </p:val>
                                        </p:tav>
                                        <p:tav tm="100000">
                                          <p:val>
                                            <p:strVal val="#ppt_x"/>
                                          </p:val>
                                        </p:tav>
                                      </p:tavLst>
                                    </p:anim>
                                    <p:anim calcmode="lin" valueType="num">
                                      <p:cBhvr>
                                        <p:cTn id="385" dur="664" tmFilter="0.0,0.0; 0.25,0.07; 0.50,0.2; 0.75,0.467; 1.0,1.0">
                                          <p:stCondLst>
                                            <p:cond delay="0"/>
                                          </p:stCondLst>
                                        </p:cTn>
                                        <p:tgtEl>
                                          <p:spTgt spid="159"/>
                                        </p:tgtEl>
                                        <p:attrNameLst>
                                          <p:attrName>ppt_y</p:attrName>
                                        </p:attrNameLst>
                                      </p:cBhvr>
                                      <p:tavLst>
                                        <p:tav tm="0" fmla="#ppt_y-sin(pi*$)/3">
                                          <p:val>
                                            <p:fltVal val="0.5"/>
                                          </p:val>
                                        </p:tav>
                                        <p:tav tm="100000">
                                          <p:val>
                                            <p:fltVal val="1"/>
                                          </p:val>
                                        </p:tav>
                                      </p:tavLst>
                                    </p:anim>
                                    <p:anim calcmode="lin" valueType="num">
                                      <p:cBhvr>
                                        <p:cTn id="386" dur="664" tmFilter="0, 0; 0.125,0.2665; 0.25,0.4; 0.375,0.465; 0.5,0.5;  0.625,0.535; 0.75,0.6; 0.875,0.7335; 1,1">
                                          <p:stCondLst>
                                            <p:cond delay="664"/>
                                          </p:stCondLst>
                                        </p:cTn>
                                        <p:tgtEl>
                                          <p:spTgt spid="159"/>
                                        </p:tgtEl>
                                        <p:attrNameLst>
                                          <p:attrName>ppt_y</p:attrName>
                                        </p:attrNameLst>
                                      </p:cBhvr>
                                      <p:tavLst>
                                        <p:tav tm="0" fmla="#ppt_y-sin(pi*$)/9">
                                          <p:val>
                                            <p:fltVal val="0"/>
                                          </p:val>
                                        </p:tav>
                                        <p:tav tm="100000">
                                          <p:val>
                                            <p:fltVal val="1"/>
                                          </p:val>
                                        </p:tav>
                                      </p:tavLst>
                                    </p:anim>
                                    <p:anim calcmode="lin" valueType="num">
                                      <p:cBhvr>
                                        <p:cTn id="387" dur="332" tmFilter="0, 0; 0.125,0.2665; 0.25,0.4; 0.375,0.465; 0.5,0.5;  0.625,0.535; 0.75,0.6; 0.875,0.7335; 1,1">
                                          <p:stCondLst>
                                            <p:cond delay="1324"/>
                                          </p:stCondLst>
                                        </p:cTn>
                                        <p:tgtEl>
                                          <p:spTgt spid="159"/>
                                        </p:tgtEl>
                                        <p:attrNameLst>
                                          <p:attrName>ppt_y</p:attrName>
                                        </p:attrNameLst>
                                      </p:cBhvr>
                                      <p:tavLst>
                                        <p:tav tm="0" fmla="#ppt_y-sin(pi*$)/27">
                                          <p:val>
                                            <p:fltVal val="0"/>
                                          </p:val>
                                        </p:tav>
                                        <p:tav tm="100000">
                                          <p:val>
                                            <p:fltVal val="1"/>
                                          </p:val>
                                        </p:tav>
                                      </p:tavLst>
                                    </p:anim>
                                    <p:anim calcmode="lin" valueType="num">
                                      <p:cBhvr>
                                        <p:cTn id="388" dur="164" tmFilter="0, 0; 0.125,0.2665; 0.25,0.4; 0.375,0.465; 0.5,0.5;  0.625,0.535; 0.75,0.6; 0.875,0.7335; 1,1">
                                          <p:stCondLst>
                                            <p:cond delay="1656"/>
                                          </p:stCondLst>
                                        </p:cTn>
                                        <p:tgtEl>
                                          <p:spTgt spid="159"/>
                                        </p:tgtEl>
                                        <p:attrNameLst>
                                          <p:attrName>ppt_y</p:attrName>
                                        </p:attrNameLst>
                                      </p:cBhvr>
                                      <p:tavLst>
                                        <p:tav tm="0" fmla="#ppt_y-sin(pi*$)/81">
                                          <p:val>
                                            <p:fltVal val="0"/>
                                          </p:val>
                                        </p:tav>
                                        <p:tav tm="100000">
                                          <p:val>
                                            <p:fltVal val="1"/>
                                          </p:val>
                                        </p:tav>
                                      </p:tavLst>
                                    </p:anim>
                                    <p:animScale>
                                      <p:cBhvr>
                                        <p:cTn id="389" dur="26">
                                          <p:stCondLst>
                                            <p:cond delay="650"/>
                                          </p:stCondLst>
                                        </p:cTn>
                                        <p:tgtEl>
                                          <p:spTgt spid="159"/>
                                        </p:tgtEl>
                                      </p:cBhvr>
                                      <p:to x="100000" y="60000"/>
                                    </p:animScale>
                                    <p:animScale>
                                      <p:cBhvr>
                                        <p:cTn id="390" dur="166" decel="50000">
                                          <p:stCondLst>
                                            <p:cond delay="676"/>
                                          </p:stCondLst>
                                        </p:cTn>
                                        <p:tgtEl>
                                          <p:spTgt spid="159"/>
                                        </p:tgtEl>
                                      </p:cBhvr>
                                      <p:to x="100000" y="100000"/>
                                    </p:animScale>
                                    <p:animScale>
                                      <p:cBhvr>
                                        <p:cTn id="391" dur="26">
                                          <p:stCondLst>
                                            <p:cond delay="1312"/>
                                          </p:stCondLst>
                                        </p:cTn>
                                        <p:tgtEl>
                                          <p:spTgt spid="159"/>
                                        </p:tgtEl>
                                      </p:cBhvr>
                                      <p:to x="100000" y="80000"/>
                                    </p:animScale>
                                    <p:animScale>
                                      <p:cBhvr>
                                        <p:cTn id="392" dur="166" decel="50000">
                                          <p:stCondLst>
                                            <p:cond delay="1338"/>
                                          </p:stCondLst>
                                        </p:cTn>
                                        <p:tgtEl>
                                          <p:spTgt spid="159"/>
                                        </p:tgtEl>
                                      </p:cBhvr>
                                      <p:to x="100000" y="100000"/>
                                    </p:animScale>
                                    <p:animScale>
                                      <p:cBhvr>
                                        <p:cTn id="393" dur="26">
                                          <p:stCondLst>
                                            <p:cond delay="1642"/>
                                          </p:stCondLst>
                                        </p:cTn>
                                        <p:tgtEl>
                                          <p:spTgt spid="159"/>
                                        </p:tgtEl>
                                      </p:cBhvr>
                                      <p:to x="100000" y="90000"/>
                                    </p:animScale>
                                    <p:animScale>
                                      <p:cBhvr>
                                        <p:cTn id="394" dur="166" decel="50000">
                                          <p:stCondLst>
                                            <p:cond delay="1668"/>
                                          </p:stCondLst>
                                        </p:cTn>
                                        <p:tgtEl>
                                          <p:spTgt spid="159"/>
                                        </p:tgtEl>
                                      </p:cBhvr>
                                      <p:to x="100000" y="100000"/>
                                    </p:animScale>
                                    <p:animScale>
                                      <p:cBhvr>
                                        <p:cTn id="395" dur="26">
                                          <p:stCondLst>
                                            <p:cond delay="1808"/>
                                          </p:stCondLst>
                                        </p:cTn>
                                        <p:tgtEl>
                                          <p:spTgt spid="159"/>
                                        </p:tgtEl>
                                      </p:cBhvr>
                                      <p:to x="100000" y="95000"/>
                                    </p:animScale>
                                    <p:animScale>
                                      <p:cBhvr>
                                        <p:cTn id="396" dur="166" decel="50000">
                                          <p:stCondLst>
                                            <p:cond delay="1834"/>
                                          </p:stCondLst>
                                        </p:cTn>
                                        <p:tgtEl>
                                          <p:spTgt spid="159"/>
                                        </p:tgtEl>
                                      </p:cBhvr>
                                      <p:to x="100000" y="100000"/>
                                    </p:animScale>
                                  </p:childTnLst>
                                </p:cTn>
                              </p:par>
                              <p:par>
                                <p:cTn id="397" presetID="26" presetClass="entr" presetSubtype="0" fill="hold" nodeType="withEffect">
                                  <p:stCondLst>
                                    <p:cond delay="0"/>
                                  </p:stCondLst>
                                  <p:childTnLst>
                                    <p:set>
                                      <p:cBhvr>
                                        <p:cTn id="398" dur="1" fill="hold">
                                          <p:stCondLst>
                                            <p:cond delay="0"/>
                                          </p:stCondLst>
                                        </p:cTn>
                                        <p:tgtEl>
                                          <p:spTgt spid="2"/>
                                        </p:tgtEl>
                                        <p:attrNameLst>
                                          <p:attrName>style.visibility</p:attrName>
                                        </p:attrNameLst>
                                      </p:cBhvr>
                                      <p:to>
                                        <p:strVal val="visible"/>
                                      </p:to>
                                    </p:set>
                                    <p:animEffect transition="in" filter="wipe(down)">
                                      <p:cBhvr>
                                        <p:cTn id="399" dur="580">
                                          <p:stCondLst>
                                            <p:cond delay="0"/>
                                          </p:stCondLst>
                                        </p:cTn>
                                        <p:tgtEl>
                                          <p:spTgt spid="2"/>
                                        </p:tgtEl>
                                      </p:cBhvr>
                                    </p:animEffect>
                                    <p:anim calcmode="lin" valueType="num">
                                      <p:cBhvr>
                                        <p:cTn id="40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0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0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0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0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05" dur="26">
                                          <p:stCondLst>
                                            <p:cond delay="650"/>
                                          </p:stCondLst>
                                        </p:cTn>
                                        <p:tgtEl>
                                          <p:spTgt spid="2"/>
                                        </p:tgtEl>
                                      </p:cBhvr>
                                      <p:to x="100000" y="60000"/>
                                    </p:animScale>
                                    <p:animScale>
                                      <p:cBhvr>
                                        <p:cTn id="406" dur="166" decel="50000">
                                          <p:stCondLst>
                                            <p:cond delay="676"/>
                                          </p:stCondLst>
                                        </p:cTn>
                                        <p:tgtEl>
                                          <p:spTgt spid="2"/>
                                        </p:tgtEl>
                                      </p:cBhvr>
                                      <p:to x="100000" y="100000"/>
                                    </p:animScale>
                                    <p:animScale>
                                      <p:cBhvr>
                                        <p:cTn id="407" dur="26">
                                          <p:stCondLst>
                                            <p:cond delay="1312"/>
                                          </p:stCondLst>
                                        </p:cTn>
                                        <p:tgtEl>
                                          <p:spTgt spid="2"/>
                                        </p:tgtEl>
                                      </p:cBhvr>
                                      <p:to x="100000" y="80000"/>
                                    </p:animScale>
                                    <p:animScale>
                                      <p:cBhvr>
                                        <p:cTn id="408" dur="166" decel="50000">
                                          <p:stCondLst>
                                            <p:cond delay="1338"/>
                                          </p:stCondLst>
                                        </p:cTn>
                                        <p:tgtEl>
                                          <p:spTgt spid="2"/>
                                        </p:tgtEl>
                                      </p:cBhvr>
                                      <p:to x="100000" y="100000"/>
                                    </p:animScale>
                                    <p:animScale>
                                      <p:cBhvr>
                                        <p:cTn id="409" dur="26">
                                          <p:stCondLst>
                                            <p:cond delay="1642"/>
                                          </p:stCondLst>
                                        </p:cTn>
                                        <p:tgtEl>
                                          <p:spTgt spid="2"/>
                                        </p:tgtEl>
                                      </p:cBhvr>
                                      <p:to x="100000" y="90000"/>
                                    </p:animScale>
                                    <p:animScale>
                                      <p:cBhvr>
                                        <p:cTn id="410" dur="166" decel="50000">
                                          <p:stCondLst>
                                            <p:cond delay="1668"/>
                                          </p:stCondLst>
                                        </p:cTn>
                                        <p:tgtEl>
                                          <p:spTgt spid="2"/>
                                        </p:tgtEl>
                                      </p:cBhvr>
                                      <p:to x="100000" y="100000"/>
                                    </p:animScale>
                                    <p:animScale>
                                      <p:cBhvr>
                                        <p:cTn id="411" dur="26">
                                          <p:stCondLst>
                                            <p:cond delay="1808"/>
                                          </p:stCondLst>
                                        </p:cTn>
                                        <p:tgtEl>
                                          <p:spTgt spid="2"/>
                                        </p:tgtEl>
                                      </p:cBhvr>
                                      <p:to x="100000" y="95000"/>
                                    </p:animScale>
                                    <p:animScale>
                                      <p:cBhvr>
                                        <p:cTn id="412" dur="166" decel="50000">
                                          <p:stCondLst>
                                            <p:cond delay="1834"/>
                                          </p:stCondLst>
                                        </p:cTn>
                                        <p:tgtEl>
                                          <p:spTgt spid="2"/>
                                        </p:tgtEl>
                                      </p:cBhvr>
                                      <p:to x="100000" y="100000"/>
                                    </p:animScale>
                                  </p:childTnLst>
                                </p:cTn>
                              </p:par>
                            </p:childTnLst>
                          </p:cTn>
                        </p:par>
                      </p:childTnLst>
                    </p:cTn>
                  </p:par>
                  <p:par>
                    <p:cTn id="413" fill="hold" nodeType="clickPar">
                      <p:stCondLst>
                        <p:cond delay="indefinite"/>
                      </p:stCondLst>
                      <p:childTnLst>
                        <p:par>
                          <p:cTn id="414" fill="hold" nodeType="withGroup">
                            <p:stCondLst>
                              <p:cond delay="0"/>
                            </p:stCondLst>
                            <p:childTnLst>
                              <p:par>
                                <p:cTn id="415" presetID="26" presetClass="entr" presetSubtype="0" fill="hold" nodeType="clickEffect">
                                  <p:stCondLst>
                                    <p:cond delay="0"/>
                                  </p:stCondLst>
                                  <p:childTnLst>
                                    <p:set>
                                      <p:cBhvr>
                                        <p:cTn id="416" dur="1" fill="hold">
                                          <p:stCondLst>
                                            <p:cond delay="0"/>
                                          </p:stCondLst>
                                        </p:cTn>
                                        <p:tgtEl>
                                          <p:spTgt spid="160"/>
                                        </p:tgtEl>
                                        <p:attrNameLst>
                                          <p:attrName>style.visibility</p:attrName>
                                        </p:attrNameLst>
                                      </p:cBhvr>
                                      <p:to>
                                        <p:strVal val="visible"/>
                                      </p:to>
                                    </p:set>
                                    <p:animEffect transition="in" filter="wipe(down)">
                                      <p:cBhvr>
                                        <p:cTn id="417" dur="580">
                                          <p:stCondLst>
                                            <p:cond delay="0"/>
                                          </p:stCondLst>
                                        </p:cTn>
                                        <p:tgtEl>
                                          <p:spTgt spid="160"/>
                                        </p:tgtEl>
                                      </p:cBhvr>
                                    </p:animEffect>
                                    <p:anim calcmode="lin" valueType="num">
                                      <p:cBhvr>
                                        <p:cTn id="418" dur="1822" tmFilter="0,0; 0.14,0.36; 0.43,0.73; 0.71,0.91; 1.0,1.0">
                                          <p:stCondLst>
                                            <p:cond delay="0"/>
                                          </p:stCondLst>
                                        </p:cTn>
                                        <p:tgtEl>
                                          <p:spTgt spid="160"/>
                                        </p:tgtEl>
                                        <p:attrNameLst>
                                          <p:attrName>ppt_x</p:attrName>
                                        </p:attrNameLst>
                                      </p:cBhvr>
                                      <p:tavLst>
                                        <p:tav tm="0">
                                          <p:val>
                                            <p:strVal val="#ppt_x-0.25"/>
                                          </p:val>
                                        </p:tav>
                                        <p:tav tm="100000">
                                          <p:val>
                                            <p:strVal val="#ppt_x"/>
                                          </p:val>
                                        </p:tav>
                                      </p:tavLst>
                                    </p:anim>
                                    <p:anim calcmode="lin" valueType="num">
                                      <p:cBhvr>
                                        <p:cTn id="419" dur="664" tmFilter="0.0,0.0; 0.25,0.07; 0.50,0.2; 0.75,0.467; 1.0,1.0">
                                          <p:stCondLst>
                                            <p:cond delay="0"/>
                                          </p:stCondLst>
                                        </p:cTn>
                                        <p:tgtEl>
                                          <p:spTgt spid="160"/>
                                        </p:tgtEl>
                                        <p:attrNameLst>
                                          <p:attrName>ppt_y</p:attrName>
                                        </p:attrNameLst>
                                      </p:cBhvr>
                                      <p:tavLst>
                                        <p:tav tm="0" fmla="#ppt_y-sin(pi*$)/3">
                                          <p:val>
                                            <p:fltVal val="0.5"/>
                                          </p:val>
                                        </p:tav>
                                        <p:tav tm="100000">
                                          <p:val>
                                            <p:fltVal val="1"/>
                                          </p:val>
                                        </p:tav>
                                      </p:tavLst>
                                    </p:anim>
                                    <p:anim calcmode="lin" valueType="num">
                                      <p:cBhvr>
                                        <p:cTn id="420" dur="664" tmFilter="0, 0; 0.125,0.2665; 0.25,0.4; 0.375,0.465; 0.5,0.5;  0.625,0.535; 0.75,0.6; 0.875,0.7335; 1,1">
                                          <p:stCondLst>
                                            <p:cond delay="664"/>
                                          </p:stCondLst>
                                        </p:cTn>
                                        <p:tgtEl>
                                          <p:spTgt spid="160"/>
                                        </p:tgtEl>
                                        <p:attrNameLst>
                                          <p:attrName>ppt_y</p:attrName>
                                        </p:attrNameLst>
                                      </p:cBhvr>
                                      <p:tavLst>
                                        <p:tav tm="0" fmla="#ppt_y-sin(pi*$)/9">
                                          <p:val>
                                            <p:fltVal val="0"/>
                                          </p:val>
                                        </p:tav>
                                        <p:tav tm="100000">
                                          <p:val>
                                            <p:fltVal val="1"/>
                                          </p:val>
                                        </p:tav>
                                      </p:tavLst>
                                    </p:anim>
                                    <p:anim calcmode="lin" valueType="num">
                                      <p:cBhvr>
                                        <p:cTn id="421" dur="332" tmFilter="0, 0; 0.125,0.2665; 0.25,0.4; 0.375,0.465; 0.5,0.5;  0.625,0.535; 0.75,0.6; 0.875,0.7335; 1,1">
                                          <p:stCondLst>
                                            <p:cond delay="1324"/>
                                          </p:stCondLst>
                                        </p:cTn>
                                        <p:tgtEl>
                                          <p:spTgt spid="160"/>
                                        </p:tgtEl>
                                        <p:attrNameLst>
                                          <p:attrName>ppt_y</p:attrName>
                                        </p:attrNameLst>
                                      </p:cBhvr>
                                      <p:tavLst>
                                        <p:tav tm="0" fmla="#ppt_y-sin(pi*$)/27">
                                          <p:val>
                                            <p:fltVal val="0"/>
                                          </p:val>
                                        </p:tav>
                                        <p:tav tm="100000">
                                          <p:val>
                                            <p:fltVal val="1"/>
                                          </p:val>
                                        </p:tav>
                                      </p:tavLst>
                                    </p:anim>
                                    <p:anim calcmode="lin" valueType="num">
                                      <p:cBhvr>
                                        <p:cTn id="422" dur="164" tmFilter="0, 0; 0.125,0.2665; 0.25,0.4; 0.375,0.465; 0.5,0.5;  0.625,0.535; 0.75,0.6; 0.875,0.7335; 1,1">
                                          <p:stCondLst>
                                            <p:cond delay="1656"/>
                                          </p:stCondLst>
                                        </p:cTn>
                                        <p:tgtEl>
                                          <p:spTgt spid="160"/>
                                        </p:tgtEl>
                                        <p:attrNameLst>
                                          <p:attrName>ppt_y</p:attrName>
                                        </p:attrNameLst>
                                      </p:cBhvr>
                                      <p:tavLst>
                                        <p:tav tm="0" fmla="#ppt_y-sin(pi*$)/81">
                                          <p:val>
                                            <p:fltVal val="0"/>
                                          </p:val>
                                        </p:tav>
                                        <p:tav tm="100000">
                                          <p:val>
                                            <p:fltVal val="1"/>
                                          </p:val>
                                        </p:tav>
                                      </p:tavLst>
                                    </p:anim>
                                    <p:animScale>
                                      <p:cBhvr>
                                        <p:cTn id="423" dur="26">
                                          <p:stCondLst>
                                            <p:cond delay="650"/>
                                          </p:stCondLst>
                                        </p:cTn>
                                        <p:tgtEl>
                                          <p:spTgt spid="160"/>
                                        </p:tgtEl>
                                      </p:cBhvr>
                                      <p:to x="100000" y="60000"/>
                                    </p:animScale>
                                    <p:animScale>
                                      <p:cBhvr>
                                        <p:cTn id="424" dur="166" decel="50000">
                                          <p:stCondLst>
                                            <p:cond delay="676"/>
                                          </p:stCondLst>
                                        </p:cTn>
                                        <p:tgtEl>
                                          <p:spTgt spid="160"/>
                                        </p:tgtEl>
                                      </p:cBhvr>
                                      <p:to x="100000" y="100000"/>
                                    </p:animScale>
                                    <p:animScale>
                                      <p:cBhvr>
                                        <p:cTn id="425" dur="26">
                                          <p:stCondLst>
                                            <p:cond delay="1312"/>
                                          </p:stCondLst>
                                        </p:cTn>
                                        <p:tgtEl>
                                          <p:spTgt spid="160"/>
                                        </p:tgtEl>
                                      </p:cBhvr>
                                      <p:to x="100000" y="80000"/>
                                    </p:animScale>
                                    <p:animScale>
                                      <p:cBhvr>
                                        <p:cTn id="426" dur="166" decel="50000">
                                          <p:stCondLst>
                                            <p:cond delay="1338"/>
                                          </p:stCondLst>
                                        </p:cTn>
                                        <p:tgtEl>
                                          <p:spTgt spid="160"/>
                                        </p:tgtEl>
                                      </p:cBhvr>
                                      <p:to x="100000" y="100000"/>
                                    </p:animScale>
                                    <p:animScale>
                                      <p:cBhvr>
                                        <p:cTn id="427" dur="26">
                                          <p:stCondLst>
                                            <p:cond delay="1642"/>
                                          </p:stCondLst>
                                        </p:cTn>
                                        <p:tgtEl>
                                          <p:spTgt spid="160"/>
                                        </p:tgtEl>
                                      </p:cBhvr>
                                      <p:to x="100000" y="90000"/>
                                    </p:animScale>
                                    <p:animScale>
                                      <p:cBhvr>
                                        <p:cTn id="428" dur="166" decel="50000">
                                          <p:stCondLst>
                                            <p:cond delay="1668"/>
                                          </p:stCondLst>
                                        </p:cTn>
                                        <p:tgtEl>
                                          <p:spTgt spid="160"/>
                                        </p:tgtEl>
                                      </p:cBhvr>
                                      <p:to x="100000" y="100000"/>
                                    </p:animScale>
                                    <p:animScale>
                                      <p:cBhvr>
                                        <p:cTn id="429" dur="26">
                                          <p:stCondLst>
                                            <p:cond delay="1808"/>
                                          </p:stCondLst>
                                        </p:cTn>
                                        <p:tgtEl>
                                          <p:spTgt spid="160"/>
                                        </p:tgtEl>
                                      </p:cBhvr>
                                      <p:to x="100000" y="95000"/>
                                    </p:animScale>
                                    <p:animScale>
                                      <p:cBhvr>
                                        <p:cTn id="430" dur="166" decel="50000">
                                          <p:stCondLst>
                                            <p:cond delay="1834"/>
                                          </p:stCondLst>
                                        </p:cTn>
                                        <p:tgtEl>
                                          <p:spTgt spid="160"/>
                                        </p:tgtEl>
                                      </p:cBhvr>
                                      <p:to x="100000" y="100000"/>
                                    </p:animScale>
                                  </p:childTnLst>
                                </p:cTn>
                              </p:par>
                              <p:par>
                                <p:cTn id="431" presetID="26" presetClass="entr" presetSubtype="0" fill="hold" nodeType="withEffect">
                                  <p:stCondLst>
                                    <p:cond delay="0"/>
                                  </p:stCondLst>
                                  <p:childTnLst>
                                    <p:set>
                                      <p:cBhvr>
                                        <p:cTn id="432" dur="1" fill="hold">
                                          <p:stCondLst>
                                            <p:cond delay="0"/>
                                          </p:stCondLst>
                                        </p:cTn>
                                        <p:tgtEl>
                                          <p:spTgt spid="161"/>
                                        </p:tgtEl>
                                        <p:attrNameLst>
                                          <p:attrName>style.visibility</p:attrName>
                                        </p:attrNameLst>
                                      </p:cBhvr>
                                      <p:to>
                                        <p:strVal val="visible"/>
                                      </p:to>
                                    </p:set>
                                    <p:animEffect transition="in" filter="wipe(down)">
                                      <p:cBhvr>
                                        <p:cTn id="433" dur="580">
                                          <p:stCondLst>
                                            <p:cond delay="0"/>
                                          </p:stCondLst>
                                        </p:cTn>
                                        <p:tgtEl>
                                          <p:spTgt spid="161"/>
                                        </p:tgtEl>
                                      </p:cBhvr>
                                    </p:animEffect>
                                    <p:anim calcmode="lin" valueType="num">
                                      <p:cBhvr>
                                        <p:cTn id="434" dur="1822" tmFilter="0,0; 0.14,0.36; 0.43,0.73; 0.71,0.91; 1.0,1.0">
                                          <p:stCondLst>
                                            <p:cond delay="0"/>
                                          </p:stCondLst>
                                        </p:cTn>
                                        <p:tgtEl>
                                          <p:spTgt spid="161"/>
                                        </p:tgtEl>
                                        <p:attrNameLst>
                                          <p:attrName>ppt_x</p:attrName>
                                        </p:attrNameLst>
                                      </p:cBhvr>
                                      <p:tavLst>
                                        <p:tav tm="0">
                                          <p:val>
                                            <p:strVal val="#ppt_x-0.25"/>
                                          </p:val>
                                        </p:tav>
                                        <p:tav tm="100000">
                                          <p:val>
                                            <p:strVal val="#ppt_x"/>
                                          </p:val>
                                        </p:tav>
                                      </p:tavLst>
                                    </p:anim>
                                    <p:anim calcmode="lin" valueType="num">
                                      <p:cBhvr>
                                        <p:cTn id="435" dur="664" tmFilter="0.0,0.0; 0.25,0.07; 0.50,0.2; 0.75,0.467; 1.0,1.0">
                                          <p:stCondLst>
                                            <p:cond delay="0"/>
                                          </p:stCondLst>
                                        </p:cTn>
                                        <p:tgtEl>
                                          <p:spTgt spid="161"/>
                                        </p:tgtEl>
                                        <p:attrNameLst>
                                          <p:attrName>ppt_y</p:attrName>
                                        </p:attrNameLst>
                                      </p:cBhvr>
                                      <p:tavLst>
                                        <p:tav tm="0" fmla="#ppt_y-sin(pi*$)/3">
                                          <p:val>
                                            <p:fltVal val="0.5"/>
                                          </p:val>
                                        </p:tav>
                                        <p:tav tm="100000">
                                          <p:val>
                                            <p:fltVal val="1"/>
                                          </p:val>
                                        </p:tav>
                                      </p:tavLst>
                                    </p:anim>
                                    <p:anim calcmode="lin" valueType="num">
                                      <p:cBhvr>
                                        <p:cTn id="436" dur="664" tmFilter="0, 0; 0.125,0.2665; 0.25,0.4; 0.375,0.465; 0.5,0.5;  0.625,0.535; 0.75,0.6; 0.875,0.7335; 1,1">
                                          <p:stCondLst>
                                            <p:cond delay="664"/>
                                          </p:stCondLst>
                                        </p:cTn>
                                        <p:tgtEl>
                                          <p:spTgt spid="161"/>
                                        </p:tgtEl>
                                        <p:attrNameLst>
                                          <p:attrName>ppt_y</p:attrName>
                                        </p:attrNameLst>
                                      </p:cBhvr>
                                      <p:tavLst>
                                        <p:tav tm="0" fmla="#ppt_y-sin(pi*$)/9">
                                          <p:val>
                                            <p:fltVal val="0"/>
                                          </p:val>
                                        </p:tav>
                                        <p:tav tm="100000">
                                          <p:val>
                                            <p:fltVal val="1"/>
                                          </p:val>
                                        </p:tav>
                                      </p:tavLst>
                                    </p:anim>
                                    <p:anim calcmode="lin" valueType="num">
                                      <p:cBhvr>
                                        <p:cTn id="437" dur="332" tmFilter="0, 0; 0.125,0.2665; 0.25,0.4; 0.375,0.465; 0.5,0.5;  0.625,0.535; 0.75,0.6; 0.875,0.7335; 1,1">
                                          <p:stCondLst>
                                            <p:cond delay="1324"/>
                                          </p:stCondLst>
                                        </p:cTn>
                                        <p:tgtEl>
                                          <p:spTgt spid="161"/>
                                        </p:tgtEl>
                                        <p:attrNameLst>
                                          <p:attrName>ppt_y</p:attrName>
                                        </p:attrNameLst>
                                      </p:cBhvr>
                                      <p:tavLst>
                                        <p:tav tm="0" fmla="#ppt_y-sin(pi*$)/27">
                                          <p:val>
                                            <p:fltVal val="0"/>
                                          </p:val>
                                        </p:tav>
                                        <p:tav tm="100000">
                                          <p:val>
                                            <p:fltVal val="1"/>
                                          </p:val>
                                        </p:tav>
                                      </p:tavLst>
                                    </p:anim>
                                    <p:anim calcmode="lin" valueType="num">
                                      <p:cBhvr>
                                        <p:cTn id="438" dur="164" tmFilter="0, 0; 0.125,0.2665; 0.25,0.4; 0.375,0.465; 0.5,0.5;  0.625,0.535; 0.75,0.6; 0.875,0.7335; 1,1">
                                          <p:stCondLst>
                                            <p:cond delay="1656"/>
                                          </p:stCondLst>
                                        </p:cTn>
                                        <p:tgtEl>
                                          <p:spTgt spid="161"/>
                                        </p:tgtEl>
                                        <p:attrNameLst>
                                          <p:attrName>ppt_y</p:attrName>
                                        </p:attrNameLst>
                                      </p:cBhvr>
                                      <p:tavLst>
                                        <p:tav tm="0" fmla="#ppt_y-sin(pi*$)/81">
                                          <p:val>
                                            <p:fltVal val="0"/>
                                          </p:val>
                                        </p:tav>
                                        <p:tav tm="100000">
                                          <p:val>
                                            <p:fltVal val="1"/>
                                          </p:val>
                                        </p:tav>
                                      </p:tavLst>
                                    </p:anim>
                                    <p:animScale>
                                      <p:cBhvr>
                                        <p:cTn id="439" dur="26">
                                          <p:stCondLst>
                                            <p:cond delay="650"/>
                                          </p:stCondLst>
                                        </p:cTn>
                                        <p:tgtEl>
                                          <p:spTgt spid="161"/>
                                        </p:tgtEl>
                                      </p:cBhvr>
                                      <p:to x="100000" y="60000"/>
                                    </p:animScale>
                                    <p:animScale>
                                      <p:cBhvr>
                                        <p:cTn id="440" dur="166" decel="50000">
                                          <p:stCondLst>
                                            <p:cond delay="676"/>
                                          </p:stCondLst>
                                        </p:cTn>
                                        <p:tgtEl>
                                          <p:spTgt spid="161"/>
                                        </p:tgtEl>
                                      </p:cBhvr>
                                      <p:to x="100000" y="100000"/>
                                    </p:animScale>
                                    <p:animScale>
                                      <p:cBhvr>
                                        <p:cTn id="441" dur="26">
                                          <p:stCondLst>
                                            <p:cond delay="1312"/>
                                          </p:stCondLst>
                                        </p:cTn>
                                        <p:tgtEl>
                                          <p:spTgt spid="161"/>
                                        </p:tgtEl>
                                      </p:cBhvr>
                                      <p:to x="100000" y="80000"/>
                                    </p:animScale>
                                    <p:animScale>
                                      <p:cBhvr>
                                        <p:cTn id="442" dur="166" decel="50000">
                                          <p:stCondLst>
                                            <p:cond delay="1338"/>
                                          </p:stCondLst>
                                        </p:cTn>
                                        <p:tgtEl>
                                          <p:spTgt spid="161"/>
                                        </p:tgtEl>
                                      </p:cBhvr>
                                      <p:to x="100000" y="100000"/>
                                    </p:animScale>
                                    <p:animScale>
                                      <p:cBhvr>
                                        <p:cTn id="443" dur="26">
                                          <p:stCondLst>
                                            <p:cond delay="1642"/>
                                          </p:stCondLst>
                                        </p:cTn>
                                        <p:tgtEl>
                                          <p:spTgt spid="161"/>
                                        </p:tgtEl>
                                      </p:cBhvr>
                                      <p:to x="100000" y="90000"/>
                                    </p:animScale>
                                    <p:animScale>
                                      <p:cBhvr>
                                        <p:cTn id="444" dur="166" decel="50000">
                                          <p:stCondLst>
                                            <p:cond delay="1668"/>
                                          </p:stCondLst>
                                        </p:cTn>
                                        <p:tgtEl>
                                          <p:spTgt spid="161"/>
                                        </p:tgtEl>
                                      </p:cBhvr>
                                      <p:to x="100000" y="100000"/>
                                    </p:animScale>
                                    <p:animScale>
                                      <p:cBhvr>
                                        <p:cTn id="445" dur="26">
                                          <p:stCondLst>
                                            <p:cond delay="1808"/>
                                          </p:stCondLst>
                                        </p:cTn>
                                        <p:tgtEl>
                                          <p:spTgt spid="161"/>
                                        </p:tgtEl>
                                      </p:cBhvr>
                                      <p:to x="100000" y="95000"/>
                                    </p:animScale>
                                    <p:animScale>
                                      <p:cBhvr>
                                        <p:cTn id="446" dur="166" decel="50000">
                                          <p:stCondLst>
                                            <p:cond delay="1834"/>
                                          </p:stCondLst>
                                        </p:cTn>
                                        <p:tgtEl>
                                          <p:spTgt spid="161"/>
                                        </p:tgtEl>
                                      </p:cBhvr>
                                      <p:to x="100000" y="100000"/>
                                    </p:animScale>
                                  </p:childTnLst>
                                </p:cTn>
                              </p:par>
                              <p:par>
                                <p:cTn id="447" presetID="26" presetClass="entr" presetSubtype="0" fill="hold" nodeType="withEffect">
                                  <p:stCondLst>
                                    <p:cond delay="0"/>
                                  </p:stCondLst>
                                  <p:childTnLst>
                                    <p:set>
                                      <p:cBhvr>
                                        <p:cTn id="448" dur="1" fill="hold">
                                          <p:stCondLst>
                                            <p:cond delay="0"/>
                                          </p:stCondLst>
                                        </p:cTn>
                                        <p:tgtEl>
                                          <p:spTgt spid="162"/>
                                        </p:tgtEl>
                                        <p:attrNameLst>
                                          <p:attrName>style.visibility</p:attrName>
                                        </p:attrNameLst>
                                      </p:cBhvr>
                                      <p:to>
                                        <p:strVal val="visible"/>
                                      </p:to>
                                    </p:set>
                                    <p:animEffect transition="in" filter="wipe(down)">
                                      <p:cBhvr>
                                        <p:cTn id="449" dur="580">
                                          <p:stCondLst>
                                            <p:cond delay="0"/>
                                          </p:stCondLst>
                                        </p:cTn>
                                        <p:tgtEl>
                                          <p:spTgt spid="162"/>
                                        </p:tgtEl>
                                      </p:cBhvr>
                                    </p:animEffect>
                                    <p:anim calcmode="lin" valueType="num">
                                      <p:cBhvr>
                                        <p:cTn id="450" dur="1822" tmFilter="0,0; 0.14,0.36; 0.43,0.73; 0.71,0.91; 1.0,1.0">
                                          <p:stCondLst>
                                            <p:cond delay="0"/>
                                          </p:stCondLst>
                                        </p:cTn>
                                        <p:tgtEl>
                                          <p:spTgt spid="162"/>
                                        </p:tgtEl>
                                        <p:attrNameLst>
                                          <p:attrName>ppt_x</p:attrName>
                                        </p:attrNameLst>
                                      </p:cBhvr>
                                      <p:tavLst>
                                        <p:tav tm="0">
                                          <p:val>
                                            <p:strVal val="#ppt_x-0.25"/>
                                          </p:val>
                                        </p:tav>
                                        <p:tav tm="100000">
                                          <p:val>
                                            <p:strVal val="#ppt_x"/>
                                          </p:val>
                                        </p:tav>
                                      </p:tavLst>
                                    </p:anim>
                                    <p:anim calcmode="lin" valueType="num">
                                      <p:cBhvr>
                                        <p:cTn id="451" dur="664" tmFilter="0.0,0.0; 0.25,0.07; 0.50,0.2; 0.75,0.467; 1.0,1.0">
                                          <p:stCondLst>
                                            <p:cond delay="0"/>
                                          </p:stCondLst>
                                        </p:cTn>
                                        <p:tgtEl>
                                          <p:spTgt spid="162"/>
                                        </p:tgtEl>
                                        <p:attrNameLst>
                                          <p:attrName>ppt_y</p:attrName>
                                        </p:attrNameLst>
                                      </p:cBhvr>
                                      <p:tavLst>
                                        <p:tav tm="0" fmla="#ppt_y-sin(pi*$)/3">
                                          <p:val>
                                            <p:fltVal val="0.5"/>
                                          </p:val>
                                        </p:tav>
                                        <p:tav tm="100000">
                                          <p:val>
                                            <p:fltVal val="1"/>
                                          </p:val>
                                        </p:tav>
                                      </p:tavLst>
                                    </p:anim>
                                    <p:anim calcmode="lin" valueType="num">
                                      <p:cBhvr>
                                        <p:cTn id="452" dur="664" tmFilter="0, 0; 0.125,0.2665; 0.25,0.4; 0.375,0.465; 0.5,0.5;  0.625,0.535; 0.75,0.6; 0.875,0.7335; 1,1">
                                          <p:stCondLst>
                                            <p:cond delay="664"/>
                                          </p:stCondLst>
                                        </p:cTn>
                                        <p:tgtEl>
                                          <p:spTgt spid="162"/>
                                        </p:tgtEl>
                                        <p:attrNameLst>
                                          <p:attrName>ppt_y</p:attrName>
                                        </p:attrNameLst>
                                      </p:cBhvr>
                                      <p:tavLst>
                                        <p:tav tm="0" fmla="#ppt_y-sin(pi*$)/9">
                                          <p:val>
                                            <p:fltVal val="0"/>
                                          </p:val>
                                        </p:tav>
                                        <p:tav tm="100000">
                                          <p:val>
                                            <p:fltVal val="1"/>
                                          </p:val>
                                        </p:tav>
                                      </p:tavLst>
                                    </p:anim>
                                    <p:anim calcmode="lin" valueType="num">
                                      <p:cBhvr>
                                        <p:cTn id="453" dur="332" tmFilter="0, 0; 0.125,0.2665; 0.25,0.4; 0.375,0.465; 0.5,0.5;  0.625,0.535; 0.75,0.6; 0.875,0.7335; 1,1">
                                          <p:stCondLst>
                                            <p:cond delay="1324"/>
                                          </p:stCondLst>
                                        </p:cTn>
                                        <p:tgtEl>
                                          <p:spTgt spid="162"/>
                                        </p:tgtEl>
                                        <p:attrNameLst>
                                          <p:attrName>ppt_y</p:attrName>
                                        </p:attrNameLst>
                                      </p:cBhvr>
                                      <p:tavLst>
                                        <p:tav tm="0" fmla="#ppt_y-sin(pi*$)/27">
                                          <p:val>
                                            <p:fltVal val="0"/>
                                          </p:val>
                                        </p:tav>
                                        <p:tav tm="100000">
                                          <p:val>
                                            <p:fltVal val="1"/>
                                          </p:val>
                                        </p:tav>
                                      </p:tavLst>
                                    </p:anim>
                                    <p:anim calcmode="lin" valueType="num">
                                      <p:cBhvr>
                                        <p:cTn id="454" dur="164" tmFilter="0, 0; 0.125,0.2665; 0.25,0.4; 0.375,0.465; 0.5,0.5;  0.625,0.535; 0.75,0.6; 0.875,0.7335; 1,1">
                                          <p:stCondLst>
                                            <p:cond delay="1656"/>
                                          </p:stCondLst>
                                        </p:cTn>
                                        <p:tgtEl>
                                          <p:spTgt spid="162"/>
                                        </p:tgtEl>
                                        <p:attrNameLst>
                                          <p:attrName>ppt_y</p:attrName>
                                        </p:attrNameLst>
                                      </p:cBhvr>
                                      <p:tavLst>
                                        <p:tav tm="0" fmla="#ppt_y-sin(pi*$)/81">
                                          <p:val>
                                            <p:fltVal val="0"/>
                                          </p:val>
                                        </p:tav>
                                        <p:tav tm="100000">
                                          <p:val>
                                            <p:fltVal val="1"/>
                                          </p:val>
                                        </p:tav>
                                      </p:tavLst>
                                    </p:anim>
                                    <p:animScale>
                                      <p:cBhvr>
                                        <p:cTn id="455" dur="26">
                                          <p:stCondLst>
                                            <p:cond delay="650"/>
                                          </p:stCondLst>
                                        </p:cTn>
                                        <p:tgtEl>
                                          <p:spTgt spid="162"/>
                                        </p:tgtEl>
                                      </p:cBhvr>
                                      <p:to x="100000" y="60000"/>
                                    </p:animScale>
                                    <p:animScale>
                                      <p:cBhvr>
                                        <p:cTn id="456" dur="166" decel="50000">
                                          <p:stCondLst>
                                            <p:cond delay="676"/>
                                          </p:stCondLst>
                                        </p:cTn>
                                        <p:tgtEl>
                                          <p:spTgt spid="162"/>
                                        </p:tgtEl>
                                      </p:cBhvr>
                                      <p:to x="100000" y="100000"/>
                                    </p:animScale>
                                    <p:animScale>
                                      <p:cBhvr>
                                        <p:cTn id="457" dur="26">
                                          <p:stCondLst>
                                            <p:cond delay="1312"/>
                                          </p:stCondLst>
                                        </p:cTn>
                                        <p:tgtEl>
                                          <p:spTgt spid="162"/>
                                        </p:tgtEl>
                                      </p:cBhvr>
                                      <p:to x="100000" y="80000"/>
                                    </p:animScale>
                                    <p:animScale>
                                      <p:cBhvr>
                                        <p:cTn id="458" dur="166" decel="50000">
                                          <p:stCondLst>
                                            <p:cond delay="1338"/>
                                          </p:stCondLst>
                                        </p:cTn>
                                        <p:tgtEl>
                                          <p:spTgt spid="162"/>
                                        </p:tgtEl>
                                      </p:cBhvr>
                                      <p:to x="100000" y="100000"/>
                                    </p:animScale>
                                    <p:animScale>
                                      <p:cBhvr>
                                        <p:cTn id="459" dur="26">
                                          <p:stCondLst>
                                            <p:cond delay="1642"/>
                                          </p:stCondLst>
                                        </p:cTn>
                                        <p:tgtEl>
                                          <p:spTgt spid="162"/>
                                        </p:tgtEl>
                                      </p:cBhvr>
                                      <p:to x="100000" y="90000"/>
                                    </p:animScale>
                                    <p:animScale>
                                      <p:cBhvr>
                                        <p:cTn id="460" dur="166" decel="50000">
                                          <p:stCondLst>
                                            <p:cond delay="1668"/>
                                          </p:stCondLst>
                                        </p:cTn>
                                        <p:tgtEl>
                                          <p:spTgt spid="162"/>
                                        </p:tgtEl>
                                      </p:cBhvr>
                                      <p:to x="100000" y="100000"/>
                                    </p:animScale>
                                    <p:animScale>
                                      <p:cBhvr>
                                        <p:cTn id="461" dur="26">
                                          <p:stCondLst>
                                            <p:cond delay="1808"/>
                                          </p:stCondLst>
                                        </p:cTn>
                                        <p:tgtEl>
                                          <p:spTgt spid="162"/>
                                        </p:tgtEl>
                                      </p:cBhvr>
                                      <p:to x="100000" y="95000"/>
                                    </p:animScale>
                                    <p:animScale>
                                      <p:cBhvr>
                                        <p:cTn id="462" dur="166" decel="50000">
                                          <p:stCondLst>
                                            <p:cond delay="1834"/>
                                          </p:stCondLst>
                                        </p:cTn>
                                        <p:tgtEl>
                                          <p:spTgt spid="162"/>
                                        </p:tgtEl>
                                      </p:cBhvr>
                                      <p:to x="100000" y="100000"/>
                                    </p:animScale>
                                  </p:childTnLst>
                                </p:cTn>
                              </p:par>
                              <p:par>
                                <p:cTn id="463" presetID="26" presetClass="entr" presetSubtype="0" fill="hold" nodeType="withEffect">
                                  <p:stCondLst>
                                    <p:cond delay="0"/>
                                  </p:stCondLst>
                                  <p:childTnLst>
                                    <p:set>
                                      <p:cBhvr>
                                        <p:cTn id="464" dur="1" fill="hold">
                                          <p:stCondLst>
                                            <p:cond delay="0"/>
                                          </p:stCondLst>
                                        </p:cTn>
                                        <p:tgtEl>
                                          <p:spTgt spid="163"/>
                                        </p:tgtEl>
                                        <p:attrNameLst>
                                          <p:attrName>style.visibility</p:attrName>
                                        </p:attrNameLst>
                                      </p:cBhvr>
                                      <p:to>
                                        <p:strVal val="visible"/>
                                      </p:to>
                                    </p:set>
                                    <p:animEffect transition="in" filter="wipe(down)">
                                      <p:cBhvr>
                                        <p:cTn id="465" dur="580">
                                          <p:stCondLst>
                                            <p:cond delay="0"/>
                                          </p:stCondLst>
                                        </p:cTn>
                                        <p:tgtEl>
                                          <p:spTgt spid="163"/>
                                        </p:tgtEl>
                                      </p:cBhvr>
                                    </p:animEffect>
                                    <p:anim calcmode="lin" valueType="num">
                                      <p:cBhvr>
                                        <p:cTn id="466" dur="1822" tmFilter="0,0; 0.14,0.36; 0.43,0.73; 0.71,0.91; 1.0,1.0">
                                          <p:stCondLst>
                                            <p:cond delay="0"/>
                                          </p:stCondLst>
                                        </p:cTn>
                                        <p:tgtEl>
                                          <p:spTgt spid="163"/>
                                        </p:tgtEl>
                                        <p:attrNameLst>
                                          <p:attrName>ppt_x</p:attrName>
                                        </p:attrNameLst>
                                      </p:cBhvr>
                                      <p:tavLst>
                                        <p:tav tm="0">
                                          <p:val>
                                            <p:strVal val="#ppt_x-0.25"/>
                                          </p:val>
                                        </p:tav>
                                        <p:tav tm="100000">
                                          <p:val>
                                            <p:strVal val="#ppt_x"/>
                                          </p:val>
                                        </p:tav>
                                      </p:tavLst>
                                    </p:anim>
                                    <p:anim calcmode="lin" valueType="num">
                                      <p:cBhvr>
                                        <p:cTn id="467" dur="664" tmFilter="0.0,0.0; 0.25,0.07; 0.50,0.2; 0.75,0.467; 1.0,1.0">
                                          <p:stCondLst>
                                            <p:cond delay="0"/>
                                          </p:stCondLst>
                                        </p:cTn>
                                        <p:tgtEl>
                                          <p:spTgt spid="163"/>
                                        </p:tgtEl>
                                        <p:attrNameLst>
                                          <p:attrName>ppt_y</p:attrName>
                                        </p:attrNameLst>
                                      </p:cBhvr>
                                      <p:tavLst>
                                        <p:tav tm="0" fmla="#ppt_y-sin(pi*$)/3">
                                          <p:val>
                                            <p:fltVal val="0.5"/>
                                          </p:val>
                                        </p:tav>
                                        <p:tav tm="100000">
                                          <p:val>
                                            <p:fltVal val="1"/>
                                          </p:val>
                                        </p:tav>
                                      </p:tavLst>
                                    </p:anim>
                                    <p:anim calcmode="lin" valueType="num">
                                      <p:cBhvr>
                                        <p:cTn id="468" dur="664" tmFilter="0, 0; 0.125,0.2665; 0.25,0.4; 0.375,0.465; 0.5,0.5;  0.625,0.535; 0.75,0.6; 0.875,0.7335; 1,1">
                                          <p:stCondLst>
                                            <p:cond delay="664"/>
                                          </p:stCondLst>
                                        </p:cTn>
                                        <p:tgtEl>
                                          <p:spTgt spid="163"/>
                                        </p:tgtEl>
                                        <p:attrNameLst>
                                          <p:attrName>ppt_y</p:attrName>
                                        </p:attrNameLst>
                                      </p:cBhvr>
                                      <p:tavLst>
                                        <p:tav tm="0" fmla="#ppt_y-sin(pi*$)/9">
                                          <p:val>
                                            <p:fltVal val="0"/>
                                          </p:val>
                                        </p:tav>
                                        <p:tav tm="100000">
                                          <p:val>
                                            <p:fltVal val="1"/>
                                          </p:val>
                                        </p:tav>
                                      </p:tavLst>
                                    </p:anim>
                                    <p:anim calcmode="lin" valueType="num">
                                      <p:cBhvr>
                                        <p:cTn id="469" dur="332" tmFilter="0, 0; 0.125,0.2665; 0.25,0.4; 0.375,0.465; 0.5,0.5;  0.625,0.535; 0.75,0.6; 0.875,0.7335; 1,1">
                                          <p:stCondLst>
                                            <p:cond delay="1324"/>
                                          </p:stCondLst>
                                        </p:cTn>
                                        <p:tgtEl>
                                          <p:spTgt spid="163"/>
                                        </p:tgtEl>
                                        <p:attrNameLst>
                                          <p:attrName>ppt_y</p:attrName>
                                        </p:attrNameLst>
                                      </p:cBhvr>
                                      <p:tavLst>
                                        <p:tav tm="0" fmla="#ppt_y-sin(pi*$)/27">
                                          <p:val>
                                            <p:fltVal val="0"/>
                                          </p:val>
                                        </p:tav>
                                        <p:tav tm="100000">
                                          <p:val>
                                            <p:fltVal val="1"/>
                                          </p:val>
                                        </p:tav>
                                      </p:tavLst>
                                    </p:anim>
                                    <p:anim calcmode="lin" valueType="num">
                                      <p:cBhvr>
                                        <p:cTn id="470" dur="164" tmFilter="0, 0; 0.125,0.2665; 0.25,0.4; 0.375,0.465; 0.5,0.5;  0.625,0.535; 0.75,0.6; 0.875,0.7335; 1,1">
                                          <p:stCondLst>
                                            <p:cond delay="1656"/>
                                          </p:stCondLst>
                                        </p:cTn>
                                        <p:tgtEl>
                                          <p:spTgt spid="163"/>
                                        </p:tgtEl>
                                        <p:attrNameLst>
                                          <p:attrName>ppt_y</p:attrName>
                                        </p:attrNameLst>
                                      </p:cBhvr>
                                      <p:tavLst>
                                        <p:tav tm="0" fmla="#ppt_y-sin(pi*$)/81">
                                          <p:val>
                                            <p:fltVal val="0"/>
                                          </p:val>
                                        </p:tav>
                                        <p:tav tm="100000">
                                          <p:val>
                                            <p:fltVal val="1"/>
                                          </p:val>
                                        </p:tav>
                                      </p:tavLst>
                                    </p:anim>
                                    <p:animScale>
                                      <p:cBhvr>
                                        <p:cTn id="471" dur="26">
                                          <p:stCondLst>
                                            <p:cond delay="650"/>
                                          </p:stCondLst>
                                        </p:cTn>
                                        <p:tgtEl>
                                          <p:spTgt spid="163"/>
                                        </p:tgtEl>
                                      </p:cBhvr>
                                      <p:to x="100000" y="60000"/>
                                    </p:animScale>
                                    <p:animScale>
                                      <p:cBhvr>
                                        <p:cTn id="472" dur="166" decel="50000">
                                          <p:stCondLst>
                                            <p:cond delay="676"/>
                                          </p:stCondLst>
                                        </p:cTn>
                                        <p:tgtEl>
                                          <p:spTgt spid="163"/>
                                        </p:tgtEl>
                                      </p:cBhvr>
                                      <p:to x="100000" y="100000"/>
                                    </p:animScale>
                                    <p:animScale>
                                      <p:cBhvr>
                                        <p:cTn id="473" dur="26">
                                          <p:stCondLst>
                                            <p:cond delay="1312"/>
                                          </p:stCondLst>
                                        </p:cTn>
                                        <p:tgtEl>
                                          <p:spTgt spid="163"/>
                                        </p:tgtEl>
                                      </p:cBhvr>
                                      <p:to x="100000" y="80000"/>
                                    </p:animScale>
                                    <p:animScale>
                                      <p:cBhvr>
                                        <p:cTn id="474" dur="166" decel="50000">
                                          <p:stCondLst>
                                            <p:cond delay="1338"/>
                                          </p:stCondLst>
                                        </p:cTn>
                                        <p:tgtEl>
                                          <p:spTgt spid="163"/>
                                        </p:tgtEl>
                                      </p:cBhvr>
                                      <p:to x="100000" y="100000"/>
                                    </p:animScale>
                                    <p:animScale>
                                      <p:cBhvr>
                                        <p:cTn id="475" dur="26">
                                          <p:stCondLst>
                                            <p:cond delay="1642"/>
                                          </p:stCondLst>
                                        </p:cTn>
                                        <p:tgtEl>
                                          <p:spTgt spid="163"/>
                                        </p:tgtEl>
                                      </p:cBhvr>
                                      <p:to x="100000" y="90000"/>
                                    </p:animScale>
                                    <p:animScale>
                                      <p:cBhvr>
                                        <p:cTn id="476" dur="166" decel="50000">
                                          <p:stCondLst>
                                            <p:cond delay="1668"/>
                                          </p:stCondLst>
                                        </p:cTn>
                                        <p:tgtEl>
                                          <p:spTgt spid="163"/>
                                        </p:tgtEl>
                                      </p:cBhvr>
                                      <p:to x="100000" y="100000"/>
                                    </p:animScale>
                                    <p:animScale>
                                      <p:cBhvr>
                                        <p:cTn id="477" dur="26">
                                          <p:stCondLst>
                                            <p:cond delay="1808"/>
                                          </p:stCondLst>
                                        </p:cTn>
                                        <p:tgtEl>
                                          <p:spTgt spid="163"/>
                                        </p:tgtEl>
                                      </p:cBhvr>
                                      <p:to x="100000" y="95000"/>
                                    </p:animScale>
                                    <p:animScale>
                                      <p:cBhvr>
                                        <p:cTn id="478" dur="166" decel="50000">
                                          <p:stCondLst>
                                            <p:cond delay="1834"/>
                                          </p:stCondLst>
                                        </p:cTn>
                                        <p:tgtEl>
                                          <p:spTgt spid="163"/>
                                        </p:tgtEl>
                                      </p:cBhvr>
                                      <p:to x="100000" y="100000"/>
                                    </p:animScale>
                                  </p:childTnLst>
                                </p:cTn>
                              </p:par>
                              <p:par>
                                <p:cTn id="479" presetID="26" presetClass="entr" presetSubtype="0" fill="hold" nodeType="withEffect">
                                  <p:stCondLst>
                                    <p:cond delay="0"/>
                                  </p:stCondLst>
                                  <p:childTnLst>
                                    <p:set>
                                      <p:cBhvr>
                                        <p:cTn id="480" dur="1" fill="hold">
                                          <p:stCondLst>
                                            <p:cond delay="0"/>
                                          </p:stCondLst>
                                        </p:cTn>
                                        <p:tgtEl>
                                          <p:spTgt spid="168"/>
                                        </p:tgtEl>
                                        <p:attrNameLst>
                                          <p:attrName>style.visibility</p:attrName>
                                        </p:attrNameLst>
                                      </p:cBhvr>
                                      <p:to>
                                        <p:strVal val="visible"/>
                                      </p:to>
                                    </p:set>
                                    <p:animEffect transition="in" filter="wipe(down)">
                                      <p:cBhvr>
                                        <p:cTn id="481" dur="580">
                                          <p:stCondLst>
                                            <p:cond delay="0"/>
                                          </p:stCondLst>
                                        </p:cTn>
                                        <p:tgtEl>
                                          <p:spTgt spid="168"/>
                                        </p:tgtEl>
                                      </p:cBhvr>
                                    </p:animEffect>
                                    <p:anim calcmode="lin" valueType="num">
                                      <p:cBhvr>
                                        <p:cTn id="482" dur="1822" tmFilter="0,0; 0.14,0.36; 0.43,0.73; 0.71,0.91; 1.0,1.0">
                                          <p:stCondLst>
                                            <p:cond delay="0"/>
                                          </p:stCondLst>
                                        </p:cTn>
                                        <p:tgtEl>
                                          <p:spTgt spid="168"/>
                                        </p:tgtEl>
                                        <p:attrNameLst>
                                          <p:attrName>ppt_x</p:attrName>
                                        </p:attrNameLst>
                                      </p:cBhvr>
                                      <p:tavLst>
                                        <p:tav tm="0">
                                          <p:val>
                                            <p:strVal val="#ppt_x-0.25"/>
                                          </p:val>
                                        </p:tav>
                                        <p:tav tm="100000">
                                          <p:val>
                                            <p:strVal val="#ppt_x"/>
                                          </p:val>
                                        </p:tav>
                                      </p:tavLst>
                                    </p:anim>
                                    <p:anim calcmode="lin" valueType="num">
                                      <p:cBhvr>
                                        <p:cTn id="483" dur="664" tmFilter="0.0,0.0; 0.25,0.07; 0.50,0.2; 0.75,0.467; 1.0,1.0">
                                          <p:stCondLst>
                                            <p:cond delay="0"/>
                                          </p:stCondLst>
                                        </p:cTn>
                                        <p:tgtEl>
                                          <p:spTgt spid="168"/>
                                        </p:tgtEl>
                                        <p:attrNameLst>
                                          <p:attrName>ppt_y</p:attrName>
                                        </p:attrNameLst>
                                      </p:cBhvr>
                                      <p:tavLst>
                                        <p:tav tm="0" fmla="#ppt_y-sin(pi*$)/3">
                                          <p:val>
                                            <p:fltVal val="0.5"/>
                                          </p:val>
                                        </p:tav>
                                        <p:tav tm="100000">
                                          <p:val>
                                            <p:fltVal val="1"/>
                                          </p:val>
                                        </p:tav>
                                      </p:tavLst>
                                    </p:anim>
                                    <p:anim calcmode="lin" valueType="num">
                                      <p:cBhvr>
                                        <p:cTn id="484" dur="664" tmFilter="0, 0; 0.125,0.2665; 0.25,0.4; 0.375,0.465; 0.5,0.5;  0.625,0.535; 0.75,0.6; 0.875,0.7335; 1,1">
                                          <p:stCondLst>
                                            <p:cond delay="664"/>
                                          </p:stCondLst>
                                        </p:cTn>
                                        <p:tgtEl>
                                          <p:spTgt spid="168"/>
                                        </p:tgtEl>
                                        <p:attrNameLst>
                                          <p:attrName>ppt_y</p:attrName>
                                        </p:attrNameLst>
                                      </p:cBhvr>
                                      <p:tavLst>
                                        <p:tav tm="0" fmla="#ppt_y-sin(pi*$)/9">
                                          <p:val>
                                            <p:fltVal val="0"/>
                                          </p:val>
                                        </p:tav>
                                        <p:tav tm="100000">
                                          <p:val>
                                            <p:fltVal val="1"/>
                                          </p:val>
                                        </p:tav>
                                      </p:tavLst>
                                    </p:anim>
                                    <p:anim calcmode="lin" valueType="num">
                                      <p:cBhvr>
                                        <p:cTn id="485" dur="332" tmFilter="0, 0; 0.125,0.2665; 0.25,0.4; 0.375,0.465; 0.5,0.5;  0.625,0.535; 0.75,0.6; 0.875,0.7335; 1,1">
                                          <p:stCondLst>
                                            <p:cond delay="1324"/>
                                          </p:stCondLst>
                                        </p:cTn>
                                        <p:tgtEl>
                                          <p:spTgt spid="168"/>
                                        </p:tgtEl>
                                        <p:attrNameLst>
                                          <p:attrName>ppt_y</p:attrName>
                                        </p:attrNameLst>
                                      </p:cBhvr>
                                      <p:tavLst>
                                        <p:tav tm="0" fmla="#ppt_y-sin(pi*$)/27">
                                          <p:val>
                                            <p:fltVal val="0"/>
                                          </p:val>
                                        </p:tav>
                                        <p:tav tm="100000">
                                          <p:val>
                                            <p:fltVal val="1"/>
                                          </p:val>
                                        </p:tav>
                                      </p:tavLst>
                                    </p:anim>
                                    <p:anim calcmode="lin" valueType="num">
                                      <p:cBhvr>
                                        <p:cTn id="486" dur="164" tmFilter="0, 0; 0.125,0.2665; 0.25,0.4; 0.375,0.465; 0.5,0.5;  0.625,0.535; 0.75,0.6; 0.875,0.7335; 1,1">
                                          <p:stCondLst>
                                            <p:cond delay="1656"/>
                                          </p:stCondLst>
                                        </p:cTn>
                                        <p:tgtEl>
                                          <p:spTgt spid="168"/>
                                        </p:tgtEl>
                                        <p:attrNameLst>
                                          <p:attrName>ppt_y</p:attrName>
                                        </p:attrNameLst>
                                      </p:cBhvr>
                                      <p:tavLst>
                                        <p:tav tm="0" fmla="#ppt_y-sin(pi*$)/81">
                                          <p:val>
                                            <p:fltVal val="0"/>
                                          </p:val>
                                        </p:tav>
                                        <p:tav tm="100000">
                                          <p:val>
                                            <p:fltVal val="1"/>
                                          </p:val>
                                        </p:tav>
                                      </p:tavLst>
                                    </p:anim>
                                    <p:animScale>
                                      <p:cBhvr>
                                        <p:cTn id="487" dur="26">
                                          <p:stCondLst>
                                            <p:cond delay="650"/>
                                          </p:stCondLst>
                                        </p:cTn>
                                        <p:tgtEl>
                                          <p:spTgt spid="168"/>
                                        </p:tgtEl>
                                      </p:cBhvr>
                                      <p:to x="100000" y="60000"/>
                                    </p:animScale>
                                    <p:animScale>
                                      <p:cBhvr>
                                        <p:cTn id="488" dur="166" decel="50000">
                                          <p:stCondLst>
                                            <p:cond delay="676"/>
                                          </p:stCondLst>
                                        </p:cTn>
                                        <p:tgtEl>
                                          <p:spTgt spid="168"/>
                                        </p:tgtEl>
                                      </p:cBhvr>
                                      <p:to x="100000" y="100000"/>
                                    </p:animScale>
                                    <p:animScale>
                                      <p:cBhvr>
                                        <p:cTn id="489" dur="26">
                                          <p:stCondLst>
                                            <p:cond delay="1312"/>
                                          </p:stCondLst>
                                        </p:cTn>
                                        <p:tgtEl>
                                          <p:spTgt spid="168"/>
                                        </p:tgtEl>
                                      </p:cBhvr>
                                      <p:to x="100000" y="80000"/>
                                    </p:animScale>
                                    <p:animScale>
                                      <p:cBhvr>
                                        <p:cTn id="490" dur="166" decel="50000">
                                          <p:stCondLst>
                                            <p:cond delay="1338"/>
                                          </p:stCondLst>
                                        </p:cTn>
                                        <p:tgtEl>
                                          <p:spTgt spid="168"/>
                                        </p:tgtEl>
                                      </p:cBhvr>
                                      <p:to x="100000" y="100000"/>
                                    </p:animScale>
                                    <p:animScale>
                                      <p:cBhvr>
                                        <p:cTn id="491" dur="26">
                                          <p:stCondLst>
                                            <p:cond delay="1642"/>
                                          </p:stCondLst>
                                        </p:cTn>
                                        <p:tgtEl>
                                          <p:spTgt spid="168"/>
                                        </p:tgtEl>
                                      </p:cBhvr>
                                      <p:to x="100000" y="90000"/>
                                    </p:animScale>
                                    <p:animScale>
                                      <p:cBhvr>
                                        <p:cTn id="492" dur="166" decel="50000">
                                          <p:stCondLst>
                                            <p:cond delay="1668"/>
                                          </p:stCondLst>
                                        </p:cTn>
                                        <p:tgtEl>
                                          <p:spTgt spid="168"/>
                                        </p:tgtEl>
                                      </p:cBhvr>
                                      <p:to x="100000" y="100000"/>
                                    </p:animScale>
                                    <p:animScale>
                                      <p:cBhvr>
                                        <p:cTn id="493" dur="26">
                                          <p:stCondLst>
                                            <p:cond delay="1808"/>
                                          </p:stCondLst>
                                        </p:cTn>
                                        <p:tgtEl>
                                          <p:spTgt spid="168"/>
                                        </p:tgtEl>
                                      </p:cBhvr>
                                      <p:to x="100000" y="95000"/>
                                    </p:animScale>
                                    <p:animScale>
                                      <p:cBhvr>
                                        <p:cTn id="494" dur="166" decel="50000">
                                          <p:stCondLst>
                                            <p:cond delay="1834"/>
                                          </p:stCondLst>
                                        </p:cTn>
                                        <p:tgtEl>
                                          <p:spTgt spid="168"/>
                                        </p:tgtEl>
                                      </p:cBhvr>
                                      <p:to x="100000" y="100000"/>
                                    </p:animScale>
                                  </p:childTnLst>
                                </p:cTn>
                              </p:par>
                              <p:par>
                                <p:cTn id="495" presetID="26" presetClass="entr" presetSubtype="0" fill="hold" nodeType="withEffect">
                                  <p:stCondLst>
                                    <p:cond delay="0"/>
                                  </p:stCondLst>
                                  <p:childTnLst>
                                    <p:set>
                                      <p:cBhvr>
                                        <p:cTn id="496" dur="1" fill="hold">
                                          <p:stCondLst>
                                            <p:cond delay="0"/>
                                          </p:stCondLst>
                                        </p:cTn>
                                        <p:tgtEl>
                                          <p:spTgt spid="167"/>
                                        </p:tgtEl>
                                        <p:attrNameLst>
                                          <p:attrName>style.visibility</p:attrName>
                                        </p:attrNameLst>
                                      </p:cBhvr>
                                      <p:to>
                                        <p:strVal val="visible"/>
                                      </p:to>
                                    </p:set>
                                    <p:animEffect transition="in" filter="wipe(down)">
                                      <p:cBhvr>
                                        <p:cTn id="497" dur="580">
                                          <p:stCondLst>
                                            <p:cond delay="0"/>
                                          </p:stCondLst>
                                        </p:cTn>
                                        <p:tgtEl>
                                          <p:spTgt spid="167"/>
                                        </p:tgtEl>
                                      </p:cBhvr>
                                    </p:animEffect>
                                    <p:anim calcmode="lin" valueType="num">
                                      <p:cBhvr>
                                        <p:cTn id="498" dur="1822" tmFilter="0,0; 0.14,0.36; 0.43,0.73; 0.71,0.91; 1.0,1.0">
                                          <p:stCondLst>
                                            <p:cond delay="0"/>
                                          </p:stCondLst>
                                        </p:cTn>
                                        <p:tgtEl>
                                          <p:spTgt spid="167"/>
                                        </p:tgtEl>
                                        <p:attrNameLst>
                                          <p:attrName>ppt_x</p:attrName>
                                        </p:attrNameLst>
                                      </p:cBhvr>
                                      <p:tavLst>
                                        <p:tav tm="0">
                                          <p:val>
                                            <p:strVal val="#ppt_x-0.25"/>
                                          </p:val>
                                        </p:tav>
                                        <p:tav tm="100000">
                                          <p:val>
                                            <p:strVal val="#ppt_x"/>
                                          </p:val>
                                        </p:tav>
                                      </p:tavLst>
                                    </p:anim>
                                    <p:anim calcmode="lin" valueType="num">
                                      <p:cBhvr>
                                        <p:cTn id="499" dur="664" tmFilter="0.0,0.0; 0.25,0.07; 0.50,0.2; 0.75,0.467; 1.0,1.0">
                                          <p:stCondLst>
                                            <p:cond delay="0"/>
                                          </p:stCondLst>
                                        </p:cTn>
                                        <p:tgtEl>
                                          <p:spTgt spid="167"/>
                                        </p:tgtEl>
                                        <p:attrNameLst>
                                          <p:attrName>ppt_y</p:attrName>
                                        </p:attrNameLst>
                                      </p:cBhvr>
                                      <p:tavLst>
                                        <p:tav tm="0" fmla="#ppt_y-sin(pi*$)/3">
                                          <p:val>
                                            <p:fltVal val="0.5"/>
                                          </p:val>
                                        </p:tav>
                                        <p:tav tm="100000">
                                          <p:val>
                                            <p:fltVal val="1"/>
                                          </p:val>
                                        </p:tav>
                                      </p:tavLst>
                                    </p:anim>
                                    <p:anim calcmode="lin" valueType="num">
                                      <p:cBhvr>
                                        <p:cTn id="500" dur="664" tmFilter="0, 0; 0.125,0.2665; 0.25,0.4; 0.375,0.465; 0.5,0.5;  0.625,0.535; 0.75,0.6; 0.875,0.7335; 1,1">
                                          <p:stCondLst>
                                            <p:cond delay="664"/>
                                          </p:stCondLst>
                                        </p:cTn>
                                        <p:tgtEl>
                                          <p:spTgt spid="167"/>
                                        </p:tgtEl>
                                        <p:attrNameLst>
                                          <p:attrName>ppt_y</p:attrName>
                                        </p:attrNameLst>
                                      </p:cBhvr>
                                      <p:tavLst>
                                        <p:tav tm="0" fmla="#ppt_y-sin(pi*$)/9">
                                          <p:val>
                                            <p:fltVal val="0"/>
                                          </p:val>
                                        </p:tav>
                                        <p:tav tm="100000">
                                          <p:val>
                                            <p:fltVal val="1"/>
                                          </p:val>
                                        </p:tav>
                                      </p:tavLst>
                                    </p:anim>
                                    <p:anim calcmode="lin" valueType="num">
                                      <p:cBhvr>
                                        <p:cTn id="501" dur="332" tmFilter="0, 0; 0.125,0.2665; 0.25,0.4; 0.375,0.465; 0.5,0.5;  0.625,0.535; 0.75,0.6; 0.875,0.7335; 1,1">
                                          <p:stCondLst>
                                            <p:cond delay="1324"/>
                                          </p:stCondLst>
                                        </p:cTn>
                                        <p:tgtEl>
                                          <p:spTgt spid="167"/>
                                        </p:tgtEl>
                                        <p:attrNameLst>
                                          <p:attrName>ppt_y</p:attrName>
                                        </p:attrNameLst>
                                      </p:cBhvr>
                                      <p:tavLst>
                                        <p:tav tm="0" fmla="#ppt_y-sin(pi*$)/27">
                                          <p:val>
                                            <p:fltVal val="0"/>
                                          </p:val>
                                        </p:tav>
                                        <p:tav tm="100000">
                                          <p:val>
                                            <p:fltVal val="1"/>
                                          </p:val>
                                        </p:tav>
                                      </p:tavLst>
                                    </p:anim>
                                    <p:anim calcmode="lin" valueType="num">
                                      <p:cBhvr>
                                        <p:cTn id="502" dur="164" tmFilter="0, 0; 0.125,0.2665; 0.25,0.4; 0.375,0.465; 0.5,0.5;  0.625,0.535; 0.75,0.6; 0.875,0.7335; 1,1">
                                          <p:stCondLst>
                                            <p:cond delay="1656"/>
                                          </p:stCondLst>
                                        </p:cTn>
                                        <p:tgtEl>
                                          <p:spTgt spid="167"/>
                                        </p:tgtEl>
                                        <p:attrNameLst>
                                          <p:attrName>ppt_y</p:attrName>
                                        </p:attrNameLst>
                                      </p:cBhvr>
                                      <p:tavLst>
                                        <p:tav tm="0" fmla="#ppt_y-sin(pi*$)/81">
                                          <p:val>
                                            <p:fltVal val="0"/>
                                          </p:val>
                                        </p:tav>
                                        <p:tav tm="100000">
                                          <p:val>
                                            <p:fltVal val="1"/>
                                          </p:val>
                                        </p:tav>
                                      </p:tavLst>
                                    </p:anim>
                                    <p:animScale>
                                      <p:cBhvr>
                                        <p:cTn id="503" dur="26">
                                          <p:stCondLst>
                                            <p:cond delay="650"/>
                                          </p:stCondLst>
                                        </p:cTn>
                                        <p:tgtEl>
                                          <p:spTgt spid="167"/>
                                        </p:tgtEl>
                                      </p:cBhvr>
                                      <p:to x="100000" y="60000"/>
                                    </p:animScale>
                                    <p:animScale>
                                      <p:cBhvr>
                                        <p:cTn id="504" dur="166" decel="50000">
                                          <p:stCondLst>
                                            <p:cond delay="676"/>
                                          </p:stCondLst>
                                        </p:cTn>
                                        <p:tgtEl>
                                          <p:spTgt spid="167"/>
                                        </p:tgtEl>
                                      </p:cBhvr>
                                      <p:to x="100000" y="100000"/>
                                    </p:animScale>
                                    <p:animScale>
                                      <p:cBhvr>
                                        <p:cTn id="505" dur="26">
                                          <p:stCondLst>
                                            <p:cond delay="1312"/>
                                          </p:stCondLst>
                                        </p:cTn>
                                        <p:tgtEl>
                                          <p:spTgt spid="167"/>
                                        </p:tgtEl>
                                      </p:cBhvr>
                                      <p:to x="100000" y="80000"/>
                                    </p:animScale>
                                    <p:animScale>
                                      <p:cBhvr>
                                        <p:cTn id="506" dur="166" decel="50000">
                                          <p:stCondLst>
                                            <p:cond delay="1338"/>
                                          </p:stCondLst>
                                        </p:cTn>
                                        <p:tgtEl>
                                          <p:spTgt spid="167"/>
                                        </p:tgtEl>
                                      </p:cBhvr>
                                      <p:to x="100000" y="100000"/>
                                    </p:animScale>
                                    <p:animScale>
                                      <p:cBhvr>
                                        <p:cTn id="507" dur="26">
                                          <p:stCondLst>
                                            <p:cond delay="1642"/>
                                          </p:stCondLst>
                                        </p:cTn>
                                        <p:tgtEl>
                                          <p:spTgt spid="167"/>
                                        </p:tgtEl>
                                      </p:cBhvr>
                                      <p:to x="100000" y="90000"/>
                                    </p:animScale>
                                    <p:animScale>
                                      <p:cBhvr>
                                        <p:cTn id="508" dur="166" decel="50000">
                                          <p:stCondLst>
                                            <p:cond delay="1668"/>
                                          </p:stCondLst>
                                        </p:cTn>
                                        <p:tgtEl>
                                          <p:spTgt spid="167"/>
                                        </p:tgtEl>
                                      </p:cBhvr>
                                      <p:to x="100000" y="100000"/>
                                    </p:animScale>
                                    <p:animScale>
                                      <p:cBhvr>
                                        <p:cTn id="509" dur="26">
                                          <p:stCondLst>
                                            <p:cond delay="1808"/>
                                          </p:stCondLst>
                                        </p:cTn>
                                        <p:tgtEl>
                                          <p:spTgt spid="167"/>
                                        </p:tgtEl>
                                      </p:cBhvr>
                                      <p:to x="100000" y="95000"/>
                                    </p:animScale>
                                    <p:animScale>
                                      <p:cBhvr>
                                        <p:cTn id="510" dur="166" decel="50000">
                                          <p:stCondLst>
                                            <p:cond delay="1834"/>
                                          </p:stCondLst>
                                        </p:cTn>
                                        <p:tgtEl>
                                          <p:spTgt spid="167"/>
                                        </p:tgtEl>
                                      </p:cBhvr>
                                      <p:to x="100000" y="100000"/>
                                    </p:animScale>
                                  </p:childTnLst>
                                </p:cTn>
                              </p:par>
                              <p:par>
                                <p:cTn id="511" presetID="26" presetClass="entr" presetSubtype="0" fill="hold" nodeType="withEffect">
                                  <p:stCondLst>
                                    <p:cond delay="0"/>
                                  </p:stCondLst>
                                  <p:childTnLst>
                                    <p:set>
                                      <p:cBhvr>
                                        <p:cTn id="512" dur="1" fill="hold">
                                          <p:stCondLst>
                                            <p:cond delay="0"/>
                                          </p:stCondLst>
                                        </p:cTn>
                                        <p:tgtEl>
                                          <p:spTgt spid="166"/>
                                        </p:tgtEl>
                                        <p:attrNameLst>
                                          <p:attrName>style.visibility</p:attrName>
                                        </p:attrNameLst>
                                      </p:cBhvr>
                                      <p:to>
                                        <p:strVal val="visible"/>
                                      </p:to>
                                    </p:set>
                                    <p:animEffect transition="in" filter="wipe(down)">
                                      <p:cBhvr>
                                        <p:cTn id="513" dur="580">
                                          <p:stCondLst>
                                            <p:cond delay="0"/>
                                          </p:stCondLst>
                                        </p:cTn>
                                        <p:tgtEl>
                                          <p:spTgt spid="166"/>
                                        </p:tgtEl>
                                      </p:cBhvr>
                                    </p:animEffect>
                                    <p:anim calcmode="lin" valueType="num">
                                      <p:cBhvr>
                                        <p:cTn id="514" dur="1822" tmFilter="0,0; 0.14,0.36; 0.43,0.73; 0.71,0.91; 1.0,1.0">
                                          <p:stCondLst>
                                            <p:cond delay="0"/>
                                          </p:stCondLst>
                                        </p:cTn>
                                        <p:tgtEl>
                                          <p:spTgt spid="166"/>
                                        </p:tgtEl>
                                        <p:attrNameLst>
                                          <p:attrName>ppt_x</p:attrName>
                                        </p:attrNameLst>
                                      </p:cBhvr>
                                      <p:tavLst>
                                        <p:tav tm="0">
                                          <p:val>
                                            <p:strVal val="#ppt_x-0.25"/>
                                          </p:val>
                                        </p:tav>
                                        <p:tav tm="100000">
                                          <p:val>
                                            <p:strVal val="#ppt_x"/>
                                          </p:val>
                                        </p:tav>
                                      </p:tavLst>
                                    </p:anim>
                                    <p:anim calcmode="lin" valueType="num">
                                      <p:cBhvr>
                                        <p:cTn id="515" dur="664" tmFilter="0.0,0.0; 0.25,0.07; 0.50,0.2; 0.75,0.467; 1.0,1.0">
                                          <p:stCondLst>
                                            <p:cond delay="0"/>
                                          </p:stCondLst>
                                        </p:cTn>
                                        <p:tgtEl>
                                          <p:spTgt spid="166"/>
                                        </p:tgtEl>
                                        <p:attrNameLst>
                                          <p:attrName>ppt_y</p:attrName>
                                        </p:attrNameLst>
                                      </p:cBhvr>
                                      <p:tavLst>
                                        <p:tav tm="0" fmla="#ppt_y-sin(pi*$)/3">
                                          <p:val>
                                            <p:fltVal val="0.5"/>
                                          </p:val>
                                        </p:tav>
                                        <p:tav tm="100000">
                                          <p:val>
                                            <p:fltVal val="1"/>
                                          </p:val>
                                        </p:tav>
                                      </p:tavLst>
                                    </p:anim>
                                    <p:anim calcmode="lin" valueType="num">
                                      <p:cBhvr>
                                        <p:cTn id="516" dur="664" tmFilter="0, 0; 0.125,0.2665; 0.25,0.4; 0.375,0.465; 0.5,0.5;  0.625,0.535; 0.75,0.6; 0.875,0.7335; 1,1">
                                          <p:stCondLst>
                                            <p:cond delay="664"/>
                                          </p:stCondLst>
                                        </p:cTn>
                                        <p:tgtEl>
                                          <p:spTgt spid="166"/>
                                        </p:tgtEl>
                                        <p:attrNameLst>
                                          <p:attrName>ppt_y</p:attrName>
                                        </p:attrNameLst>
                                      </p:cBhvr>
                                      <p:tavLst>
                                        <p:tav tm="0" fmla="#ppt_y-sin(pi*$)/9">
                                          <p:val>
                                            <p:fltVal val="0"/>
                                          </p:val>
                                        </p:tav>
                                        <p:tav tm="100000">
                                          <p:val>
                                            <p:fltVal val="1"/>
                                          </p:val>
                                        </p:tav>
                                      </p:tavLst>
                                    </p:anim>
                                    <p:anim calcmode="lin" valueType="num">
                                      <p:cBhvr>
                                        <p:cTn id="517" dur="332" tmFilter="0, 0; 0.125,0.2665; 0.25,0.4; 0.375,0.465; 0.5,0.5;  0.625,0.535; 0.75,0.6; 0.875,0.7335; 1,1">
                                          <p:stCondLst>
                                            <p:cond delay="1324"/>
                                          </p:stCondLst>
                                        </p:cTn>
                                        <p:tgtEl>
                                          <p:spTgt spid="166"/>
                                        </p:tgtEl>
                                        <p:attrNameLst>
                                          <p:attrName>ppt_y</p:attrName>
                                        </p:attrNameLst>
                                      </p:cBhvr>
                                      <p:tavLst>
                                        <p:tav tm="0" fmla="#ppt_y-sin(pi*$)/27">
                                          <p:val>
                                            <p:fltVal val="0"/>
                                          </p:val>
                                        </p:tav>
                                        <p:tav tm="100000">
                                          <p:val>
                                            <p:fltVal val="1"/>
                                          </p:val>
                                        </p:tav>
                                      </p:tavLst>
                                    </p:anim>
                                    <p:anim calcmode="lin" valueType="num">
                                      <p:cBhvr>
                                        <p:cTn id="518" dur="164" tmFilter="0, 0; 0.125,0.2665; 0.25,0.4; 0.375,0.465; 0.5,0.5;  0.625,0.535; 0.75,0.6; 0.875,0.7335; 1,1">
                                          <p:stCondLst>
                                            <p:cond delay="1656"/>
                                          </p:stCondLst>
                                        </p:cTn>
                                        <p:tgtEl>
                                          <p:spTgt spid="166"/>
                                        </p:tgtEl>
                                        <p:attrNameLst>
                                          <p:attrName>ppt_y</p:attrName>
                                        </p:attrNameLst>
                                      </p:cBhvr>
                                      <p:tavLst>
                                        <p:tav tm="0" fmla="#ppt_y-sin(pi*$)/81">
                                          <p:val>
                                            <p:fltVal val="0"/>
                                          </p:val>
                                        </p:tav>
                                        <p:tav tm="100000">
                                          <p:val>
                                            <p:fltVal val="1"/>
                                          </p:val>
                                        </p:tav>
                                      </p:tavLst>
                                    </p:anim>
                                    <p:animScale>
                                      <p:cBhvr>
                                        <p:cTn id="519" dur="26">
                                          <p:stCondLst>
                                            <p:cond delay="650"/>
                                          </p:stCondLst>
                                        </p:cTn>
                                        <p:tgtEl>
                                          <p:spTgt spid="166"/>
                                        </p:tgtEl>
                                      </p:cBhvr>
                                      <p:to x="100000" y="60000"/>
                                    </p:animScale>
                                    <p:animScale>
                                      <p:cBhvr>
                                        <p:cTn id="520" dur="166" decel="50000">
                                          <p:stCondLst>
                                            <p:cond delay="676"/>
                                          </p:stCondLst>
                                        </p:cTn>
                                        <p:tgtEl>
                                          <p:spTgt spid="166"/>
                                        </p:tgtEl>
                                      </p:cBhvr>
                                      <p:to x="100000" y="100000"/>
                                    </p:animScale>
                                    <p:animScale>
                                      <p:cBhvr>
                                        <p:cTn id="521" dur="26">
                                          <p:stCondLst>
                                            <p:cond delay="1312"/>
                                          </p:stCondLst>
                                        </p:cTn>
                                        <p:tgtEl>
                                          <p:spTgt spid="166"/>
                                        </p:tgtEl>
                                      </p:cBhvr>
                                      <p:to x="100000" y="80000"/>
                                    </p:animScale>
                                    <p:animScale>
                                      <p:cBhvr>
                                        <p:cTn id="522" dur="166" decel="50000">
                                          <p:stCondLst>
                                            <p:cond delay="1338"/>
                                          </p:stCondLst>
                                        </p:cTn>
                                        <p:tgtEl>
                                          <p:spTgt spid="166"/>
                                        </p:tgtEl>
                                      </p:cBhvr>
                                      <p:to x="100000" y="100000"/>
                                    </p:animScale>
                                    <p:animScale>
                                      <p:cBhvr>
                                        <p:cTn id="523" dur="26">
                                          <p:stCondLst>
                                            <p:cond delay="1642"/>
                                          </p:stCondLst>
                                        </p:cTn>
                                        <p:tgtEl>
                                          <p:spTgt spid="166"/>
                                        </p:tgtEl>
                                      </p:cBhvr>
                                      <p:to x="100000" y="90000"/>
                                    </p:animScale>
                                    <p:animScale>
                                      <p:cBhvr>
                                        <p:cTn id="524" dur="166" decel="50000">
                                          <p:stCondLst>
                                            <p:cond delay="1668"/>
                                          </p:stCondLst>
                                        </p:cTn>
                                        <p:tgtEl>
                                          <p:spTgt spid="166"/>
                                        </p:tgtEl>
                                      </p:cBhvr>
                                      <p:to x="100000" y="100000"/>
                                    </p:animScale>
                                    <p:animScale>
                                      <p:cBhvr>
                                        <p:cTn id="525" dur="26">
                                          <p:stCondLst>
                                            <p:cond delay="1808"/>
                                          </p:stCondLst>
                                        </p:cTn>
                                        <p:tgtEl>
                                          <p:spTgt spid="166"/>
                                        </p:tgtEl>
                                      </p:cBhvr>
                                      <p:to x="100000" y="95000"/>
                                    </p:animScale>
                                    <p:animScale>
                                      <p:cBhvr>
                                        <p:cTn id="526" dur="166" decel="50000">
                                          <p:stCondLst>
                                            <p:cond delay="1834"/>
                                          </p:stCondLst>
                                        </p:cTn>
                                        <p:tgtEl>
                                          <p:spTgt spid="166"/>
                                        </p:tgtEl>
                                      </p:cBhvr>
                                      <p:to x="100000" y="100000"/>
                                    </p:animScale>
                                  </p:childTnLst>
                                </p:cTn>
                              </p:par>
                              <p:par>
                                <p:cTn id="527" presetID="26" presetClass="entr" presetSubtype="0" fill="hold" nodeType="withEffect">
                                  <p:stCondLst>
                                    <p:cond delay="0"/>
                                  </p:stCondLst>
                                  <p:childTnLst>
                                    <p:set>
                                      <p:cBhvr>
                                        <p:cTn id="528" dur="1" fill="hold">
                                          <p:stCondLst>
                                            <p:cond delay="0"/>
                                          </p:stCondLst>
                                        </p:cTn>
                                        <p:tgtEl>
                                          <p:spTgt spid="165"/>
                                        </p:tgtEl>
                                        <p:attrNameLst>
                                          <p:attrName>style.visibility</p:attrName>
                                        </p:attrNameLst>
                                      </p:cBhvr>
                                      <p:to>
                                        <p:strVal val="visible"/>
                                      </p:to>
                                    </p:set>
                                    <p:animEffect transition="in" filter="wipe(down)">
                                      <p:cBhvr>
                                        <p:cTn id="529" dur="580">
                                          <p:stCondLst>
                                            <p:cond delay="0"/>
                                          </p:stCondLst>
                                        </p:cTn>
                                        <p:tgtEl>
                                          <p:spTgt spid="165"/>
                                        </p:tgtEl>
                                      </p:cBhvr>
                                    </p:animEffect>
                                    <p:anim calcmode="lin" valueType="num">
                                      <p:cBhvr>
                                        <p:cTn id="530" dur="1822" tmFilter="0,0; 0.14,0.36; 0.43,0.73; 0.71,0.91; 1.0,1.0">
                                          <p:stCondLst>
                                            <p:cond delay="0"/>
                                          </p:stCondLst>
                                        </p:cTn>
                                        <p:tgtEl>
                                          <p:spTgt spid="165"/>
                                        </p:tgtEl>
                                        <p:attrNameLst>
                                          <p:attrName>ppt_x</p:attrName>
                                        </p:attrNameLst>
                                      </p:cBhvr>
                                      <p:tavLst>
                                        <p:tav tm="0">
                                          <p:val>
                                            <p:strVal val="#ppt_x-0.25"/>
                                          </p:val>
                                        </p:tav>
                                        <p:tav tm="100000">
                                          <p:val>
                                            <p:strVal val="#ppt_x"/>
                                          </p:val>
                                        </p:tav>
                                      </p:tavLst>
                                    </p:anim>
                                    <p:anim calcmode="lin" valueType="num">
                                      <p:cBhvr>
                                        <p:cTn id="531" dur="664" tmFilter="0.0,0.0; 0.25,0.07; 0.50,0.2; 0.75,0.467; 1.0,1.0">
                                          <p:stCondLst>
                                            <p:cond delay="0"/>
                                          </p:stCondLst>
                                        </p:cTn>
                                        <p:tgtEl>
                                          <p:spTgt spid="165"/>
                                        </p:tgtEl>
                                        <p:attrNameLst>
                                          <p:attrName>ppt_y</p:attrName>
                                        </p:attrNameLst>
                                      </p:cBhvr>
                                      <p:tavLst>
                                        <p:tav tm="0" fmla="#ppt_y-sin(pi*$)/3">
                                          <p:val>
                                            <p:fltVal val="0.5"/>
                                          </p:val>
                                        </p:tav>
                                        <p:tav tm="100000">
                                          <p:val>
                                            <p:fltVal val="1"/>
                                          </p:val>
                                        </p:tav>
                                      </p:tavLst>
                                    </p:anim>
                                    <p:anim calcmode="lin" valueType="num">
                                      <p:cBhvr>
                                        <p:cTn id="532" dur="664" tmFilter="0, 0; 0.125,0.2665; 0.25,0.4; 0.375,0.465; 0.5,0.5;  0.625,0.535; 0.75,0.6; 0.875,0.7335; 1,1">
                                          <p:stCondLst>
                                            <p:cond delay="664"/>
                                          </p:stCondLst>
                                        </p:cTn>
                                        <p:tgtEl>
                                          <p:spTgt spid="165"/>
                                        </p:tgtEl>
                                        <p:attrNameLst>
                                          <p:attrName>ppt_y</p:attrName>
                                        </p:attrNameLst>
                                      </p:cBhvr>
                                      <p:tavLst>
                                        <p:tav tm="0" fmla="#ppt_y-sin(pi*$)/9">
                                          <p:val>
                                            <p:fltVal val="0"/>
                                          </p:val>
                                        </p:tav>
                                        <p:tav tm="100000">
                                          <p:val>
                                            <p:fltVal val="1"/>
                                          </p:val>
                                        </p:tav>
                                      </p:tavLst>
                                    </p:anim>
                                    <p:anim calcmode="lin" valueType="num">
                                      <p:cBhvr>
                                        <p:cTn id="533" dur="332" tmFilter="0, 0; 0.125,0.2665; 0.25,0.4; 0.375,0.465; 0.5,0.5;  0.625,0.535; 0.75,0.6; 0.875,0.7335; 1,1">
                                          <p:stCondLst>
                                            <p:cond delay="1324"/>
                                          </p:stCondLst>
                                        </p:cTn>
                                        <p:tgtEl>
                                          <p:spTgt spid="165"/>
                                        </p:tgtEl>
                                        <p:attrNameLst>
                                          <p:attrName>ppt_y</p:attrName>
                                        </p:attrNameLst>
                                      </p:cBhvr>
                                      <p:tavLst>
                                        <p:tav tm="0" fmla="#ppt_y-sin(pi*$)/27">
                                          <p:val>
                                            <p:fltVal val="0"/>
                                          </p:val>
                                        </p:tav>
                                        <p:tav tm="100000">
                                          <p:val>
                                            <p:fltVal val="1"/>
                                          </p:val>
                                        </p:tav>
                                      </p:tavLst>
                                    </p:anim>
                                    <p:anim calcmode="lin" valueType="num">
                                      <p:cBhvr>
                                        <p:cTn id="534" dur="164" tmFilter="0, 0; 0.125,0.2665; 0.25,0.4; 0.375,0.465; 0.5,0.5;  0.625,0.535; 0.75,0.6; 0.875,0.7335; 1,1">
                                          <p:stCondLst>
                                            <p:cond delay="1656"/>
                                          </p:stCondLst>
                                        </p:cTn>
                                        <p:tgtEl>
                                          <p:spTgt spid="165"/>
                                        </p:tgtEl>
                                        <p:attrNameLst>
                                          <p:attrName>ppt_y</p:attrName>
                                        </p:attrNameLst>
                                      </p:cBhvr>
                                      <p:tavLst>
                                        <p:tav tm="0" fmla="#ppt_y-sin(pi*$)/81">
                                          <p:val>
                                            <p:fltVal val="0"/>
                                          </p:val>
                                        </p:tav>
                                        <p:tav tm="100000">
                                          <p:val>
                                            <p:fltVal val="1"/>
                                          </p:val>
                                        </p:tav>
                                      </p:tavLst>
                                    </p:anim>
                                    <p:animScale>
                                      <p:cBhvr>
                                        <p:cTn id="535" dur="26">
                                          <p:stCondLst>
                                            <p:cond delay="650"/>
                                          </p:stCondLst>
                                        </p:cTn>
                                        <p:tgtEl>
                                          <p:spTgt spid="165"/>
                                        </p:tgtEl>
                                      </p:cBhvr>
                                      <p:to x="100000" y="60000"/>
                                    </p:animScale>
                                    <p:animScale>
                                      <p:cBhvr>
                                        <p:cTn id="536" dur="166" decel="50000">
                                          <p:stCondLst>
                                            <p:cond delay="676"/>
                                          </p:stCondLst>
                                        </p:cTn>
                                        <p:tgtEl>
                                          <p:spTgt spid="165"/>
                                        </p:tgtEl>
                                      </p:cBhvr>
                                      <p:to x="100000" y="100000"/>
                                    </p:animScale>
                                    <p:animScale>
                                      <p:cBhvr>
                                        <p:cTn id="537" dur="26">
                                          <p:stCondLst>
                                            <p:cond delay="1312"/>
                                          </p:stCondLst>
                                        </p:cTn>
                                        <p:tgtEl>
                                          <p:spTgt spid="165"/>
                                        </p:tgtEl>
                                      </p:cBhvr>
                                      <p:to x="100000" y="80000"/>
                                    </p:animScale>
                                    <p:animScale>
                                      <p:cBhvr>
                                        <p:cTn id="538" dur="166" decel="50000">
                                          <p:stCondLst>
                                            <p:cond delay="1338"/>
                                          </p:stCondLst>
                                        </p:cTn>
                                        <p:tgtEl>
                                          <p:spTgt spid="165"/>
                                        </p:tgtEl>
                                      </p:cBhvr>
                                      <p:to x="100000" y="100000"/>
                                    </p:animScale>
                                    <p:animScale>
                                      <p:cBhvr>
                                        <p:cTn id="539" dur="26">
                                          <p:stCondLst>
                                            <p:cond delay="1642"/>
                                          </p:stCondLst>
                                        </p:cTn>
                                        <p:tgtEl>
                                          <p:spTgt spid="165"/>
                                        </p:tgtEl>
                                      </p:cBhvr>
                                      <p:to x="100000" y="90000"/>
                                    </p:animScale>
                                    <p:animScale>
                                      <p:cBhvr>
                                        <p:cTn id="540" dur="166" decel="50000">
                                          <p:stCondLst>
                                            <p:cond delay="1668"/>
                                          </p:stCondLst>
                                        </p:cTn>
                                        <p:tgtEl>
                                          <p:spTgt spid="165"/>
                                        </p:tgtEl>
                                      </p:cBhvr>
                                      <p:to x="100000" y="100000"/>
                                    </p:animScale>
                                    <p:animScale>
                                      <p:cBhvr>
                                        <p:cTn id="541" dur="26">
                                          <p:stCondLst>
                                            <p:cond delay="1808"/>
                                          </p:stCondLst>
                                        </p:cTn>
                                        <p:tgtEl>
                                          <p:spTgt spid="165"/>
                                        </p:tgtEl>
                                      </p:cBhvr>
                                      <p:to x="100000" y="95000"/>
                                    </p:animScale>
                                    <p:animScale>
                                      <p:cBhvr>
                                        <p:cTn id="542" dur="166" decel="50000">
                                          <p:stCondLst>
                                            <p:cond delay="1834"/>
                                          </p:stCondLst>
                                        </p:cTn>
                                        <p:tgtEl>
                                          <p:spTgt spid="165"/>
                                        </p:tgtEl>
                                      </p:cBhvr>
                                      <p:to x="100000" y="100000"/>
                                    </p:animScale>
                                  </p:childTnLst>
                                </p:cTn>
                              </p:par>
                              <p:par>
                                <p:cTn id="543" presetID="26" presetClass="entr" presetSubtype="0" fill="hold" nodeType="withEffect">
                                  <p:stCondLst>
                                    <p:cond delay="0"/>
                                  </p:stCondLst>
                                  <p:childTnLst>
                                    <p:set>
                                      <p:cBhvr>
                                        <p:cTn id="544" dur="1" fill="hold">
                                          <p:stCondLst>
                                            <p:cond delay="0"/>
                                          </p:stCondLst>
                                        </p:cTn>
                                        <p:tgtEl>
                                          <p:spTgt spid="172"/>
                                        </p:tgtEl>
                                        <p:attrNameLst>
                                          <p:attrName>style.visibility</p:attrName>
                                        </p:attrNameLst>
                                      </p:cBhvr>
                                      <p:to>
                                        <p:strVal val="visible"/>
                                      </p:to>
                                    </p:set>
                                    <p:animEffect transition="in" filter="wipe(down)">
                                      <p:cBhvr>
                                        <p:cTn id="545" dur="580">
                                          <p:stCondLst>
                                            <p:cond delay="0"/>
                                          </p:stCondLst>
                                        </p:cTn>
                                        <p:tgtEl>
                                          <p:spTgt spid="172"/>
                                        </p:tgtEl>
                                      </p:cBhvr>
                                    </p:animEffect>
                                    <p:anim calcmode="lin" valueType="num">
                                      <p:cBhvr>
                                        <p:cTn id="546" dur="1822" tmFilter="0,0; 0.14,0.36; 0.43,0.73; 0.71,0.91; 1.0,1.0">
                                          <p:stCondLst>
                                            <p:cond delay="0"/>
                                          </p:stCondLst>
                                        </p:cTn>
                                        <p:tgtEl>
                                          <p:spTgt spid="172"/>
                                        </p:tgtEl>
                                        <p:attrNameLst>
                                          <p:attrName>ppt_x</p:attrName>
                                        </p:attrNameLst>
                                      </p:cBhvr>
                                      <p:tavLst>
                                        <p:tav tm="0">
                                          <p:val>
                                            <p:strVal val="#ppt_x-0.25"/>
                                          </p:val>
                                        </p:tav>
                                        <p:tav tm="100000">
                                          <p:val>
                                            <p:strVal val="#ppt_x"/>
                                          </p:val>
                                        </p:tav>
                                      </p:tavLst>
                                    </p:anim>
                                    <p:anim calcmode="lin" valueType="num">
                                      <p:cBhvr>
                                        <p:cTn id="547" dur="664" tmFilter="0.0,0.0; 0.25,0.07; 0.50,0.2; 0.75,0.467; 1.0,1.0">
                                          <p:stCondLst>
                                            <p:cond delay="0"/>
                                          </p:stCondLst>
                                        </p:cTn>
                                        <p:tgtEl>
                                          <p:spTgt spid="172"/>
                                        </p:tgtEl>
                                        <p:attrNameLst>
                                          <p:attrName>ppt_y</p:attrName>
                                        </p:attrNameLst>
                                      </p:cBhvr>
                                      <p:tavLst>
                                        <p:tav tm="0" fmla="#ppt_y-sin(pi*$)/3">
                                          <p:val>
                                            <p:fltVal val="0.5"/>
                                          </p:val>
                                        </p:tav>
                                        <p:tav tm="100000">
                                          <p:val>
                                            <p:fltVal val="1"/>
                                          </p:val>
                                        </p:tav>
                                      </p:tavLst>
                                    </p:anim>
                                    <p:anim calcmode="lin" valueType="num">
                                      <p:cBhvr>
                                        <p:cTn id="548" dur="664" tmFilter="0, 0; 0.125,0.2665; 0.25,0.4; 0.375,0.465; 0.5,0.5;  0.625,0.535; 0.75,0.6; 0.875,0.7335; 1,1">
                                          <p:stCondLst>
                                            <p:cond delay="664"/>
                                          </p:stCondLst>
                                        </p:cTn>
                                        <p:tgtEl>
                                          <p:spTgt spid="172"/>
                                        </p:tgtEl>
                                        <p:attrNameLst>
                                          <p:attrName>ppt_y</p:attrName>
                                        </p:attrNameLst>
                                      </p:cBhvr>
                                      <p:tavLst>
                                        <p:tav tm="0" fmla="#ppt_y-sin(pi*$)/9">
                                          <p:val>
                                            <p:fltVal val="0"/>
                                          </p:val>
                                        </p:tav>
                                        <p:tav tm="100000">
                                          <p:val>
                                            <p:fltVal val="1"/>
                                          </p:val>
                                        </p:tav>
                                      </p:tavLst>
                                    </p:anim>
                                    <p:anim calcmode="lin" valueType="num">
                                      <p:cBhvr>
                                        <p:cTn id="549" dur="332" tmFilter="0, 0; 0.125,0.2665; 0.25,0.4; 0.375,0.465; 0.5,0.5;  0.625,0.535; 0.75,0.6; 0.875,0.7335; 1,1">
                                          <p:stCondLst>
                                            <p:cond delay="1324"/>
                                          </p:stCondLst>
                                        </p:cTn>
                                        <p:tgtEl>
                                          <p:spTgt spid="172"/>
                                        </p:tgtEl>
                                        <p:attrNameLst>
                                          <p:attrName>ppt_y</p:attrName>
                                        </p:attrNameLst>
                                      </p:cBhvr>
                                      <p:tavLst>
                                        <p:tav tm="0" fmla="#ppt_y-sin(pi*$)/27">
                                          <p:val>
                                            <p:fltVal val="0"/>
                                          </p:val>
                                        </p:tav>
                                        <p:tav tm="100000">
                                          <p:val>
                                            <p:fltVal val="1"/>
                                          </p:val>
                                        </p:tav>
                                      </p:tavLst>
                                    </p:anim>
                                    <p:anim calcmode="lin" valueType="num">
                                      <p:cBhvr>
                                        <p:cTn id="550" dur="164" tmFilter="0, 0; 0.125,0.2665; 0.25,0.4; 0.375,0.465; 0.5,0.5;  0.625,0.535; 0.75,0.6; 0.875,0.7335; 1,1">
                                          <p:stCondLst>
                                            <p:cond delay="1656"/>
                                          </p:stCondLst>
                                        </p:cTn>
                                        <p:tgtEl>
                                          <p:spTgt spid="172"/>
                                        </p:tgtEl>
                                        <p:attrNameLst>
                                          <p:attrName>ppt_y</p:attrName>
                                        </p:attrNameLst>
                                      </p:cBhvr>
                                      <p:tavLst>
                                        <p:tav tm="0" fmla="#ppt_y-sin(pi*$)/81">
                                          <p:val>
                                            <p:fltVal val="0"/>
                                          </p:val>
                                        </p:tav>
                                        <p:tav tm="100000">
                                          <p:val>
                                            <p:fltVal val="1"/>
                                          </p:val>
                                        </p:tav>
                                      </p:tavLst>
                                    </p:anim>
                                    <p:animScale>
                                      <p:cBhvr>
                                        <p:cTn id="551" dur="26">
                                          <p:stCondLst>
                                            <p:cond delay="650"/>
                                          </p:stCondLst>
                                        </p:cTn>
                                        <p:tgtEl>
                                          <p:spTgt spid="172"/>
                                        </p:tgtEl>
                                      </p:cBhvr>
                                      <p:to x="100000" y="60000"/>
                                    </p:animScale>
                                    <p:animScale>
                                      <p:cBhvr>
                                        <p:cTn id="552" dur="166" decel="50000">
                                          <p:stCondLst>
                                            <p:cond delay="676"/>
                                          </p:stCondLst>
                                        </p:cTn>
                                        <p:tgtEl>
                                          <p:spTgt spid="172"/>
                                        </p:tgtEl>
                                      </p:cBhvr>
                                      <p:to x="100000" y="100000"/>
                                    </p:animScale>
                                    <p:animScale>
                                      <p:cBhvr>
                                        <p:cTn id="553" dur="26">
                                          <p:stCondLst>
                                            <p:cond delay="1312"/>
                                          </p:stCondLst>
                                        </p:cTn>
                                        <p:tgtEl>
                                          <p:spTgt spid="172"/>
                                        </p:tgtEl>
                                      </p:cBhvr>
                                      <p:to x="100000" y="80000"/>
                                    </p:animScale>
                                    <p:animScale>
                                      <p:cBhvr>
                                        <p:cTn id="554" dur="166" decel="50000">
                                          <p:stCondLst>
                                            <p:cond delay="1338"/>
                                          </p:stCondLst>
                                        </p:cTn>
                                        <p:tgtEl>
                                          <p:spTgt spid="172"/>
                                        </p:tgtEl>
                                      </p:cBhvr>
                                      <p:to x="100000" y="100000"/>
                                    </p:animScale>
                                    <p:animScale>
                                      <p:cBhvr>
                                        <p:cTn id="555" dur="26">
                                          <p:stCondLst>
                                            <p:cond delay="1642"/>
                                          </p:stCondLst>
                                        </p:cTn>
                                        <p:tgtEl>
                                          <p:spTgt spid="172"/>
                                        </p:tgtEl>
                                      </p:cBhvr>
                                      <p:to x="100000" y="90000"/>
                                    </p:animScale>
                                    <p:animScale>
                                      <p:cBhvr>
                                        <p:cTn id="556" dur="166" decel="50000">
                                          <p:stCondLst>
                                            <p:cond delay="1668"/>
                                          </p:stCondLst>
                                        </p:cTn>
                                        <p:tgtEl>
                                          <p:spTgt spid="172"/>
                                        </p:tgtEl>
                                      </p:cBhvr>
                                      <p:to x="100000" y="100000"/>
                                    </p:animScale>
                                    <p:animScale>
                                      <p:cBhvr>
                                        <p:cTn id="557" dur="26">
                                          <p:stCondLst>
                                            <p:cond delay="1808"/>
                                          </p:stCondLst>
                                        </p:cTn>
                                        <p:tgtEl>
                                          <p:spTgt spid="172"/>
                                        </p:tgtEl>
                                      </p:cBhvr>
                                      <p:to x="100000" y="95000"/>
                                    </p:animScale>
                                    <p:animScale>
                                      <p:cBhvr>
                                        <p:cTn id="558" dur="166" decel="50000">
                                          <p:stCondLst>
                                            <p:cond delay="1834"/>
                                          </p:stCondLst>
                                        </p:cTn>
                                        <p:tgtEl>
                                          <p:spTgt spid="172"/>
                                        </p:tgtEl>
                                      </p:cBhvr>
                                      <p:to x="100000" y="100000"/>
                                    </p:animScale>
                                  </p:childTnLst>
                                </p:cTn>
                              </p:par>
                              <p:par>
                                <p:cTn id="559" presetID="26" presetClass="entr" presetSubtype="0" fill="hold" nodeType="withEffect">
                                  <p:stCondLst>
                                    <p:cond delay="0"/>
                                  </p:stCondLst>
                                  <p:childTnLst>
                                    <p:set>
                                      <p:cBhvr>
                                        <p:cTn id="560" dur="1" fill="hold">
                                          <p:stCondLst>
                                            <p:cond delay="0"/>
                                          </p:stCondLst>
                                        </p:cTn>
                                        <p:tgtEl>
                                          <p:spTgt spid="171"/>
                                        </p:tgtEl>
                                        <p:attrNameLst>
                                          <p:attrName>style.visibility</p:attrName>
                                        </p:attrNameLst>
                                      </p:cBhvr>
                                      <p:to>
                                        <p:strVal val="visible"/>
                                      </p:to>
                                    </p:set>
                                    <p:animEffect transition="in" filter="wipe(down)">
                                      <p:cBhvr>
                                        <p:cTn id="561" dur="580">
                                          <p:stCondLst>
                                            <p:cond delay="0"/>
                                          </p:stCondLst>
                                        </p:cTn>
                                        <p:tgtEl>
                                          <p:spTgt spid="171"/>
                                        </p:tgtEl>
                                      </p:cBhvr>
                                    </p:animEffect>
                                    <p:anim calcmode="lin" valueType="num">
                                      <p:cBhvr>
                                        <p:cTn id="562" dur="1822" tmFilter="0,0; 0.14,0.36; 0.43,0.73; 0.71,0.91; 1.0,1.0">
                                          <p:stCondLst>
                                            <p:cond delay="0"/>
                                          </p:stCondLst>
                                        </p:cTn>
                                        <p:tgtEl>
                                          <p:spTgt spid="171"/>
                                        </p:tgtEl>
                                        <p:attrNameLst>
                                          <p:attrName>ppt_x</p:attrName>
                                        </p:attrNameLst>
                                      </p:cBhvr>
                                      <p:tavLst>
                                        <p:tav tm="0">
                                          <p:val>
                                            <p:strVal val="#ppt_x-0.25"/>
                                          </p:val>
                                        </p:tav>
                                        <p:tav tm="100000">
                                          <p:val>
                                            <p:strVal val="#ppt_x"/>
                                          </p:val>
                                        </p:tav>
                                      </p:tavLst>
                                    </p:anim>
                                    <p:anim calcmode="lin" valueType="num">
                                      <p:cBhvr>
                                        <p:cTn id="563" dur="664" tmFilter="0.0,0.0; 0.25,0.07; 0.50,0.2; 0.75,0.467; 1.0,1.0">
                                          <p:stCondLst>
                                            <p:cond delay="0"/>
                                          </p:stCondLst>
                                        </p:cTn>
                                        <p:tgtEl>
                                          <p:spTgt spid="171"/>
                                        </p:tgtEl>
                                        <p:attrNameLst>
                                          <p:attrName>ppt_y</p:attrName>
                                        </p:attrNameLst>
                                      </p:cBhvr>
                                      <p:tavLst>
                                        <p:tav tm="0" fmla="#ppt_y-sin(pi*$)/3">
                                          <p:val>
                                            <p:fltVal val="0.5"/>
                                          </p:val>
                                        </p:tav>
                                        <p:tav tm="100000">
                                          <p:val>
                                            <p:fltVal val="1"/>
                                          </p:val>
                                        </p:tav>
                                      </p:tavLst>
                                    </p:anim>
                                    <p:anim calcmode="lin" valueType="num">
                                      <p:cBhvr>
                                        <p:cTn id="564" dur="664" tmFilter="0, 0; 0.125,0.2665; 0.25,0.4; 0.375,0.465; 0.5,0.5;  0.625,0.535; 0.75,0.6; 0.875,0.7335; 1,1">
                                          <p:stCondLst>
                                            <p:cond delay="664"/>
                                          </p:stCondLst>
                                        </p:cTn>
                                        <p:tgtEl>
                                          <p:spTgt spid="171"/>
                                        </p:tgtEl>
                                        <p:attrNameLst>
                                          <p:attrName>ppt_y</p:attrName>
                                        </p:attrNameLst>
                                      </p:cBhvr>
                                      <p:tavLst>
                                        <p:tav tm="0" fmla="#ppt_y-sin(pi*$)/9">
                                          <p:val>
                                            <p:fltVal val="0"/>
                                          </p:val>
                                        </p:tav>
                                        <p:tav tm="100000">
                                          <p:val>
                                            <p:fltVal val="1"/>
                                          </p:val>
                                        </p:tav>
                                      </p:tavLst>
                                    </p:anim>
                                    <p:anim calcmode="lin" valueType="num">
                                      <p:cBhvr>
                                        <p:cTn id="565" dur="332" tmFilter="0, 0; 0.125,0.2665; 0.25,0.4; 0.375,0.465; 0.5,0.5;  0.625,0.535; 0.75,0.6; 0.875,0.7335; 1,1">
                                          <p:stCondLst>
                                            <p:cond delay="1324"/>
                                          </p:stCondLst>
                                        </p:cTn>
                                        <p:tgtEl>
                                          <p:spTgt spid="171"/>
                                        </p:tgtEl>
                                        <p:attrNameLst>
                                          <p:attrName>ppt_y</p:attrName>
                                        </p:attrNameLst>
                                      </p:cBhvr>
                                      <p:tavLst>
                                        <p:tav tm="0" fmla="#ppt_y-sin(pi*$)/27">
                                          <p:val>
                                            <p:fltVal val="0"/>
                                          </p:val>
                                        </p:tav>
                                        <p:tav tm="100000">
                                          <p:val>
                                            <p:fltVal val="1"/>
                                          </p:val>
                                        </p:tav>
                                      </p:tavLst>
                                    </p:anim>
                                    <p:anim calcmode="lin" valueType="num">
                                      <p:cBhvr>
                                        <p:cTn id="566" dur="164" tmFilter="0, 0; 0.125,0.2665; 0.25,0.4; 0.375,0.465; 0.5,0.5;  0.625,0.535; 0.75,0.6; 0.875,0.7335; 1,1">
                                          <p:stCondLst>
                                            <p:cond delay="1656"/>
                                          </p:stCondLst>
                                        </p:cTn>
                                        <p:tgtEl>
                                          <p:spTgt spid="171"/>
                                        </p:tgtEl>
                                        <p:attrNameLst>
                                          <p:attrName>ppt_y</p:attrName>
                                        </p:attrNameLst>
                                      </p:cBhvr>
                                      <p:tavLst>
                                        <p:tav tm="0" fmla="#ppt_y-sin(pi*$)/81">
                                          <p:val>
                                            <p:fltVal val="0"/>
                                          </p:val>
                                        </p:tav>
                                        <p:tav tm="100000">
                                          <p:val>
                                            <p:fltVal val="1"/>
                                          </p:val>
                                        </p:tav>
                                      </p:tavLst>
                                    </p:anim>
                                    <p:animScale>
                                      <p:cBhvr>
                                        <p:cTn id="567" dur="26">
                                          <p:stCondLst>
                                            <p:cond delay="650"/>
                                          </p:stCondLst>
                                        </p:cTn>
                                        <p:tgtEl>
                                          <p:spTgt spid="171"/>
                                        </p:tgtEl>
                                      </p:cBhvr>
                                      <p:to x="100000" y="60000"/>
                                    </p:animScale>
                                    <p:animScale>
                                      <p:cBhvr>
                                        <p:cTn id="568" dur="166" decel="50000">
                                          <p:stCondLst>
                                            <p:cond delay="676"/>
                                          </p:stCondLst>
                                        </p:cTn>
                                        <p:tgtEl>
                                          <p:spTgt spid="171"/>
                                        </p:tgtEl>
                                      </p:cBhvr>
                                      <p:to x="100000" y="100000"/>
                                    </p:animScale>
                                    <p:animScale>
                                      <p:cBhvr>
                                        <p:cTn id="569" dur="26">
                                          <p:stCondLst>
                                            <p:cond delay="1312"/>
                                          </p:stCondLst>
                                        </p:cTn>
                                        <p:tgtEl>
                                          <p:spTgt spid="171"/>
                                        </p:tgtEl>
                                      </p:cBhvr>
                                      <p:to x="100000" y="80000"/>
                                    </p:animScale>
                                    <p:animScale>
                                      <p:cBhvr>
                                        <p:cTn id="570" dur="166" decel="50000">
                                          <p:stCondLst>
                                            <p:cond delay="1338"/>
                                          </p:stCondLst>
                                        </p:cTn>
                                        <p:tgtEl>
                                          <p:spTgt spid="171"/>
                                        </p:tgtEl>
                                      </p:cBhvr>
                                      <p:to x="100000" y="100000"/>
                                    </p:animScale>
                                    <p:animScale>
                                      <p:cBhvr>
                                        <p:cTn id="571" dur="26">
                                          <p:stCondLst>
                                            <p:cond delay="1642"/>
                                          </p:stCondLst>
                                        </p:cTn>
                                        <p:tgtEl>
                                          <p:spTgt spid="171"/>
                                        </p:tgtEl>
                                      </p:cBhvr>
                                      <p:to x="100000" y="90000"/>
                                    </p:animScale>
                                    <p:animScale>
                                      <p:cBhvr>
                                        <p:cTn id="572" dur="166" decel="50000">
                                          <p:stCondLst>
                                            <p:cond delay="1668"/>
                                          </p:stCondLst>
                                        </p:cTn>
                                        <p:tgtEl>
                                          <p:spTgt spid="171"/>
                                        </p:tgtEl>
                                      </p:cBhvr>
                                      <p:to x="100000" y="100000"/>
                                    </p:animScale>
                                    <p:animScale>
                                      <p:cBhvr>
                                        <p:cTn id="573" dur="26">
                                          <p:stCondLst>
                                            <p:cond delay="1808"/>
                                          </p:stCondLst>
                                        </p:cTn>
                                        <p:tgtEl>
                                          <p:spTgt spid="171"/>
                                        </p:tgtEl>
                                      </p:cBhvr>
                                      <p:to x="100000" y="95000"/>
                                    </p:animScale>
                                    <p:animScale>
                                      <p:cBhvr>
                                        <p:cTn id="574" dur="166" decel="50000">
                                          <p:stCondLst>
                                            <p:cond delay="1834"/>
                                          </p:stCondLst>
                                        </p:cTn>
                                        <p:tgtEl>
                                          <p:spTgt spid="171"/>
                                        </p:tgtEl>
                                      </p:cBhvr>
                                      <p:to x="100000" y="100000"/>
                                    </p:animScale>
                                  </p:childTnLst>
                                </p:cTn>
                              </p:par>
                              <p:par>
                                <p:cTn id="575" presetID="26" presetClass="entr" presetSubtype="0" fill="hold" nodeType="withEffect">
                                  <p:stCondLst>
                                    <p:cond delay="0"/>
                                  </p:stCondLst>
                                  <p:childTnLst>
                                    <p:set>
                                      <p:cBhvr>
                                        <p:cTn id="576" dur="1" fill="hold">
                                          <p:stCondLst>
                                            <p:cond delay="0"/>
                                          </p:stCondLst>
                                        </p:cTn>
                                        <p:tgtEl>
                                          <p:spTgt spid="170"/>
                                        </p:tgtEl>
                                        <p:attrNameLst>
                                          <p:attrName>style.visibility</p:attrName>
                                        </p:attrNameLst>
                                      </p:cBhvr>
                                      <p:to>
                                        <p:strVal val="visible"/>
                                      </p:to>
                                    </p:set>
                                    <p:animEffect transition="in" filter="wipe(down)">
                                      <p:cBhvr>
                                        <p:cTn id="577" dur="580">
                                          <p:stCondLst>
                                            <p:cond delay="0"/>
                                          </p:stCondLst>
                                        </p:cTn>
                                        <p:tgtEl>
                                          <p:spTgt spid="170"/>
                                        </p:tgtEl>
                                      </p:cBhvr>
                                    </p:animEffect>
                                    <p:anim calcmode="lin" valueType="num">
                                      <p:cBhvr>
                                        <p:cTn id="578" dur="1822" tmFilter="0,0; 0.14,0.36; 0.43,0.73; 0.71,0.91; 1.0,1.0">
                                          <p:stCondLst>
                                            <p:cond delay="0"/>
                                          </p:stCondLst>
                                        </p:cTn>
                                        <p:tgtEl>
                                          <p:spTgt spid="170"/>
                                        </p:tgtEl>
                                        <p:attrNameLst>
                                          <p:attrName>ppt_x</p:attrName>
                                        </p:attrNameLst>
                                      </p:cBhvr>
                                      <p:tavLst>
                                        <p:tav tm="0">
                                          <p:val>
                                            <p:strVal val="#ppt_x-0.25"/>
                                          </p:val>
                                        </p:tav>
                                        <p:tav tm="100000">
                                          <p:val>
                                            <p:strVal val="#ppt_x"/>
                                          </p:val>
                                        </p:tav>
                                      </p:tavLst>
                                    </p:anim>
                                    <p:anim calcmode="lin" valueType="num">
                                      <p:cBhvr>
                                        <p:cTn id="579" dur="664" tmFilter="0.0,0.0; 0.25,0.07; 0.50,0.2; 0.75,0.467; 1.0,1.0">
                                          <p:stCondLst>
                                            <p:cond delay="0"/>
                                          </p:stCondLst>
                                        </p:cTn>
                                        <p:tgtEl>
                                          <p:spTgt spid="170"/>
                                        </p:tgtEl>
                                        <p:attrNameLst>
                                          <p:attrName>ppt_y</p:attrName>
                                        </p:attrNameLst>
                                      </p:cBhvr>
                                      <p:tavLst>
                                        <p:tav tm="0" fmla="#ppt_y-sin(pi*$)/3">
                                          <p:val>
                                            <p:fltVal val="0.5"/>
                                          </p:val>
                                        </p:tav>
                                        <p:tav tm="100000">
                                          <p:val>
                                            <p:fltVal val="1"/>
                                          </p:val>
                                        </p:tav>
                                      </p:tavLst>
                                    </p:anim>
                                    <p:anim calcmode="lin" valueType="num">
                                      <p:cBhvr>
                                        <p:cTn id="580" dur="664" tmFilter="0, 0; 0.125,0.2665; 0.25,0.4; 0.375,0.465; 0.5,0.5;  0.625,0.535; 0.75,0.6; 0.875,0.7335; 1,1">
                                          <p:stCondLst>
                                            <p:cond delay="664"/>
                                          </p:stCondLst>
                                        </p:cTn>
                                        <p:tgtEl>
                                          <p:spTgt spid="170"/>
                                        </p:tgtEl>
                                        <p:attrNameLst>
                                          <p:attrName>ppt_y</p:attrName>
                                        </p:attrNameLst>
                                      </p:cBhvr>
                                      <p:tavLst>
                                        <p:tav tm="0" fmla="#ppt_y-sin(pi*$)/9">
                                          <p:val>
                                            <p:fltVal val="0"/>
                                          </p:val>
                                        </p:tav>
                                        <p:tav tm="100000">
                                          <p:val>
                                            <p:fltVal val="1"/>
                                          </p:val>
                                        </p:tav>
                                      </p:tavLst>
                                    </p:anim>
                                    <p:anim calcmode="lin" valueType="num">
                                      <p:cBhvr>
                                        <p:cTn id="581" dur="332" tmFilter="0, 0; 0.125,0.2665; 0.25,0.4; 0.375,0.465; 0.5,0.5;  0.625,0.535; 0.75,0.6; 0.875,0.7335; 1,1">
                                          <p:stCondLst>
                                            <p:cond delay="1324"/>
                                          </p:stCondLst>
                                        </p:cTn>
                                        <p:tgtEl>
                                          <p:spTgt spid="170"/>
                                        </p:tgtEl>
                                        <p:attrNameLst>
                                          <p:attrName>ppt_y</p:attrName>
                                        </p:attrNameLst>
                                      </p:cBhvr>
                                      <p:tavLst>
                                        <p:tav tm="0" fmla="#ppt_y-sin(pi*$)/27">
                                          <p:val>
                                            <p:fltVal val="0"/>
                                          </p:val>
                                        </p:tav>
                                        <p:tav tm="100000">
                                          <p:val>
                                            <p:fltVal val="1"/>
                                          </p:val>
                                        </p:tav>
                                      </p:tavLst>
                                    </p:anim>
                                    <p:anim calcmode="lin" valueType="num">
                                      <p:cBhvr>
                                        <p:cTn id="582" dur="164" tmFilter="0, 0; 0.125,0.2665; 0.25,0.4; 0.375,0.465; 0.5,0.5;  0.625,0.535; 0.75,0.6; 0.875,0.7335; 1,1">
                                          <p:stCondLst>
                                            <p:cond delay="1656"/>
                                          </p:stCondLst>
                                        </p:cTn>
                                        <p:tgtEl>
                                          <p:spTgt spid="170"/>
                                        </p:tgtEl>
                                        <p:attrNameLst>
                                          <p:attrName>ppt_y</p:attrName>
                                        </p:attrNameLst>
                                      </p:cBhvr>
                                      <p:tavLst>
                                        <p:tav tm="0" fmla="#ppt_y-sin(pi*$)/81">
                                          <p:val>
                                            <p:fltVal val="0"/>
                                          </p:val>
                                        </p:tav>
                                        <p:tav tm="100000">
                                          <p:val>
                                            <p:fltVal val="1"/>
                                          </p:val>
                                        </p:tav>
                                      </p:tavLst>
                                    </p:anim>
                                    <p:animScale>
                                      <p:cBhvr>
                                        <p:cTn id="583" dur="26">
                                          <p:stCondLst>
                                            <p:cond delay="650"/>
                                          </p:stCondLst>
                                        </p:cTn>
                                        <p:tgtEl>
                                          <p:spTgt spid="170"/>
                                        </p:tgtEl>
                                      </p:cBhvr>
                                      <p:to x="100000" y="60000"/>
                                    </p:animScale>
                                    <p:animScale>
                                      <p:cBhvr>
                                        <p:cTn id="584" dur="166" decel="50000">
                                          <p:stCondLst>
                                            <p:cond delay="676"/>
                                          </p:stCondLst>
                                        </p:cTn>
                                        <p:tgtEl>
                                          <p:spTgt spid="170"/>
                                        </p:tgtEl>
                                      </p:cBhvr>
                                      <p:to x="100000" y="100000"/>
                                    </p:animScale>
                                    <p:animScale>
                                      <p:cBhvr>
                                        <p:cTn id="585" dur="26">
                                          <p:stCondLst>
                                            <p:cond delay="1312"/>
                                          </p:stCondLst>
                                        </p:cTn>
                                        <p:tgtEl>
                                          <p:spTgt spid="170"/>
                                        </p:tgtEl>
                                      </p:cBhvr>
                                      <p:to x="100000" y="80000"/>
                                    </p:animScale>
                                    <p:animScale>
                                      <p:cBhvr>
                                        <p:cTn id="586" dur="166" decel="50000">
                                          <p:stCondLst>
                                            <p:cond delay="1338"/>
                                          </p:stCondLst>
                                        </p:cTn>
                                        <p:tgtEl>
                                          <p:spTgt spid="170"/>
                                        </p:tgtEl>
                                      </p:cBhvr>
                                      <p:to x="100000" y="100000"/>
                                    </p:animScale>
                                    <p:animScale>
                                      <p:cBhvr>
                                        <p:cTn id="587" dur="26">
                                          <p:stCondLst>
                                            <p:cond delay="1642"/>
                                          </p:stCondLst>
                                        </p:cTn>
                                        <p:tgtEl>
                                          <p:spTgt spid="170"/>
                                        </p:tgtEl>
                                      </p:cBhvr>
                                      <p:to x="100000" y="90000"/>
                                    </p:animScale>
                                    <p:animScale>
                                      <p:cBhvr>
                                        <p:cTn id="588" dur="166" decel="50000">
                                          <p:stCondLst>
                                            <p:cond delay="1668"/>
                                          </p:stCondLst>
                                        </p:cTn>
                                        <p:tgtEl>
                                          <p:spTgt spid="170"/>
                                        </p:tgtEl>
                                      </p:cBhvr>
                                      <p:to x="100000" y="100000"/>
                                    </p:animScale>
                                    <p:animScale>
                                      <p:cBhvr>
                                        <p:cTn id="589" dur="26">
                                          <p:stCondLst>
                                            <p:cond delay="1808"/>
                                          </p:stCondLst>
                                        </p:cTn>
                                        <p:tgtEl>
                                          <p:spTgt spid="170"/>
                                        </p:tgtEl>
                                      </p:cBhvr>
                                      <p:to x="100000" y="95000"/>
                                    </p:animScale>
                                    <p:animScale>
                                      <p:cBhvr>
                                        <p:cTn id="590" dur="166" decel="50000">
                                          <p:stCondLst>
                                            <p:cond delay="1834"/>
                                          </p:stCondLst>
                                        </p:cTn>
                                        <p:tgtEl>
                                          <p:spTgt spid="170"/>
                                        </p:tgtEl>
                                      </p:cBhvr>
                                      <p:to x="100000" y="100000"/>
                                    </p:animScale>
                                  </p:childTnLst>
                                </p:cTn>
                              </p:par>
                              <p:par>
                                <p:cTn id="591" presetID="26" presetClass="entr" presetSubtype="0" fill="hold" nodeType="withEffect">
                                  <p:stCondLst>
                                    <p:cond delay="0"/>
                                  </p:stCondLst>
                                  <p:childTnLst>
                                    <p:set>
                                      <p:cBhvr>
                                        <p:cTn id="592" dur="1" fill="hold">
                                          <p:stCondLst>
                                            <p:cond delay="0"/>
                                          </p:stCondLst>
                                        </p:cTn>
                                        <p:tgtEl>
                                          <p:spTgt spid="169"/>
                                        </p:tgtEl>
                                        <p:attrNameLst>
                                          <p:attrName>style.visibility</p:attrName>
                                        </p:attrNameLst>
                                      </p:cBhvr>
                                      <p:to>
                                        <p:strVal val="visible"/>
                                      </p:to>
                                    </p:set>
                                    <p:animEffect transition="in" filter="wipe(down)">
                                      <p:cBhvr>
                                        <p:cTn id="593" dur="580">
                                          <p:stCondLst>
                                            <p:cond delay="0"/>
                                          </p:stCondLst>
                                        </p:cTn>
                                        <p:tgtEl>
                                          <p:spTgt spid="169"/>
                                        </p:tgtEl>
                                      </p:cBhvr>
                                    </p:animEffect>
                                    <p:anim calcmode="lin" valueType="num">
                                      <p:cBhvr>
                                        <p:cTn id="594"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595"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596"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597"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598"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599" dur="26">
                                          <p:stCondLst>
                                            <p:cond delay="650"/>
                                          </p:stCondLst>
                                        </p:cTn>
                                        <p:tgtEl>
                                          <p:spTgt spid="169"/>
                                        </p:tgtEl>
                                      </p:cBhvr>
                                      <p:to x="100000" y="60000"/>
                                    </p:animScale>
                                    <p:animScale>
                                      <p:cBhvr>
                                        <p:cTn id="600" dur="166" decel="50000">
                                          <p:stCondLst>
                                            <p:cond delay="676"/>
                                          </p:stCondLst>
                                        </p:cTn>
                                        <p:tgtEl>
                                          <p:spTgt spid="169"/>
                                        </p:tgtEl>
                                      </p:cBhvr>
                                      <p:to x="100000" y="100000"/>
                                    </p:animScale>
                                    <p:animScale>
                                      <p:cBhvr>
                                        <p:cTn id="601" dur="26">
                                          <p:stCondLst>
                                            <p:cond delay="1312"/>
                                          </p:stCondLst>
                                        </p:cTn>
                                        <p:tgtEl>
                                          <p:spTgt spid="169"/>
                                        </p:tgtEl>
                                      </p:cBhvr>
                                      <p:to x="100000" y="80000"/>
                                    </p:animScale>
                                    <p:animScale>
                                      <p:cBhvr>
                                        <p:cTn id="602" dur="166" decel="50000">
                                          <p:stCondLst>
                                            <p:cond delay="1338"/>
                                          </p:stCondLst>
                                        </p:cTn>
                                        <p:tgtEl>
                                          <p:spTgt spid="169"/>
                                        </p:tgtEl>
                                      </p:cBhvr>
                                      <p:to x="100000" y="100000"/>
                                    </p:animScale>
                                    <p:animScale>
                                      <p:cBhvr>
                                        <p:cTn id="603" dur="26">
                                          <p:stCondLst>
                                            <p:cond delay="1642"/>
                                          </p:stCondLst>
                                        </p:cTn>
                                        <p:tgtEl>
                                          <p:spTgt spid="169"/>
                                        </p:tgtEl>
                                      </p:cBhvr>
                                      <p:to x="100000" y="90000"/>
                                    </p:animScale>
                                    <p:animScale>
                                      <p:cBhvr>
                                        <p:cTn id="604" dur="166" decel="50000">
                                          <p:stCondLst>
                                            <p:cond delay="1668"/>
                                          </p:stCondLst>
                                        </p:cTn>
                                        <p:tgtEl>
                                          <p:spTgt spid="169"/>
                                        </p:tgtEl>
                                      </p:cBhvr>
                                      <p:to x="100000" y="100000"/>
                                    </p:animScale>
                                    <p:animScale>
                                      <p:cBhvr>
                                        <p:cTn id="605" dur="26">
                                          <p:stCondLst>
                                            <p:cond delay="1808"/>
                                          </p:stCondLst>
                                        </p:cTn>
                                        <p:tgtEl>
                                          <p:spTgt spid="169"/>
                                        </p:tgtEl>
                                      </p:cBhvr>
                                      <p:to x="100000" y="95000"/>
                                    </p:animScale>
                                    <p:animScale>
                                      <p:cBhvr>
                                        <p:cTn id="606" dur="166" decel="50000">
                                          <p:stCondLst>
                                            <p:cond delay="1834"/>
                                          </p:stCondLst>
                                        </p:cTn>
                                        <p:tgtEl>
                                          <p:spTgt spid="169"/>
                                        </p:tgtEl>
                                      </p:cBhvr>
                                      <p:to x="100000" y="100000"/>
                                    </p:animScale>
                                  </p:childTnLst>
                                </p:cTn>
                              </p:par>
                              <p:par>
                                <p:cTn id="607" presetID="26" presetClass="entr" presetSubtype="0" fill="hold" nodeType="withEffect">
                                  <p:stCondLst>
                                    <p:cond delay="0"/>
                                  </p:stCondLst>
                                  <p:childTnLst>
                                    <p:set>
                                      <p:cBhvr>
                                        <p:cTn id="608" dur="1" fill="hold">
                                          <p:stCondLst>
                                            <p:cond delay="0"/>
                                          </p:stCondLst>
                                        </p:cTn>
                                        <p:tgtEl>
                                          <p:spTgt spid="176"/>
                                        </p:tgtEl>
                                        <p:attrNameLst>
                                          <p:attrName>style.visibility</p:attrName>
                                        </p:attrNameLst>
                                      </p:cBhvr>
                                      <p:to>
                                        <p:strVal val="visible"/>
                                      </p:to>
                                    </p:set>
                                    <p:animEffect transition="in" filter="wipe(down)">
                                      <p:cBhvr>
                                        <p:cTn id="609" dur="580">
                                          <p:stCondLst>
                                            <p:cond delay="0"/>
                                          </p:stCondLst>
                                        </p:cTn>
                                        <p:tgtEl>
                                          <p:spTgt spid="176"/>
                                        </p:tgtEl>
                                      </p:cBhvr>
                                    </p:animEffect>
                                    <p:anim calcmode="lin" valueType="num">
                                      <p:cBhvr>
                                        <p:cTn id="610" dur="1822" tmFilter="0,0; 0.14,0.36; 0.43,0.73; 0.71,0.91; 1.0,1.0">
                                          <p:stCondLst>
                                            <p:cond delay="0"/>
                                          </p:stCondLst>
                                        </p:cTn>
                                        <p:tgtEl>
                                          <p:spTgt spid="176"/>
                                        </p:tgtEl>
                                        <p:attrNameLst>
                                          <p:attrName>ppt_x</p:attrName>
                                        </p:attrNameLst>
                                      </p:cBhvr>
                                      <p:tavLst>
                                        <p:tav tm="0">
                                          <p:val>
                                            <p:strVal val="#ppt_x-0.25"/>
                                          </p:val>
                                        </p:tav>
                                        <p:tav tm="100000">
                                          <p:val>
                                            <p:strVal val="#ppt_x"/>
                                          </p:val>
                                        </p:tav>
                                      </p:tavLst>
                                    </p:anim>
                                    <p:anim calcmode="lin" valueType="num">
                                      <p:cBhvr>
                                        <p:cTn id="611" dur="664" tmFilter="0.0,0.0; 0.25,0.07; 0.50,0.2; 0.75,0.467; 1.0,1.0">
                                          <p:stCondLst>
                                            <p:cond delay="0"/>
                                          </p:stCondLst>
                                        </p:cTn>
                                        <p:tgtEl>
                                          <p:spTgt spid="176"/>
                                        </p:tgtEl>
                                        <p:attrNameLst>
                                          <p:attrName>ppt_y</p:attrName>
                                        </p:attrNameLst>
                                      </p:cBhvr>
                                      <p:tavLst>
                                        <p:tav tm="0" fmla="#ppt_y-sin(pi*$)/3">
                                          <p:val>
                                            <p:fltVal val="0.5"/>
                                          </p:val>
                                        </p:tav>
                                        <p:tav tm="100000">
                                          <p:val>
                                            <p:fltVal val="1"/>
                                          </p:val>
                                        </p:tav>
                                      </p:tavLst>
                                    </p:anim>
                                    <p:anim calcmode="lin" valueType="num">
                                      <p:cBhvr>
                                        <p:cTn id="612" dur="664" tmFilter="0, 0; 0.125,0.2665; 0.25,0.4; 0.375,0.465; 0.5,0.5;  0.625,0.535; 0.75,0.6; 0.875,0.7335; 1,1">
                                          <p:stCondLst>
                                            <p:cond delay="664"/>
                                          </p:stCondLst>
                                        </p:cTn>
                                        <p:tgtEl>
                                          <p:spTgt spid="176"/>
                                        </p:tgtEl>
                                        <p:attrNameLst>
                                          <p:attrName>ppt_y</p:attrName>
                                        </p:attrNameLst>
                                      </p:cBhvr>
                                      <p:tavLst>
                                        <p:tav tm="0" fmla="#ppt_y-sin(pi*$)/9">
                                          <p:val>
                                            <p:fltVal val="0"/>
                                          </p:val>
                                        </p:tav>
                                        <p:tav tm="100000">
                                          <p:val>
                                            <p:fltVal val="1"/>
                                          </p:val>
                                        </p:tav>
                                      </p:tavLst>
                                    </p:anim>
                                    <p:anim calcmode="lin" valueType="num">
                                      <p:cBhvr>
                                        <p:cTn id="613" dur="332" tmFilter="0, 0; 0.125,0.2665; 0.25,0.4; 0.375,0.465; 0.5,0.5;  0.625,0.535; 0.75,0.6; 0.875,0.7335; 1,1">
                                          <p:stCondLst>
                                            <p:cond delay="1324"/>
                                          </p:stCondLst>
                                        </p:cTn>
                                        <p:tgtEl>
                                          <p:spTgt spid="176"/>
                                        </p:tgtEl>
                                        <p:attrNameLst>
                                          <p:attrName>ppt_y</p:attrName>
                                        </p:attrNameLst>
                                      </p:cBhvr>
                                      <p:tavLst>
                                        <p:tav tm="0" fmla="#ppt_y-sin(pi*$)/27">
                                          <p:val>
                                            <p:fltVal val="0"/>
                                          </p:val>
                                        </p:tav>
                                        <p:tav tm="100000">
                                          <p:val>
                                            <p:fltVal val="1"/>
                                          </p:val>
                                        </p:tav>
                                      </p:tavLst>
                                    </p:anim>
                                    <p:anim calcmode="lin" valueType="num">
                                      <p:cBhvr>
                                        <p:cTn id="614" dur="164" tmFilter="0, 0; 0.125,0.2665; 0.25,0.4; 0.375,0.465; 0.5,0.5;  0.625,0.535; 0.75,0.6; 0.875,0.7335; 1,1">
                                          <p:stCondLst>
                                            <p:cond delay="1656"/>
                                          </p:stCondLst>
                                        </p:cTn>
                                        <p:tgtEl>
                                          <p:spTgt spid="176"/>
                                        </p:tgtEl>
                                        <p:attrNameLst>
                                          <p:attrName>ppt_y</p:attrName>
                                        </p:attrNameLst>
                                      </p:cBhvr>
                                      <p:tavLst>
                                        <p:tav tm="0" fmla="#ppt_y-sin(pi*$)/81">
                                          <p:val>
                                            <p:fltVal val="0"/>
                                          </p:val>
                                        </p:tav>
                                        <p:tav tm="100000">
                                          <p:val>
                                            <p:fltVal val="1"/>
                                          </p:val>
                                        </p:tav>
                                      </p:tavLst>
                                    </p:anim>
                                    <p:animScale>
                                      <p:cBhvr>
                                        <p:cTn id="615" dur="26">
                                          <p:stCondLst>
                                            <p:cond delay="650"/>
                                          </p:stCondLst>
                                        </p:cTn>
                                        <p:tgtEl>
                                          <p:spTgt spid="176"/>
                                        </p:tgtEl>
                                      </p:cBhvr>
                                      <p:to x="100000" y="60000"/>
                                    </p:animScale>
                                    <p:animScale>
                                      <p:cBhvr>
                                        <p:cTn id="616" dur="166" decel="50000">
                                          <p:stCondLst>
                                            <p:cond delay="676"/>
                                          </p:stCondLst>
                                        </p:cTn>
                                        <p:tgtEl>
                                          <p:spTgt spid="176"/>
                                        </p:tgtEl>
                                      </p:cBhvr>
                                      <p:to x="100000" y="100000"/>
                                    </p:animScale>
                                    <p:animScale>
                                      <p:cBhvr>
                                        <p:cTn id="617" dur="26">
                                          <p:stCondLst>
                                            <p:cond delay="1312"/>
                                          </p:stCondLst>
                                        </p:cTn>
                                        <p:tgtEl>
                                          <p:spTgt spid="176"/>
                                        </p:tgtEl>
                                      </p:cBhvr>
                                      <p:to x="100000" y="80000"/>
                                    </p:animScale>
                                    <p:animScale>
                                      <p:cBhvr>
                                        <p:cTn id="618" dur="166" decel="50000">
                                          <p:stCondLst>
                                            <p:cond delay="1338"/>
                                          </p:stCondLst>
                                        </p:cTn>
                                        <p:tgtEl>
                                          <p:spTgt spid="176"/>
                                        </p:tgtEl>
                                      </p:cBhvr>
                                      <p:to x="100000" y="100000"/>
                                    </p:animScale>
                                    <p:animScale>
                                      <p:cBhvr>
                                        <p:cTn id="619" dur="26">
                                          <p:stCondLst>
                                            <p:cond delay="1642"/>
                                          </p:stCondLst>
                                        </p:cTn>
                                        <p:tgtEl>
                                          <p:spTgt spid="176"/>
                                        </p:tgtEl>
                                      </p:cBhvr>
                                      <p:to x="100000" y="90000"/>
                                    </p:animScale>
                                    <p:animScale>
                                      <p:cBhvr>
                                        <p:cTn id="620" dur="166" decel="50000">
                                          <p:stCondLst>
                                            <p:cond delay="1668"/>
                                          </p:stCondLst>
                                        </p:cTn>
                                        <p:tgtEl>
                                          <p:spTgt spid="176"/>
                                        </p:tgtEl>
                                      </p:cBhvr>
                                      <p:to x="100000" y="100000"/>
                                    </p:animScale>
                                    <p:animScale>
                                      <p:cBhvr>
                                        <p:cTn id="621" dur="26">
                                          <p:stCondLst>
                                            <p:cond delay="1808"/>
                                          </p:stCondLst>
                                        </p:cTn>
                                        <p:tgtEl>
                                          <p:spTgt spid="176"/>
                                        </p:tgtEl>
                                      </p:cBhvr>
                                      <p:to x="100000" y="95000"/>
                                    </p:animScale>
                                    <p:animScale>
                                      <p:cBhvr>
                                        <p:cTn id="622" dur="166" decel="50000">
                                          <p:stCondLst>
                                            <p:cond delay="1834"/>
                                          </p:stCondLst>
                                        </p:cTn>
                                        <p:tgtEl>
                                          <p:spTgt spid="176"/>
                                        </p:tgtEl>
                                      </p:cBhvr>
                                      <p:to x="100000" y="100000"/>
                                    </p:animScale>
                                  </p:childTnLst>
                                </p:cTn>
                              </p:par>
                              <p:par>
                                <p:cTn id="623" presetID="26" presetClass="entr" presetSubtype="0" fill="hold" nodeType="withEffect">
                                  <p:stCondLst>
                                    <p:cond delay="0"/>
                                  </p:stCondLst>
                                  <p:childTnLst>
                                    <p:set>
                                      <p:cBhvr>
                                        <p:cTn id="624" dur="1" fill="hold">
                                          <p:stCondLst>
                                            <p:cond delay="0"/>
                                          </p:stCondLst>
                                        </p:cTn>
                                        <p:tgtEl>
                                          <p:spTgt spid="175"/>
                                        </p:tgtEl>
                                        <p:attrNameLst>
                                          <p:attrName>style.visibility</p:attrName>
                                        </p:attrNameLst>
                                      </p:cBhvr>
                                      <p:to>
                                        <p:strVal val="visible"/>
                                      </p:to>
                                    </p:set>
                                    <p:animEffect transition="in" filter="wipe(down)">
                                      <p:cBhvr>
                                        <p:cTn id="625" dur="580">
                                          <p:stCondLst>
                                            <p:cond delay="0"/>
                                          </p:stCondLst>
                                        </p:cTn>
                                        <p:tgtEl>
                                          <p:spTgt spid="175"/>
                                        </p:tgtEl>
                                      </p:cBhvr>
                                    </p:animEffect>
                                    <p:anim calcmode="lin" valueType="num">
                                      <p:cBhvr>
                                        <p:cTn id="626" dur="1822" tmFilter="0,0; 0.14,0.36; 0.43,0.73; 0.71,0.91; 1.0,1.0">
                                          <p:stCondLst>
                                            <p:cond delay="0"/>
                                          </p:stCondLst>
                                        </p:cTn>
                                        <p:tgtEl>
                                          <p:spTgt spid="175"/>
                                        </p:tgtEl>
                                        <p:attrNameLst>
                                          <p:attrName>ppt_x</p:attrName>
                                        </p:attrNameLst>
                                      </p:cBhvr>
                                      <p:tavLst>
                                        <p:tav tm="0">
                                          <p:val>
                                            <p:strVal val="#ppt_x-0.25"/>
                                          </p:val>
                                        </p:tav>
                                        <p:tav tm="100000">
                                          <p:val>
                                            <p:strVal val="#ppt_x"/>
                                          </p:val>
                                        </p:tav>
                                      </p:tavLst>
                                    </p:anim>
                                    <p:anim calcmode="lin" valueType="num">
                                      <p:cBhvr>
                                        <p:cTn id="627" dur="664" tmFilter="0.0,0.0; 0.25,0.07; 0.50,0.2; 0.75,0.467; 1.0,1.0">
                                          <p:stCondLst>
                                            <p:cond delay="0"/>
                                          </p:stCondLst>
                                        </p:cTn>
                                        <p:tgtEl>
                                          <p:spTgt spid="175"/>
                                        </p:tgtEl>
                                        <p:attrNameLst>
                                          <p:attrName>ppt_y</p:attrName>
                                        </p:attrNameLst>
                                      </p:cBhvr>
                                      <p:tavLst>
                                        <p:tav tm="0" fmla="#ppt_y-sin(pi*$)/3">
                                          <p:val>
                                            <p:fltVal val="0.5"/>
                                          </p:val>
                                        </p:tav>
                                        <p:tav tm="100000">
                                          <p:val>
                                            <p:fltVal val="1"/>
                                          </p:val>
                                        </p:tav>
                                      </p:tavLst>
                                    </p:anim>
                                    <p:anim calcmode="lin" valueType="num">
                                      <p:cBhvr>
                                        <p:cTn id="628" dur="664" tmFilter="0, 0; 0.125,0.2665; 0.25,0.4; 0.375,0.465; 0.5,0.5;  0.625,0.535; 0.75,0.6; 0.875,0.7335; 1,1">
                                          <p:stCondLst>
                                            <p:cond delay="664"/>
                                          </p:stCondLst>
                                        </p:cTn>
                                        <p:tgtEl>
                                          <p:spTgt spid="175"/>
                                        </p:tgtEl>
                                        <p:attrNameLst>
                                          <p:attrName>ppt_y</p:attrName>
                                        </p:attrNameLst>
                                      </p:cBhvr>
                                      <p:tavLst>
                                        <p:tav tm="0" fmla="#ppt_y-sin(pi*$)/9">
                                          <p:val>
                                            <p:fltVal val="0"/>
                                          </p:val>
                                        </p:tav>
                                        <p:tav tm="100000">
                                          <p:val>
                                            <p:fltVal val="1"/>
                                          </p:val>
                                        </p:tav>
                                      </p:tavLst>
                                    </p:anim>
                                    <p:anim calcmode="lin" valueType="num">
                                      <p:cBhvr>
                                        <p:cTn id="629" dur="332" tmFilter="0, 0; 0.125,0.2665; 0.25,0.4; 0.375,0.465; 0.5,0.5;  0.625,0.535; 0.75,0.6; 0.875,0.7335; 1,1">
                                          <p:stCondLst>
                                            <p:cond delay="1324"/>
                                          </p:stCondLst>
                                        </p:cTn>
                                        <p:tgtEl>
                                          <p:spTgt spid="175"/>
                                        </p:tgtEl>
                                        <p:attrNameLst>
                                          <p:attrName>ppt_y</p:attrName>
                                        </p:attrNameLst>
                                      </p:cBhvr>
                                      <p:tavLst>
                                        <p:tav tm="0" fmla="#ppt_y-sin(pi*$)/27">
                                          <p:val>
                                            <p:fltVal val="0"/>
                                          </p:val>
                                        </p:tav>
                                        <p:tav tm="100000">
                                          <p:val>
                                            <p:fltVal val="1"/>
                                          </p:val>
                                        </p:tav>
                                      </p:tavLst>
                                    </p:anim>
                                    <p:anim calcmode="lin" valueType="num">
                                      <p:cBhvr>
                                        <p:cTn id="630" dur="164" tmFilter="0, 0; 0.125,0.2665; 0.25,0.4; 0.375,0.465; 0.5,0.5;  0.625,0.535; 0.75,0.6; 0.875,0.7335; 1,1">
                                          <p:stCondLst>
                                            <p:cond delay="1656"/>
                                          </p:stCondLst>
                                        </p:cTn>
                                        <p:tgtEl>
                                          <p:spTgt spid="175"/>
                                        </p:tgtEl>
                                        <p:attrNameLst>
                                          <p:attrName>ppt_y</p:attrName>
                                        </p:attrNameLst>
                                      </p:cBhvr>
                                      <p:tavLst>
                                        <p:tav tm="0" fmla="#ppt_y-sin(pi*$)/81">
                                          <p:val>
                                            <p:fltVal val="0"/>
                                          </p:val>
                                        </p:tav>
                                        <p:tav tm="100000">
                                          <p:val>
                                            <p:fltVal val="1"/>
                                          </p:val>
                                        </p:tav>
                                      </p:tavLst>
                                    </p:anim>
                                    <p:animScale>
                                      <p:cBhvr>
                                        <p:cTn id="631" dur="26">
                                          <p:stCondLst>
                                            <p:cond delay="650"/>
                                          </p:stCondLst>
                                        </p:cTn>
                                        <p:tgtEl>
                                          <p:spTgt spid="175"/>
                                        </p:tgtEl>
                                      </p:cBhvr>
                                      <p:to x="100000" y="60000"/>
                                    </p:animScale>
                                    <p:animScale>
                                      <p:cBhvr>
                                        <p:cTn id="632" dur="166" decel="50000">
                                          <p:stCondLst>
                                            <p:cond delay="676"/>
                                          </p:stCondLst>
                                        </p:cTn>
                                        <p:tgtEl>
                                          <p:spTgt spid="175"/>
                                        </p:tgtEl>
                                      </p:cBhvr>
                                      <p:to x="100000" y="100000"/>
                                    </p:animScale>
                                    <p:animScale>
                                      <p:cBhvr>
                                        <p:cTn id="633" dur="26">
                                          <p:stCondLst>
                                            <p:cond delay="1312"/>
                                          </p:stCondLst>
                                        </p:cTn>
                                        <p:tgtEl>
                                          <p:spTgt spid="175"/>
                                        </p:tgtEl>
                                      </p:cBhvr>
                                      <p:to x="100000" y="80000"/>
                                    </p:animScale>
                                    <p:animScale>
                                      <p:cBhvr>
                                        <p:cTn id="634" dur="166" decel="50000">
                                          <p:stCondLst>
                                            <p:cond delay="1338"/>
                                          </p:stCondLst>
                                        </p:cTn>
                                        <p:tgtEl>
                                          <p:spTgt spid="175"/>
                                        </p:tgtEl>
                                      </p:cBhvr>
                                      <p:to x="100000" y="100000"/>
                                    </p:animScale>
                                    <p:animScale>
                                      <p:cBhvr>
                                        <p:cTn id="635" dur="26">
                                          <p:stCondLst>
                                            <p:cond delay="1642"/>
                                          </p:stCondLst>
                                        </p:cTn>
                                        <p:tgtEl>
                                          <p:spTgt spid="175"/>
                                        </p:tgtEl>
                                      </p:cBhvr>
                                      <p:to x="100000" y="90000"/>
                                    </p:animScale>
                                    <p:animScale>
                                      <p:cBhvr>
                                        <p:cTn id="636" dur="166" decel="50000">
                                          <p:stCondLst>
                                            <p:cond delay="1668"/>
                                          </p:stCondLst>
                                        </p:cTn>
                                        <p:tgtEl>
                                          <p:spTgt spid="175"/>
                                        </p:tgtEl>
                                      </p:cBhvr>
                                      <p:to x="100000" y="100000"/>
                                    </p:animScale>
                                    <p:animScale>
                                      <p:cBhvr>
                                        <p:cTn id="637" dur="26">
                                          <p:stCondLst>
                                            <p:cond delay="1808"/>
                                          </p:stCondLst>
                                        </p:cTn>
                                        <p:tgtEl>
                                          <p:spTgt spid="175"/>
                                        </p:tgtEl>
                                      </p:cBhvr>
                                      <p:to x="100000" y="95000"/>
                                    </p:animScale>
                                    <p:animScale>
                                      <p:cBhvr>
                                        <p:cTn id="638" dur="166" decel="50000">
                                          <p:stCondLst>
                                            <p:cond delay="1834"/>
                                          </p:stCondLst>
                                        </p:cTn>
                                        <p:tgtEl>
                                          <p:spTgt spid="175"/>
                                        </p:tgtEl>
                                      </p:cBhvr>
                                      <p:to x="100000" y="100000"/>
                                    </p:animScale>
                                  </p:childTnLst>
                                </p:cTn>
                              </p:par>
                              <p:par>
                                <p:cTn id="639" presetID="26" presetClass="entr" presetSubtype="0" fill="hold" nodeType="withEffect">
                                  <p:stCondLst>
                                    <p:cond delay="0"/>
                                  </p:stCondLst>
                                  <p:childTnLst>
                                    <p:set>
                                      <p:cBhvr>
                                        <p:cTn id="640" dur="1" fill="hold">
                                          <p:stCondLst>
                                            <p:cond delay="0"/>
                                          </p:stCondLst>
                                        </p:cTn>
                                        <p:tgtEl>
                                          <p:spTgt spid="177"/>
                                        </p:tgtEl>
                                        <p:attrNameLst>
                                          <p:attrName>style.visibility</p:attrName>
                                        </p:attrNameLst>
                                      </p:cBhvr>
                                      <p:to>
                                        <p:strVal val="visible"/>
                                      </p:to>
                                    </p:set>
                                    <p:animEffect transition="in" filter="wipe(down)">
                                      <p:cBhvr>
                                        <p:cTn id="641" dur="580">
                                          <p:stCondLst>
                                            <p:cond delay="0"/>
                                          </p:stCondLst>
                                        </p:cTn>
                                        <p:tgtEl>
                                          <p:spTgt spid="177"/>
                                        </p:tgtEl>
                                      </p:cBhvr>
                                    </p:animEffect>
                                    <p:anim calcmode="lin" valueType="num">
                                      <p:cBhvr>
                                        <p:cTn id="642" dur="1822" tmFilter="0,0; 0.14,0.36; 0.43,0.73; 0.71,0.91; 1.0,1.0">
                                          <p:stCondLst>
                                            <p:cond delay="0"/>
                                          </p:stCondLst>
                                        </p:cTn>
                                        <p:tgtEl>
                                          <p:spTgt spid="177"/>
                                        </p:tgtEl>
                                        <p:attrNameLst>
                                          <p:attrName>ppt_x</p:attrName>
                                        </p:attrNameLst>
                                      </p:cBhvr>
                                      <p:tavLst>
                                        <p:tav tm="0">
                                          <p:val>
                                            <p:strVal val="#ppt_x-0.25"/>
                                          </p:val>
                                        </p:tav>
                                        <p:tav tm="100000">
                                          <p:val>
                                            <p:strVal val="#ppt_x"/>
                                          </p:val>
                                        </p:tav>
                                      </p:tavLst>
                                    </p:anim>
                                    <p:anim calcmode="lin" valueType="num">
                                      <p:cBhvr>
                                        <p:cTn id="643" dur="664" tmFilter="0.0,0.0; 0.25,0.07; 0.50,0.2; 0.75,0.467; 1.0,1.0">
                                          <p:stCondLst>
                                            <p:cond delay="0"/>
                                          </p:stCondLst>
                                        </p:cTn>
                                        <p:tgtEl>
                                          <p:spTgt spid="177"/>
                                        </p:tgtEl>
                                        <p:attrNameLst>
                                          <p:attrName>ppt_y</p:attrName>
                                        </p:attrNameLst>
                                      </p:cBhvr>
                                      <p:tavLst>
                                        <p:tav tm="0" fmla="#ppt_y-sin(pi*$)/3">
                                          <p:val>
                                            <p:fltVal val="0.5"/>
                                          </p:val>
                                        </p:tav>
                                        <p:tav tm="100000">
                                          <p:val>
                                            <p:fltVal val="1"/>
                                          </p:val>
                                        </p:tav>
                                      </p:tavLst>
                                    </p:anim>
                                    <p:anim calcmode="lin" valueType="num">
                                      <p:cBhvr>
                                        <p:cTn id="644" dur="664" tmFilter="0, 0; 0.125,0.2665; 0.25,0.4; 0.375,0.465; 0.5,0.5;  0.625,0.535; 0.75,0.6; 0.875,0.7335; 1,1">
                                          <p:stCondLst>
                                            <p:cond delay="664"/>
                                          </p:stCondLst>
                                        </p:cTn>
                                        <p:tgtEl>
                                          <p:spTgt spid="177"/>
                                        </p:tgtEl>
                                        <p:attrNameLst>
                                          <p:attrName>ppt_y</p:attrName>
                                        </p:attrNameLst>
                                      </p:cBhvr>
                                      <p:tavLst>
                                        <p:tav tm="0" fmla="#ppt_y-sin(pi*$)/9">
                                          <p:val>
                                            <p:fltVal val="0"/>
                                          </p:val>
                                        </p:tav>
                                        <p:tav tm="100000">
                                          <p:val>
                                            <p:fltVal val="1"/>
                                          </p:val>
                                        </p:tav>
                                      </p:tavLst>
                                    </p:anim>
                                    <p:anim calcmode="lin" valueType="num">
                                      <p:cBhvr>
                                        <p:cTn id="645" dur="332" tmFilter="0, 0; 0.125,0.2665; 0.25,0.4; 0.375,0.465; 0.5,0.5;  0.625,0.535; 0.75,0.6; 0.875,0.7335; 1,1">
                                          <p:stCondLst>
                                            <p:cond delay="1324"/>
                                          </p:stCondLst>
                                        </p:cTn>
                                        <p:tgtEl>
                                          <p:spTgt spid="177"/>
                                        </p:tgtEl>
                                        <p:attrNameLst>
                                          <p:attrName>ppt_y</p:attrName>
                                        </p:attrNameLst>
                                      </p:cBhvr>
                                      <p:tavLst>
                                        <p:tav tm="0" fmla="#ppt_y-sin(pi*$)/27">
                                          <p:val>
                                            <p:fltVal val="0"/>
                                          </p:val>
                                        </p:tav>
                                        <p:tav tm="100000">
                                          <p:val>
                                            <p:fltVal val="1"/>
                                          </p:val>
                                        </p:tav>
                                      </p:tavLst>
                                    </p:anim>
                                    <p:anim calcmode="lin" valueType="num">
                                      <p:cBhvr>
                                        <p:cTn id="646" dur="164" tmFilter="0, 0; 0.125,0.2665; 0.25,0.4; 0.375,0.465; 0.5,0.5;  0.625,0.535; 0.75,0.6; 0.875,0.7335; 1,1">
                                          <p:stCondLst>
                                            <p:cond delay="1656"/>
                                          </p:stCondLst>
                                        </p:cTn>
                                        <p:tgtEl>
                                          <p:spTgt spid="177"/>
                                        </p:tgtEl>
                                        <p:attrNameLst>
                                          <p:attrName>ppt_y</p:attrName>
                                        </p:attrNameLst>
                                      </p:cBhvr>
                                      <p:tavLst>
                                        <p:tav tm="0" fmla="#ppt_y-sin(pi*$)/81">
                                          <p:val>
                                            <p:fltVal val="0"/>
                                          </p:val>
                                        </p:tav>
                                        <p:tav tm="100000">
                                          <p:val>
                                            <p:fltVal val="1"/>
                                          </p:val>
                                        </p:tav>
                                      </p:tavLst>
                                    </p:anim>
                                    <p:animScale>
                                      <p:cBhvr>
                                        <p:cTn id="647" dur="26">
                                          <p:stCondLst>
                                            <p:cond delay="650"/>
                                          </p:stCondLst>
                                        </p:cTn>
                                        <p:tgtEl>
                                          <p:spTgt spid="177"/>
                                        </p:tgtEl>
                                      </p:cBhvr>
                                      <p:to x="100000" y="60000"/>
                                    </p:animScale>
                                    <p:animScale>
                                      <p:cBhvr>
                                        <p:cTn id="648" dur="166" decel="50000">
                                          <p:stCondLst>
                                            <p:cond delay="676"/>
                                          </p:stCondLst>
                                        </p:cTn>
                                        <p:tgtEl>
                                          <p:spTgt spid="177"/>
                                        </p:tgtEl>
                                      </p:cBhvr>
                                      <p:to x="100000" y="100000"/>
                                    </p:animScale>
                                    <p:animScale>
                                      <p:cBhvr>
                                        <p:cTn id="649" dur="26">
                                          <p:stCondLst>
                                            <p:cond delay="1312"/>
                                          </p:stCondLst>
                                        </p:cTn>
                                        <p:tgtEl>
                                          <p:spTgt spid="177"/>
                                        </p:tgtEl>
                                      </p:cBhvr>
                                      <p:to x="100000" y="80000"/>
                                    </p:animScale>
                                    <p:animScale>
                                      <p:cBhvr>
                                        <p:cTn id="650" dur="166" decel="50000">
                                          <p:stCondLst>
                                            <p:cond delay="1338"/>
                                          </p:stCondLst>
                                        </p:cTn>
                                        <p:tgtEl>
                                          <p:spTgt spid="177"/>
                                        </p:tgtEl>
                                      </p:cBhvr>
                                      <p:to x="100000" y="100000"/>
                                    </p:animScale>
                                    <p:animScale>
                                      <p:cBhvr>
                                        <p:cTn id="651" dur="26">
                                          <p:stCondLst>
                                            <p:cond delay="1642"/>
                                          </p:stCondLst>
                                        </p:cTn>
                                        <p:tgtEl>
                                          <p:spTgt spid="177"/>
                                        </p:tgtEl>
                                      </p:cBhvr>
                                      <p:to x="100000" y="90000"/>
                                    </p:animScale>
                                    <p:animScale>
                                      <p:cBhvr>
                                        <p:cTn id="652" dur="166" decel="50000">
                                          <p:stCondLst>
                                            <p:cond delay="1668"/>
                                          </p:stCondLst>
                                        </p:cTn>
                                        <p:tgtEl>
                                          <p:spTgt spid="177"/>
                                        </p:tgtEl>
                                      </p:cBhvr>
                                      <p:to x="100000" y="100000"/>
                                    </p:animScale>
                                    <p:animScale>
                                      <p:cBhvr>
                                        <p:cTn id="653" dur="26">
                                          <p:stCondLst>
                                            <p:cond delay="1808"/>
                                          </p:stCondLst>
                                        </p:cTn>
                                        <p:tgtEl>
                                          <p:spTgt spid="177"/>
                                        </p:tgtEl>
                                      </p:cBhvr>
                                      <p:to x="100000" y="95000"/>
                                    </p:animScale>
                                    <p:animScale>
                                      <p:cBhvr>
                                        <p:cTn id="654" dur="166" decel="50000">
                                          <p:stCondLst>
                                            <p:cond delay="1834"/>
                                          </p:stCondLst>
                                        </p:cTn>
                                        <p:tgtEl>
                                          <p:spTgt spid="177"/>
                                        </p:tgtEl>
                                      </p:cBhvr>
                                      <p:to x="100000" y="100000"/>
                                    </p:animScale>
                                  </p:childTnLst>
                                </p:cTn>
                              </p:par>
                              <p:par>
                                <p:cTn id="655" presetID="26" presetClass="entr" presetSubtype="0" fill="hold" nodeType="withEffect">
                                  <p:stCondLst>
                                    <p:cond delay="0"/>
                                  </p:stCondLst>
                                  <p:childTnLst>
                                    <p:set>
                                      <p:cBhvr>
                                        <p:cTn id="656" dur="1" fill="hold">
                                          <p:stCondLst>
                                            <p:cond delay="0"/>
                                          </p:stCondLst>
                                        </p:cTn>
                                        <p:tgtEl>
                                          <p:spTgt spid="173"/>
                                        </p:tgtEl>
                                        <p:attrNameLst>
                                          <p:attrName>style.visibility</p:attrName>
                                        </p:attrNameLst>
                                      </p:cBhvr>
                                      <p:to>
                                        <p:strVal val="visible"/>
                                      </p:to>
                                    </p:set>
                                    <p:animEffect transition="in" filter="wipe(down)">
                                      <p:cBhvr>
                                        <p:cTn id="657" dur="580">
                                          <p:stCondLst>
                                            <p:cond delay="0"/>
                                          </p:stCondLst>
                                        </p:cTn>
                                        <p:tgtEl>
                                          <p:spTgt spid="173"/>
                                        </p:tgtEl>
                                      </p:cBhvr>
                                    </p:animEffect>
                                    <p:anim calcmode="lin" valueType="num">
                                      <p:cBhvr>
                                        <p:cTn id="658" dur="1822" tmFilter="0,0; 0.14,0.36; 0.43,0.73; 0.71,0.91; 1.0,1.0">
                                          <p:stCondLst>
                                            <p:cond delay="0"/>
                                          </p:stCondLst>
                                        </p:cTn>
                                        <p:tgtEl>
                                          <p:spTgt spid="173"/>
                                        </p:tgtEl>
                                        <p:attrNameLst>
                                          <p:attrName>ppt_x</p:attrName>
                                        </p:attrNameLst>
                                      </p:cBhvr>
                                      <p:tavLst>
                                        <p:tav tm="0">
                                          <p:val>
                                            <p:strVal val="#ppt_x-0.25"/>
                                          </p:val>
                                        </p:tav>
                                        <p:tav tm="100000">
                                          <p:val>
                                            <p:strVal val="#ppt_x"/>
                                          </p:val>
                                        </p:tav>
                                      </p:tavLst>
                                    </p:anim>
                                    <p:anim calcmode="lin" valueType="num">
                                      <p:cBhvr>
                                        <p:cTn id="659" dur="664" tmFilter="0.0,0.0; 0.25,0.07; 0.50,0.2; 0.75,0.467; 1.0,1.0">
                                          <p:stCondLst>
                                            <p:cond delay="0"/>
                                          </p:stCondLst>
                                        </p:cTn>
                                        <p:tgtEl>
                                          <p:spTgt spid="173"/>
                                        </p:tgtEl>
                                        <p:attrNameLst>
                                          <p:attrName>ppt_y</p:attrName>
                                        </p:attrNameLst>
                                      </p:cBhvr>
                                      <p:tavLst>
                                        <p:tav tm="0" fmla="#ppt_y-sin(pi*$)/3">
                                          <p:val>
                                            <p:fltVal val="0.5"/>
                                          </p:val>
                                        </p:tav>
                                        <p:tav tm="100000">
                                          <p:val>
                                            <p:fltVal val="1"/>
                                          </p:val>
                                        </p:tav>
                                      </p:tavLst>
                                    </p:anim>
                                    <p:anim calcmode="lin" valueType="num">
                                      <p:cBhvr>
                                        <p:cTn id="660" dur="664" tmFilter="0, 0; 0.125,0.2665; 0.25,0.4; 0.375,0.465; 0.5,0.5;  0.625,0.535; 0.75,0.6; 0.875,0.7335; 1,1">
                                          <p:stCondLst>
                                            <p:cond delay="664"/>
                                          </p:stCondLst>
                                        </p:cTn>
                                        <p:tgtEl>
                                          <p:spTgt spid="173"/>
                                        </p:tgtEl>
                                        <p:attrNameLst>
                                          <p:attrName>ppt_y</p:attrName>
                                        </p:attrNameLst>
                                      </p:cBhvr>
                                      <p:tavLst>
                                        <p:tav tm="0" fmla="#ppt_y-sin(pi*$)/9">
                                          <p:val>
                                            <p:fltVal val="0"/>
                                          </p:val>
                                        </p:tav>
                                        <p:tav tm="100000">
                                          <p:val>
                                            <p:fltVal val="1"/>
                                          </p:val>
                                        </p:tav>
                                      </p:tavLst>
                                    </p:anim>
                                    <p:anim calcmode="lin" valueType="num">
                                      <p:cBhvr>
                                        <p:cTn id="661" dur="332" tmFilter="0, 0; 0.125,0.2665; 0.25,0.4; 0.375,0.465; 0.5,0.5;  0.625,0.535; 0.75,0.6; 0.875,0.7335; 1,1">
                                          <p:stCondLst>
                                            <p:cond delay="1324"/>
                                          </p:stCondLst>
                                        </p:cTn>
                                        <p:tgtEl>
                                          <p:spTgt spid="173"/>
                                        </p:tgtEl>
                                        <p:attrNameLst>
                                          <p:attrName>ppt_y</p:attrName>
                                        </p:attrNameLst>
                                      </p:cBhvr>
                                      <p:tavLst>
                                        <p:tav tm="0" fmla="#ppt_y-sin(pi*$)/27">
                                          <p:val>
                                            <p:fltVal val="0"/>
                                          </p:val>
                                        </p:tav>
                                        <p:tav tm="100000">
                                          <p:val>
                                            <p:fltVal val="1"/>
                                          </p:val>
                                        </p:tav>
                                      </p:tavLst>
                                    </p:anim>
                                    <p:anim calcmode="lin" valueType="num">
                                      <p:cBhvr>
                                        <p:cTn id="662" dur="164" tmFilter="0, 0; 0.125,0.2665; 0.25,0.4; 0.375,0.465; 0.5,0.5;  0.625,0.535; 0.75,0.6; 0.875,0.7335; 1,1">
                                          <p:stCondLst>
                                            <p:cond delay="1656"/>
                                          </p:stCondLst>
                                        </p:cTn>
                                        <p:tgtEl>
                                          <p:spTgt spid="173"/>
                                        </p:tgtEl>
                                        <p:attrNameLst>
                                          <p:attrName>ppt_y</p:attrName>
                                        </p:attrNameLst>
                                      </p:cBhvr>
                                      <p:tavLst>
                                        <p:tav tm="0" fmla="#ppt_y-sin(pi*$)/81">
                                          <p:val>
                                            <p:fltVal val="0"/>
                                          </p:val>
                                        </p:tav>
                                        <p:tav tm="100000">
                                          <p:val>
                                            <p:fltVal val="1"/>
                                          </p:val>
                                        </p:tav>
                                      </p:tavLst>
                                    </p:anim>
                                    <p:animScale>
                                      <p:cBhvr>
                                        <p:cTn id="663" dur="26">
                                          <p:stCondLst>
                                            <p:cond delay="650"/>
                                          </p:stCondLst>
                                        </p:cTn>
                                        <p:tgtEl>
                                          <p:spTgt spid="173"/>
                                        </p:tgtEl>
                                      </p:cBhvr>
                                      <p:to x="100000" y="60000"/>
                                    </p:animScale>
                                    <p:animScale>
                                      <p:cBhvr>
                                        <p:cTn id="664" dur="166" decel="50000">
                                          <p:stCondLst>
                                            <p:cond delay="676"/>
                                          </p:stCondLst>
                                        </p:cTn>
                                        <p:tgtEl>
                                          <p:spTgt spid="173"/>
                                        </p:tgtEl>
                                      </p:cBhvr>
                                      <p:to x="100000" y="100000"/>
                                    </p:animScale>
                                    <p:animScale>
                                      <p:cBhvr>
                                        <p:cTn id="665" dur="26">
                                          <p:stCondLst>
                                            <p:cond delay="1312"/>
                                          </p:stCondLst>
                                        </p:cTn>
                                        <p:tgtEl>
                                          <p:spTgt spid="173"/>
                                        </p:tgtEl>
                                      </p:cBhvr>
                                      <p:to x="100000" y="80000"/>
                                    </p:animScale>
                                    <p:animScale>
                                      <p:cBhvr>
                                        <p:cTn id="666" dur="166" decel="50000">
                                          <p:stCondLst>
                                            <p:cond delay="1338"/>
                                          </p:stCondLst>
                                        </p:cTn>
                                        <p:tgtEl>
                                          <p:spTgt spid="173"/>
                                        </p:tgtEl>
                                      </p:cBhvr>
                                      <p:to x="100000" y="100000"/>
                                    </p:animScale>
                                    <p:animScale>
                                      <p:cBhvr>
                                        <p:cTn id="667" dur="26">
                                          <p:stCondLst>
                                            <p:cond delay="1642"/>
                                          </p:stCondLst>
                                        </p:cTn>
                                        <p:tgtEl>
                                          <p:spTgt spid="173"/>
                                        </p:tgtEl>
                                      </p:cBhvr>
                                      <p:to x="100000" y="90000"/>
                                    </p:animScale>
                                    <p:animScale>
                                      <p:cBhvr>
                                        <p:cTn id="668" dur="166" decel="50000">
                                          <p:stCondLst>
                                            <p:cond delay="1668"/>
                                          </p:stCondLst>
                                        </p:cTn>
                                        <p:tgtEl>
                                          <p:spTgt spid="173"/>
                                        </p:tgtEl>
                                      </p:cBhvr>
                                      <p:to x="100000" y="100000"/>
                                    </p:animScale>
                                    <p:animScale>
                                      <p:cBhvr>
                                        <p:cTn id="669" dur="26">
                                          <p:stCondLst>
                                            <p:cond delay="1808"/>
                                          </p:stCondLst>
                                        </p:cTn>
                                        <p:tgtEl>
                                          <p:spTgt spid="173"/>
                                        </p:tgtEl>
                                      </p:cBhvr>
                                      <p:to x="100000" y="95000"/>
                                    </p:animScale>
                                    <p:animScale>
                                      <p:cBhvr>
                                        <p:cTn id="670" dur="166" decel="50000">
                                          <p:stCondLst>
                                            <p:cond delay="1834"/>
                                          </p:stCondLst>
                                        </p:cTn>
                                        <p:tgtEl>
                                          <p:spTgt spid="173"/>
                                        </p:tgtEl>
                                      </p:cBhvr>
                                      <p:to x="100000" y="100000"/>
                                    </p:animScale>
                                  </p:childTnLst>
                                </p:cTn>
                              </p:par>
                              <p:par>
                                <p:cTn id="671" presetID="26" presetClass="entr" presetSubtype="0" fill="hold" nodeType="withEffect">
                                  <p:stCondLst>
                                    <p:cond delay="0"/>
                                  </p:stCondLst>
                                  <p:childTnLst>
                                    <p:set>
                                      <p:cBhvr>
                                        <p:cTn id="672" dur="1" fill="hold">
                                          <p:stCondLst>
                                            <p:cond delay="0"/>
                                          </p:stCondLst>
                                        </p:cTn>
                                        <p:tgtEl>
                                          <p:spTgt spid="164"/>
                                        </p:tgtEl>
                                        <p:attrNameLst>
                                          <p:attrName>style.visibility</p:attrName>
                                        </p:attrNameLst>
                                      </p:cBhvr>
                                      <p:to>
                                        <p:strVal val="visible"/>
                                      </p:to>
                                    </p:set>
                                    <p:animEffect transition="in" filter="wipe(down)">
                                      <p:cBhvr>
                                        <p:cTn id="673" dur="580">
                                          <p:stCondLst>
                                            <p:cond delay="0"/>
                                          </p:stCondLst>
                                        </p:cTn>
                                        <p:tgtEl>
                                          <p:spTgt spid="164"/>
                                        </p:tgtEl>
                                      </p:cBhvr>
                                    </p:animEffect>
                                    <p:anim calcmode="lin" valueType="num">
                                      <p:cBhvr>
                                        <p:cTn id="674" dur="1822" tmFilter="0,0; 0.14,0.36; 0.43,0.73; 0.71,0.91; 1.0,1.0">
                                          <p:stCondLst>
                                            <p:cond delay="0"/>
                                          </p:stCondLst>
                                        </p:cTn>
                                        <p:tgtEl>
                                          <p:spTgt spid="164"/>
                                        </p:tgtEl>
                                        <p:attrNameLst>
                                          <p:attrName>ppt_x</p:attrName>
                                        </p:attrNameLst>
                                      </p:cBhvr>
                                      <p:tavLst>
                                        <p:tav tm="0">
                                          <p:val>
                                            <p:strVal val="#ppt_x-0.25"/>
                                          </p:val>
                                        </p:tav>
                                        <p:tav tm="100000">
                                          <p:val>
                                            <p:strVal val="#ppt_x"/>
                                          </p:val>
                                        </p:tav>
                                      </p:tavLst>
                                    </p:anim>
                                    <p:anim calcmode="lin" valueType="num">
                                      <p:cBhvr>
                                        <p:cTn id="675" dur="664" tmFilter="0.0,0.0; 0.25,0.07; 0.50,0.2; 0.75,0.467; 1.0,1.0">
                                          <p:stCondLst>
                                            <p:cond delay="0"/>
                                          </p:stCondLst>
                                        </p:cTn>
                                        <p:tgtEl>
                                          <p:spTgt spid="164"/>
                                        </p:tgtEl>
                                        <p:attrNameLst>
                                          <p:attrName>ppt_y</p:attrName>
                                        </p:attrNameLst>
                                      </p:cBhvr>
                                      <p:tavLst>
                                        <p:tav tm="0" fmla="#ppt_y-sin(pi*$)/3">
                                          <p:val>
                                            <p:fltVal val="0.5"/>
                                          </p:val>
                                        </p:tav>
                                        <p:tav tm="100000">
                                          <p:val>
                                            <p:fltVal val="1"/>
                                          </p:val>
                                        </p:tav>
                                      </p:tavLst>
                                    </p:anim>
                                    <p:anim calcmode="lin" valueType="num">
                                      <p:cBhvr>
                                        <p:cTn id="676" dur="664" tmFilter="0, 0; 0.125,0.2665; 0.25,0.4; 0.375,0.465; 0.5,0.5;  0.625,0.535; 0.75,0.6; 0.875,0.7335; 1,1">
                                          <p:stCondLst>
                                            <p:cond delay="664"/>
                                          </p:stCondLst>
                                        </p:cTn>
                                        <p:tgtEl>
                                          <p:spTgt spid="164"/>
                                        </p:tgtEl>
                                        <p:attrNameLst>
                                          <p:attrName>ppt_y</p:attrName>
                                        </p:attrNameLst>
                                      </p:cBhvr>
                                      <p:tavLst>
                                        <p:tav tm="0" fmla="#ppt_y-sin(pi*$)/9">
                                          <p:val>
                                            <p:fltVal val="0"/>
                                          </p:val>
                                        </p:tav>
                                        <p:tav tm="100000">
                                          <p:val>
                                            <p:fltVal val="1"/>
                                          </p:val>
                                        </p:tav>
                                      </p:tavLst>
                                    </p:anim>
                                    <p:anim calcmode="lin" valueType="num">
                                      <p:cBhvr>
                                        <p:cTn id="677" dur="332" tmFilter="0, 0; 0.125,0.2665; 0.25,0.4; 0.375,0.465; 0.5,0.5;  0.625,0.535; 0.75,0.6; 0.875,0.7335; 1,1">
                                          <p:stCondLst>
                                            <p:cond delay="1324"/>
                                          </p:stCondLst>
                                        </p:cTn>
                                        <p:tgtEl>
                                          <p:spTgt spid="164"/>
                                        </p:tgtEl>
                                        <p:attrNameLst>
                                          <p:attrName>ppt_y</p:attrName>
                                        </p:attrNameLst>
                                      </p:cBhvr>
                                      <p:tavLst>
                                        <p:tav tm="0" fmla="#ppt_y-sin(pi*$)/27">
                                          <p:val>
                                            <p:fltVal val="0"/>
                                          </p:val>
                                        </p:tav>
                                        <p:tav tm="100000">
                                          <p:val>
                                            <p:fltVal val="1"/>
                                          </p:val>
                                        </p:tav>
                                      </p:tavLst>
                                    </p:anim>
                                    <p:anim calcmode="lin" valueType="num">
                                      <p:cBhvr>
                                        <p:cTn id="678" dur="164" tmFilter="0, 0; 0.125,0.2665; 0.25,0.4; 0.375,0.465; 0.5,0.5;  0.625,0.535; 0.75,0.6; 0.875,0.7335; 1,1">
                                          <p:stCondLst>
                                            <p:cond delay="1656"/>
                                          </p:stCondLst>
                                        </p:cTn>
                                        <p:tgtEl>
                                          <p:spTgt spid="164"/>
                                        </p:tgtEl>
                                        <p:attrNameLst>
                                          <p:attrName>ppt_y</p:attrName>
                                        </p:attrNameLst>
                                      </p:cBhvr>
                                      <p:tavLst>
                                        <p:tav tm="0" fmla="#ppt_y-sin(pi*$)/81">
                                          <p:val>
                                            <p:fltVal val="0"/>
                                          </p:val>
                                        </p:tav>
                                        <p:tav tm="100000">
                                          <p:val>
                                            <p:fltVal val="1"/>
                                          </p:val>
                                        </p:tav>
                                      </p:tavLst>
                                    </p:anim>
                                    <p:animScale>
                                      <p:cBhvr>
                                        <p:cTn id="679" dur="26">
                                          <p:stCondLst>
                                            <p:cond delay="650"/>
                                          </p:stCondLst>
                                        </p:cTn>
                                        <p:tgtEl>
                                          <p:spTgt spid="164"/>
                                        </p:tgtEl>
                                      </p:cBhvr>
                                      <p:to x="100000" y="60000"/>
                                    </p:animScale>
                                    <p:animScale>
                                      <p:cBhvr>
                                        <p:cTn id="680" dur="166" decel="50000">
                                          <p:stCondLst>
                                            <p:cond delay="676"/>
                                          </p:stCondLst>
                                        </p:cTn>
                                        <p:tgtEl>
                                          <p:spTgt spid="164"/>
                                        </p:tgtEl>
                                      </p:cBhvr>
                                      <p:to x="100000" y="100000"/>
                                    </p:animScale>
                                    <p:animScale>
                                      <p:cBhvr>
                                        <p:cTn id="681" dur="26">
                                          <p:stCondLst>
                                            <p:cond delay="1312"/>
                                          </p:stCondLst>
                                        </p:cTn>
                                        <p:tgtEl>
                                          <p:spTgt spid="164"/>
                                        </p:tgtEl>
                                      </p:cBhvr>
                                      <p:to x="100000" y="80000"/>
                                    </p:animScale>
                                    <p:animScale>
                                      <p:cBhvr>
                                        <p:cTn id="682" dur="166" decel="50000">
                                          <p:stCondLst>
                                            <p:cond delay="1338"/>
                                          </p:stCondLst>
                                        </p:cTn>
                                        <p:tgtEl>
                                          <p:spTgt spid="164"/>
                                        </p:tgtEl>
                                      </p:cBhvr>
                                      <p:to x="100000" y="100000"/>
                                    </p:animScale>
                                    <p:animScale>
                                      <p:cBhvr>
                                        <p:cTn id="683" dur="26">
                                          <p:stCondLst>
                                            <p:cond delay="1642"/>
                                          </p:stCondLst>
                                        </p:cTn>
                                        <p:tgtEl>
                                          <p:spTgt spid="164"/>
                                        </p:tgtEl>
                                      </p:cBhvr>
                                      <p:to x="100000" y="90000"/>
                                    </p:animScale>
                                    <p:animScale>
                                      <p:cBhvr>
                                        <p:cTn id="684" dur="166" decel="50000">
                                          <p:stCondLst>
                                            <p:cond delay="1668"/>
                                          </p:stCondLst>
                                        </p:cTn>
                                        <p:tgtEl>
                                          <p:spTgt spid="164"/>
                                        </p:tgtEl>
                                      </p:cBhvr>
                                      <p:to x="100000" y="100000"/>
                                    </p:animScale>
                                    <p:animScale>
                                      <p:cBhvr>
                                        <p:cTn id="685" dur="26">
                                          <p:stCondLst>
                                            <p:cond delay="1808"/>
                                          </p:stCondLst>
                                        </p:cTn>
                                        <p:tgtEl>
                                          <p:spTgt spid="164"/>
                                        </p:tgtEl>
                                      </p:cBhvr>
                                      <p:to x="100000" y="95000"/>
                                    </p:animScale>
                                    <p:animScale>
                                      <p:cBhvr>
                                        <p:cTn id="686" dur="166" decel="50000">
                                          <p:stCondLst>
                                            <p:cond delay="1834"/>
                                          </p:stCondLst>
                                        </p:cTn>
                                        <p:tgtEl>
                                          <p:spTgt spid="164"/>
                                        </p:tgtEl>
                                      </p:cBhvr>
                                      <p:to x="100000" y="100000"/>
                                    </p:animScale>
                                  </p:childTnLst>
                                </p:cTn>
                              </p:par>
                            </p:childTnLst>
                          </p:cTn>
                        </p:par>
                      </p:childTnLst>
                    </p:cTn>
                  </p:par>
                  <p:par>
                    <p:cTn id="687" fill="hold" nodeType="clickPar">
                      <p:stCondLst>
                        <p:cond delay="indefinite"/>
                      </p:stCondLst>
                      <p:childTnLst>
                        <p:par>
                          <p:cTn id="688" fill="hold" nodeType="withGroup">
                            <p:stCondLst>
                              <p:cond delay="0"/>
                            </p:stCondLst>
                            <p:childTnLst>
                              <p:par>
                                <p:cTn id="689" presetID="26" presetClass="entr" presetSubtype="0" fill="hold" grpId="0" nodeType="clickEffect">
                                  <p:stCondLst>
                                    <p:cond delay="0"/>
                                  </p:stCondLst>
                                  <p:childTnLst>
                                    <p:set>
                                      <p:cBhvr>
                                        <p:cTn id="690" dur="1" fill="hold">
                                          <p:stCondLst>
                                            <p:cond delay="0"/>
                                          </p:stCondLst>
                                        </p:cTn>
                                        <p:tgtEl>
                                          <p:spTgt spid="68"/>
                                        </p:tgtEl>
                                        <p:attrNameLst>
                                          <p:attrName>style.visibility</p:attrName>
                                        </p:attrNameLst>
                                      </p:cBhvr>
                                      <p:to>
                                        <p:strVal val="visible"/>
                                      </p:to>
                                    </p:set>
                                    <p:animEffect transition="in" filter="wipe(down)">
                                      <p:cBhvr>
                                        <p:cTn id="691" dur="580">
                                          <p:stCondLst>
                                            <p:cond delay="0"/>
                                          </p:stCondLst>
                                        </p:cTn>
                                        <p:tgtEl>
                                          <p:spTgt spid="68"/>
                                        </p:tgtEl>
                                      </p:cBhvr>
                                    </p:animEffect>
                                    <p:anim calcmode="lin" valueType="num">
                                      <p:cBhvr>
                                        <p:cTn id="692" dur="1822" tmFilter="0,0; 0.14,0.36; 0.43,0.73; 0.71,0.91; 1.0,1.0">
                                          <p:stCondLst>
                                            <p:cond delay="0"/>
                                          </p:stCondLst>
                                        </p:cTn>
                                        <p:tgtEl>
                                          <p:spTgt spid="68"/>
                                        </p:tgtEl>
                                        <p:attrNameLst>
                                          <p:attrName>ppt_x</p:attrName>
                                        </p:attrNameLst>
                                      </p:cBhvr>
                                      <p:tavLst>
                                        <p:tav tm="0">
                                          <p:val>
                                            <p:strVal val="#ppt_x-0.25"/>
                                          </p:val>
                                        </p:tav>
                                        <p:tav tm="100000">
                                          <p:val>
                                            <p:strVal val="#ppt_x"/>
                                          </p:val>
                                        </p:tav>
                                      </p:tavLst>
                                    </p:anim>
                                    <p:anim calcmode="lin" valueType="num">
                                      <p:cBhvr>
                                        <p:cTn id="693" dur="664" tmFilter="0.0,0.0; 0.25,0.07; 0.50,0.2; 0.75,0.467; 1.0,1.0">
                                          <p:stCondLst>
                                            <p:cond delay="0"/>
                                          </p:stCondLst>
                                        </p:cTn>
                                        <p:tgtEl>
                                          <p:spTgt spid="68"/>
                                        </p:tgtEl>
                                        <p:attrNameLst>
                                          <p:attrName>ppt_y</p:attrName>
                                        </p:attrNameLst>
                                      </p:cBhvr>
                                      <p:tavLst>
                                        <p:tav tm="0" fmla="#ppt_y-sin(pi*$)/3">
                                          <p:val>
                                            <p:fltVal val="0.5"/>
                                          </p:val>
                                        </p:tav>
                                        <p:tav tm="100000">
                                          <p:val>
                                            <p:fltVal val="1"/>
                                          </p:val>
                                        </p:tav>
                                      </p:tavLst>
                                    </p:anim>
                                    <p:anim calcmode="lin" valueType="num">
                                      <p:cBhvr>
                                        <p:cTn id="694" dur="664" tmFilter="0, 0; 0.125,0.2665; 0.25,0.4; 0.375,0.465; 0.5,0.5;  0.625,0.535; 0.75,0.6; 0.875,0.7335; 1,1">
                                          <p:stCondLst>
                                            <p:cond delay="664"/>
                                          </p:stCondLst>
                                        </p:cTn>
                                        <p:tgtEl>
                                          <p:spTgt spid="68"/>
                                        </p:tgtEl>
                                        <p:attrNameLst>
                                          <p:attrName>ppt_y</p:attrName>
                                        </p:attrNameLst>
                                      </p:cBhvr>
                                      <p:tavLst>
                                        <p:tav tm="0" fmla="#ppt_y-sin(pi*$)/9">
                                          <p:val>
                                            <p:fltVal val="0"/>
                                          </p:val>
                                        </p:tav>
                                        <p:tav tm="100000">
                                          <p:val>
                                            <p:fltVal val="1"/>
                                          </p:val>
                                        </p:tav>
                                      </p:tavLst>
                                    </p:anim>
                                    <p:anim calcmode="lin" valueType="num">
                                      <p:cBhvr>
                                        <p:cTn id="695" dur="332" tmFilter="0, 0; 0.125,0.2665; 0.25,0.4; 0.375,0.465; 0.5,0.5;  0.625,0.535; 0.75,0.6; 0.875,0.7335; 1,1">
                                          <p:stCondLst>
                                            <p:cond delay="1324"/>
                                          </p:stCondLst>
                                        </p:cTn>
                                        <p:tgtEl>
                                          <p:spTgt spid="68"/>
                                        </p:tgtEl>
                                        <p:attrNameLst>
                                          <p:attrName>ppt_y</p:attrName>
                                        </p:attrNameLst>
                                      </p:cBhvr>
                                      <p:tavLst>
                                        <p:tav tm="0" fmla="#ppt_y-sin(pi*$)/27">
                                          <p:val>
                                            <p:fltVal val="0"/>
                                          </p:val>
                                        </p:tav>
                                        <p:tav tm="100000">
                                          <p:val>
                                            <p:fltVal val="1"/>
                                          </p:val>
                                        </p:tav>
                                      </p:tavLst>
                                    </p:anim>
                                    <p:anim calcmode="lin" valueType="num">
                                      <p:cBhvr>
                                        <p:cTn id="696" dur="164" tmFilter="0, 0; 0.125,0.2665; 0.25,0.4; 0.375,0.465; 0.5,0.5;  0.625,0.535; 0.75,0.6; 0.875,0.7335; 1,1">
                                          <p:stCondLst>
                                            <p:cond delay="1656"/>
                                          </p:stCondLst>
                                        </p:cTn>
                                        <p:tgtEl>
                                          <p:spTgt spid="68"/>
                                        </p:tgtEl>
                                        <p:attrNameLst>
                                          <p:attrName>ppt_y</p:attrName>
                                        </p:attrNameLst>
                                      </p:cBhvr>
                                      <p:tavLst>
                                        <p:tav tm="0" fmla="#ppt_y-sin(pi*$)/81">
                                          <p:val>
                                            <p:fltVal val="0"/>
                                          </p:val>
                                        </p:tav>
                                        <p:tav tm="100000">
                                          <p:val>
                                            <p:fltVal val="1"/>
                                          </p:val>
                                        </p:tav>
                                      </p:tavLst>
                                    </p:anim>
                                    <p:animScale>
                                      <p:cBhvr>
                                        <p:cTn id="697" dur="26">
                                          <p:stCondLst>
                                            <p:cond delay="650"/>
                                          </p:stCondLst>
                                        </p:cTn>
                                        <p:tgtEl>
                                          <p:spTgt spid="68"/>
                                        </p:tgtEl>
                                      </p:cBhvr>
                                      <p:to x="100000" y="60000"/>
                                    </p:animScale>
                                    <p:animScale>
                                      <p:cBhvr>
                                        <p:cTn id="698" dur="166" decel="50000">
                                          <p:stCondLst>
                                            <p:cond delay="676"/>
                                          </p:stCondLst>
                                        </p:cTn>
                                        <p:tgtEl>
                                          <p:spTgt spid="68"/>
                                        </p:tgtEl>
                                      </p:cBhvr>
                                      <p:to x="100000" y="100000"/>
                                    </p:animScale>
                                    <p:animScale>
                                      <p:cBhvr>
                                        <p:cTn id="699" dur="26">
                                          <p:stCondLst>
                                            <p:cond delay="1312"/>
                                          </p:stCondLst>
                                        </p:cTn>
                                        <p:tgtEl>
                                          <p:spTgt spid="68"/>
                                        </p:tgtEl>
                                      </p:cBhvr>
                                      <p:to x="100000" y="80000"/>
                                    </p:animScale>
                                    <p:animScale>
                                      <p:cBhvr>
                                        <p:cTn id="700" dur="166" decel="50000">
                                          <p:stCondLst>
                                            <p:cond delay="1338"/>
                                          </p:stCondLst>
                                        </p:cTn>
                                        <p:tgtEl>
                                          <p:spTgt spid="68"/>
                                        </p:tgtEl>
                                      </p:cBhvr>
                                      <p:to x="100000" y="100000"/>
                                    </p:animScale>
                                    <p:animScale>
                                      <p:cBhvr>
                                        <p:cTn id="701" dur="26">
                                          <p:stCondLst>
                                            <p:cond delay="1642"/>
                                          </p:stCondLst>
                                        </p:cTn>
                                        <p:tgtEl>
                                          <p:spTgt spid="68"/>
                                        </p:tgtEl>
                                      </p:cBhvr>
                                      <p:to x="100000" y="90000"/>
                                    </p:animScale>
                                    <p:animScale>
                                      <p:cBhvr>
                                        <p:cTn id="702" dur="166" decel="50000">
                                          <p:stCondLst>
                                            <p:cond delay="1668"/>
                                          </p:stCondLst>
                                        </p:cTn>
                                        <p:tgtEl>
                                          <p:spTgt spid="68"/>
                                        </p:tgtEl>
                                      </p:cBhvr>
                                      <p:to x="100000" y="100000"/>
                                    </p:animScale>
                                    <p:animScale>
                                      <p:cBhvr>
                                        <p:cTn id="703" dur="26">
                                          <p:stCondLst>
                                            <p:cond delay="1808"/>
                                          </p:stCondLst>
                                        </p:cTn>
                                        <p:tgtEl>
                                          <p:spTgt spid="68"/>
                                        </p:tgtEl>
                                      </p:cBhvr>
                                      <p:to x="100000" y="95000"/>
                                    </p:animScale>
                                    <p:animScale>
                                      <p:cBhvr>
                                        <p:cTn id="704" dur="166" decel="50000">
                                          <p:stCondLst>
                                            <p:cond delay="1834"/>
                                          </p:stCondLst>
                                        </p:cTn>
                                        <p:tgtEl>
                                          <p:spTgt spid="68"/>
                                        </p:tgtEl>
                                      </p:cBhvr>
                                      <p:to x="100000" y="100000"/>
                                    </p:animScale>
                                  </p:childTnLst>
                                </p:cTn>
                              </p:par>
                              <p:par>
                                <p:cTn id="705" presetID="26" presetClass="entr" presetSubtype="0" fill="hold" nodeType="withEffect">
                                  <p:stCondLst>
                                    <p:cond delay="0"/>
                                  </p:stCondLst>
                                  <p:childTnLst>
                                    <p:set>
                                      <p:cBhvr>
                                        <p:cTn id="706" dur="1" fill="hold">
                                          <p:stCondLst>
                                            <p:cond delay="0"/>
                                          </p:stCondLst>
                                        </p:cTn>
                                        <p:tgtEl>
                                          <p:spTgt spid="70"/>
                                        </p:tgtEl>
                                        <p:attrNameLst>
                                          <p:attrName>style.visibility</p:attrName>
                                        </p:attrNameLst>
                                      </p:cBhvr>
                                      <p:to>
                                        <p:strVal val="visible"/>
                                      </p:to>
                                    </p:set>
                                    <p:animEffect transition="in" filter="wipe(down)">
                                      <p:cBhvr>
                                        <p:cTn id="707" dur="580">
                                          <p:stCondLst>
                                            <p:cond delay="0"/>
                                          </p:stCondLst>
                                        </p:cTn>
                                        <p:tgtEl>
                                          <p:spTgt spid="70"/>
                                        </p:tgtEl>
                                      </p:cBhvr>
                                    </p:animEffect>
                                    <p:anim calcmode="lin" valueType="num">
                                      <p:cBhvr>
                                        <p:cTn id="708"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709"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710"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711"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712"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713" dur="26">
                                          <p:stCondLst>
                                            <p:cond delay="650"/>
                                          </p:stCondLst>
                                        </p:cTn>
                                        <p:tgtEl>
                                          <p:spTgt spid="70"/>
                                        </p:tgtEl>
                                      </p:cBhvr>
                                      <p:to x="100000" y="60000"/>
                                    </p:animScale>
                                    <p:animScale>
                                      <p:cBhvr>
                                        <p:cTn id="714" dur="166" decel="50000">
                                          <p:stCondLst>
                                            <p:cond delay="676"/>
                                          </p:stCondLst>
                                        </p:cTn>
                                        <p:tgtEl>
                                          <p:spTgt spid="70"/>
                                        </p:tgtEl>
                                      </p:cBhvr>
                                      <p:to x="100000" y="100000"/>
                                    </p:animScale>
                                    <p:animScale>
                                      <p:cBhvr>
                                        <p:cTn id="715" dur="26">
                                          <p:stCondLst>
                                            <p:cond delay="1312"/>
                                          </p:stCondLst>
                                        </p:cTn>
                                        <p:tgtEl>
                                          <p:spTgt spid="70"/>
                                        </p:tgtEl>
                                      </p:cBhvr>
                                      <p:to x="100000" y="80000"/>
                                    </p:animScale>
                                    <p:animScale>
                                      <p:cBhvr>
                                        <p:cTn id="716" dur="166" decel="50000">
                                          <p:stCondLst>
                                            <p:cond delay="1338"/>
                                          </p:stCondLst>
                                        </p:cTn>
                                        <p:tgtEl>
                                          <p:spTgt spid="70"/>
                                        </p:tgtEl>
                                      </p:cBhvr>
                                      <p:to x="100000" y="100000"/>
                                    </p:animScale>
                                    <p:animScale>
                                      <p:cBhvr>
                                        <p:cTn id="717" dur="26">
                                          <p:stCondLst>
                                            <p:cond delay="1642"/>
                                          </p:stCondLst>
                                        </p:cTn>
                                        <p:tgtEl>
                                          <p:spTgt spid="70"/>
                                        </p:tgtEl>
                                      </p:cBhvr>
                                      <p:to x="100000" y="90000"/>
                                    </p:animScale>
                                    <p:animScale>
                                      <p:cBhvr>
                                        <p:cTn id="718" dur="166" decel="50000">
                                          <p:stCondLst>
                                            <p:cond delay="1668"/>
                                          </p:stCondLst>
                                        </p:cTn>
                                        <p:tgtEl>
                                          <p:spTgt spid="70"/>
                                        </p:tgtEl>
                                      </p:cBhvr>
                                      <p:to x="100000" y="100000"/>
                                    </p:animScale>
                                    <p:animScale>
                                      <p:cBhvr>
                                        <p:cTn id="719" dur="26">
                                          <p:stCondLst>
                                            <p:cond delay="1808"/>
                                          </p:stCondLst>
                                        </p:cTn>
                                        <p:tgtEl>
                                          <p:spTgt spid="70"/>
                                        </p:tgtEl>
                                      </p:cBhvr>
                                      <p:to x="100000" y="95000"/>
                                    </p:animScale>
                                    <p:animScale>
                                      <p:cBhvr>
                                        <p:cTn id="720" dur="166" decel="50000">
                                          <p:stCondLst>
                                            <p:cond delay="1834"/>
                                          </p:stCondLst>
                                        </p:cTn>
                                        <p:tgtEl>
                                          <p:spTgt spid="70"/>
                                        </p:tgtEl>
                                      </p:cBhvr>
                                      <p:to x="100000" y="100000"/>
                                    </p:animScale>
                                  </p:childTnLst>
                                </p:cTn>
                              </p:par>
                            </p:childTnLst>
                          </p:cTn>
                        </p:par>
                      </p:childTnLst>
                    </p:cTn>
                  </p:par>
                  <p:par>
                    <p:cTn id="721" fill="hold" nodeType="clickPar">
                      <p:stCondLst>
                        <p:cond delay="indefinite"/>
                      </p:stCondLst>
                      <p:childTnLst>
                        <p:par>
                          <p:cTn id="722" fill="hold" nodeType="withGroup">
                            <p:stCondLst>
                              <p:cond delay="0"/>
                            </p:stCondLst>
                            <p:childTnLst>
                              <p:par>
                                <p:cTn id="723" presetID="26" presetClass="entr" presetSubtype="0" fill="hold" nodeType="clickEffect">
                                  <p:stCondLst>
                                    <p:cond delay="0"/>
                                  </p:stCondLst>
                                  <p:childTnLst>
                                    <p:set>
                                      <p:cBhvr>
                                        <p:cTn id="724" dur="1" fill="hold">
                                          <p:stCondLst>
                                            <p:cond delay="0"/>
                                          </p:stCondLst>
                                        </p:cTn>
                                        <p:tgtEl>
                                          <p:spTgt spid="69"/>
                                        </p:tgtEl>
                                        <p:attrNameLst>
                                          <p:attrName>style.visibility</p:attrName>
                                        </p:attrNameLst>
                                      </p:cBhvr>
                                      <p:to>
                                        <p:strVal val="visible"/>
                                      </p:to>
                                    </p:set>
                                    <p:animEffect transition="in" filter="wipe(down)">
                                      <p:cBhvr>
                                        <p:cTn id="725" dur="870">
                                          <p:stCondLst>
                                            <p:cond delay="0"/>
                                          </p:stCondLst>
                                        </p:cTn>
                                        <p:tgtEl>
                                          <p:spTgt spid="69"/>
                                        </p:tgtEl>
                                      </p:cBhvr>
                                    </p:animEffect>
                                    <p:anim calcmode="lin" valueType="num">
                                      <p:cBhvr>
                                        <p:cTn id="726" dur="2733"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727" dur="996"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728" dur="996" tmFilter="0, 0; 0.125,0.2665; 0.25,0.4; 0.375,0.465; 0.5,0.5;  0.625,0.535; 0.75,0.6; 0.875,0.7335; 1,1">
                                          <p:stCondLst>
                                            <p:cond delay="996"/>
                                          </p:stCondLst>
                                        </p:cTn>
                                        <p:tgtEl>
                                          <p:spTgt spid="69"/>
                                        </p:tgtEl>
                                        <p:attrNameLst>
                                          <p:attrName>ppt_y</p:attrName>
                                        </p:attrNameLst>
                                      </p:cBhvr>
                                      <p:tavLst>
                                        <p:tav tm="0" fmla="#ppt_y-sin(pi*$)/9">
                                          <p:val>
                                            <p:fltVal val="0"/>
                                          </p:val>
                                        </p:tav>
                                        <p:tav tm="100000">
                                          <p:val>
                                            <p:fltVal val="1"/>
                                          </p:val>
                                        </p:tav>
                                      </p:tavLst>
                                    </p:anim>
                                    <p:anim calcmode="lin" valueType="num">
                                      <p:cBhvr>
                                        <p:cTn id="729" dur="498" tmFilter="0, 0; 0.125,0.2665; 0.25,0.4; 0.375,0.465; 0.5,0.5;  0.625,0.535; 0.75,0.6; 0.875,0.7335; 1,1">
                                          <p:stCondLst>
                                            <p:cond delay="1986"/>
                                          </p:stCondLst>
                                        </p:cTn>
                                        <p:tgtEl>
                                          <p:spTgt spid="69"/>
                                        </p:tgtEl>
                                        <p:attrNameLst>
                                          <p:attrName>ppt_y</p:attrName>
                                        </p:attrNameLst>
                                      </p:cBhvr>
                                      <p:tavLst>
                                        <p:tav tm="0" fmla="#ppt_y-sin(pi*$)/27">
                                          <p:val>
                                            <p:fltVal val="0"/>
                                          </p:val>
                                        </p:tav>
                                        <p:tav tm="100000">
                                          <p:val>
                                            <p:fltVal val="1"/>
                                          </p:val>
                                        </p:tav>
                                      </p:tavLst>
                                    </p:anim>
                                    <p:anim calcmode="lin" valueType="num">
                                      <p:cBhvr>
                                        <p:cTn id="730" dur="246" tmFilter="0, 0; 0.125,0.2665; 0.25,0.4; 0.375,0.465; 0.5,0.5;  0.625,0.535; 0.75,0.6; 0.875,0.7335; 1,1">
                                          <p:stCondLst>
                                            <p:cond delay="2484"/>
                                          </p:stCondLst>
                                        </p:cTn>
                                        <p:tgtEl>
                                          <p:spTgt spid="69"/>
                                        </p:tgtEl>
                                        <p:attrNameLst>
                                          <p:attrName>ppt_y</p:attrName>
                                        </p:attrNameLst>
                                      </p:cBhvr>
                                      <p:tavLst>
                                        <p:tav tm="0" fmla="#ppt_y-sin(pi*$)/81">
                                          <p:val>
                                            <p:fltVal val="0"/>
                                          </p:val>
                                        </p:tav>
                                        <p:tav tm="100000">
                                          <p:val>
                                            <p:fltVal val="1"/>
                                          </p:val>
                                        </p:tav>
                                      </p:tavLst>
                                    </p:anim>
                                    <p:animScale>
                                      <p:cBhvr>
                                        <p:cTn id="731" dur="39">
                                          <p:stCondLst>
                                            <p:cond delay="975"/>
                                          </p:stCondLst>
                                        </p:cTn>
                                        <p:tgtEl>
                                          <p:spTgt spid="69"/>
                                        </p:tgtEl>
                                      </p:cBhvr>
                                      <p:to x="100000" y="60000"/>
                                    </p:animScale>
                                    <p:animScale>
                                      <p:cBhvr>
                                        <p:cTn id="732" dur="249" decel="50000">
                                          <p:stCondLst>
                                            <p:cond delay="1014"/>
                                          </p:stCondLst>
                                        </p:cTn>
                                        <p:tgtEl>
                                          <p:spTgt spid="69"/>
                                        </p:tgtEl>
                                      </p:cBhvr>
                                      <p:to x="100000" y="100000"/>
                                    </p:animScale>
                                    <p:animScale>
                                      <p:cBhvr>
                                        <p:cTn id="733" dur="39">
                                          <p:stCondLst>
                                            <p:cond delay="1968"/>
                                          </p:stCondLst>
                                        </p:cTn>
                                        <p:tgtEl>
                                          <p:spTgt spid="69"/>
                                        </p:tgtEl>
                                      </p:cBhvr>
                                      <p:to x="100000" y="80000"/>
                                    </p:animScale>
                                    <p:animScale>
                                      <p:cBhvr>
                                        <p:cTn id="734" dur="249" decel="50000">
                                          <p:stCondLst>
                                            <p:cond delay="2007"/>
                                          </p:stCondLst>
                                        </p:cTn>
                                        <p:tgtEl>
                                          <p:spTgt spid="69"/>
                                        </p:tgtEl>
                                      </p:cBhvr>
                                      <p:to x="100000" y="100000"/>
                                    </p:animScale>
                                    <p:animScale>
                                      <p:cBhvr>
                                        <p:cTn id="735" dur="39">
                                          <p:stCondLst>
                                            <p:cond delay="2463"/>
                                          </p:stCondLst>
                                        </p:cTn>
                                        <p:tgtEl>
                                          <p:spTgt spid="69"/>
                                        </p:tgtEl>
                                      </p:cBhvr>
                                      <p:to x="100000" y="90000"/>
                                    </p:animScale>
                                    <p:animScale>
                                      <p:cBhvr>
                                        <p:cTn id="736" dur="249" decel="50000">
                                          <p:stCondLst>
                                            <p:cond delay="2502"/>
                                          </p:stCondLst>
                                        </p:cTn>
                                        <p:tgtEl>
                                          <p:spTgt spid="69"/>
                                        </p:tgtEl>
                                      </p:cBhvr>
                                      <p:to x="100000" y="100000"/>
                                    </p:animScale>
                                    <p:animScale>
                                      <p:cBhvr>
                                        <p:cTn id="737" dur="39">
                                          <p:stCondLst>
                                            <p:cond delay="2712"/>
                                          </p:stCondLst>
                                        </p:cTn>
                                        <p:tgtEl>
                                          <p:spTgt spid="69"/>
                                        </p:tgtEl>
                                      </p:cBhvr>
                                      <p:to x="100000" y="95000"/>
                                    </p:animScale>
                                    <p:animScale>
                                      <p:cBhvr>
                                        <p:cTn id="738" dur="249" decel="50000">
                                          <p:stCondLst>
                                            <p:cond delay="2751"/>
                                          </p:stCondLst>
                                        </p:cTn>
                                        <p:tgtEl>
                                          <p:spTgt spid="69"/>
                                        </p:tgtEl>
                                      </p:cBhvr>
                                      <p:to x="100000" y="100000"/>
                                    </p:animScale>
                                  </p:childTnLst>
                                </p:cTn>
                              </p:par>
                              <p:par>
                                <p:cTn id="739" presetID="26" presetClass="entr" presetSubtype="0" fill="hold" nodeType="withEffect">
                                  <p:stCondLst>
                                    <p:cond delay="0"/>
                                  </p:stCondLst>
                                  <p:childTnLst>
                                    <p:set>
                                      <p:cBhvr>
                                        <p:cTn id="740" dur="1" fill="hold">
                                          <p:stCondLst>
                                            <p:cond delay="0"/>
                                          </p:stCondLst>
                                        </p:cTn>
                                        <p:tgtEl>
                                          <p:spTgt spid="78"/>
                                        </p:tgtEl>
                                        <p:attrNameLst>
                                          <p:attrName>style.visibility</p:attrName>
                                        </p:attrNameLst>
                                      </p:cBhvr>
                                      <p:to>
                                        <p:strVal val="visible"/>
                                      </p:to>
                                    </p:set>
                                    <p:animEffect transition="in" filter="wipe(down)">
                                      <p:cBhvr>
                                        <p:cTn id="741" dur="870">
                                          <p:stCondLst>
                                            <p:cond delay="0"/>
                                          </p:stCondLst>
                                        </p:cTn>
                                        <p:tgtEl>
                                          <p:spTgt spid="78"/>
                                        </p:tgtEl>
                                      </p:cBhvr>
                                    </p:animEffect>
                                    <p:anim calcmode="lin" valueType="num">
                                      <p:cBhvr>
                                        <p:cTn id="742" dur="2733"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743" dur="996"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744" dur="996" tmFilter="0, 0; 0.125,0.2665; 0.25,0.4; 0.375,0.465; 0.5,0.5;  0.625,0.535; 0.75,0.6; 0.875,0.7335; 1,1">
                                          <p:stCondLst>
                                            <p:cond delay="996"/>
                                          </p:stCondLst>
                                        </p:cTn>
                                        <p:tgtEl>
                                          <p:spTgt spid="78"/>
                                        </p:tgtEl>
                                        <p:attrNameLst>
                                          <p:attrName>ppt_y</p:attrName>
                                        </p:attrNameLst>
                                      </p:cBhvr>
                                      <p:tavLst>
                                        <p:tav tm="0" fmla="#ppt_y-sin(pi*$)/9">
                                          <p:val>
                                            <p:fltVal val="0"/>
                                          </p:val>
                                        </p:tav>
                                        <p:tav tm="100000">
                                          <p:val>
                                            <p:fltVal val="1"/>
                                          </p:val>
                                        </p:tav>
                                      </p:tavLst>
                                    </p:anim>
                                    <p:anim calcmode="lin" valueType="num">
                                      <p:cBhvr>
                                        <p:cTn id="745" dur="498" tmFilter="0, 0; 0.125,0.2665; 0.25,0.4; 0.375,0.465; 0.5,0.5;  0.625,0.535; 0.75,0.6; 0.875,0.7335; 1,1">
                                          <p:stCondLst>
                                            <p:cond delay="1986"/>
                                          </p:stCondLst>
                                        </p:cTn>
                                        <p:tgtEl>
                                          <p:spTgt spid="78"/>
                                        </p:tgtEl>
                                        <p:attrNameLst>
                                          <p:attrName>ppt_y</p:attrName>
                                        </p:attrNameLst>
                                      </p:cBhvr>
                                      <p:tavLst>
                                        <p:tav tm="0" fmla="#ppt_y-sin(pi*$)/27">
                                          <p:val>
                                            <p:fltVal val="0"/>
                                          </p:val>
                                        </p:tav>
                                        <p:tav tm="100000">
                                          <p:val>
                                            <p:fltVal val="1"/>
                                          </p:val>
                                        </p:tav>
                                      </p:tavLst>
                                    </p:anim>
                                    <p:anim calcmode="lin" valueType="num">
                                      <p:cBhvr>
                                        <p:cTn id="746" dur="246" tmFilter="0, 0; 0.125,0.2665; 0.25,0.4; 0.375,0.465; 0.5,0.5;  0.625,0.535; 0.75,0.6; 0.875,0.7335; 1,1">
                                          <p:stCondLst>
                                            <p:cond delay="2484"/>
                                          </p:stCondLst>
                                        </p:cTn>
                                        <p:tgtEl>
                                          <p:spTgt spid="78"/>
                                        </p:tgtEl>
                                        <p:attrNameLst>
                                          <p:attrName>ppt_y</p:attrName>
                                        </p:attrNameLst>
                                      </p:cBhvr>
                                      <p:tavLst>
                                        <p:tav tm="0" fmla="#ppt_y-sin(pi*$)/81">
                                          <p:val>
                                            <p:fltVal val="0"/>
                                          </p:val>
                                        </p:tav>
                                        <p:tav tm="100000">
                                          <p:val>
                                            <p:fltVal val="1"/>
                                          </p:val>
                                        </p:tav>
                                      </p:tavLst>
                                    </p:anim>
                                    <p:animScale>
                                      <p:cBhvr>
                                        <p:cTn id="747" dur="39">
                                          <p:stCondLst>
                                            <p:cond delay="975"/>
                                          </p:stCondLst>
                                        </p:cTn>
                                        <p:tgtEl>
                                          <p:spTgt spid="78"/>
                                        </p:tgtEl>
                                      </p:cBhvr>
                                      <p:to x="100000" y="60000"/>
                                    </p:animScale>
                                    <p:animScale>
                                      <p:cBhvr>
                                        <p:cTn id="748" dur="249" decel="50000">
                                          <p:stCondLst>
                                            <p:cond delay="1014"/>
                                          </p:stCondLst>
                                        </p:cTn>
                                        <p:tgtEl>
                                          <p:spTgt spid="78"/>
                                        </p:tgtEl>
                                      </p:cBhvr>
                                      <p:to x="100000" y="100000"/>
                                    </p:animScale>
                                    <p:animScale>
                                      <p:cBhvr>
                                        <p:cTn id="749" dur="39">
                                          <p:stCondLst>
                                            <p:cond delay="1968"/>
                                          </p:stCondLst>
                                        </p:cTn>
                                        <p:tgtEl>
                                          <p:spTgt spid="78"/>
                                        </p:tgtEl>
                                      </p:cBhvr>
                                      <p:to x="100000" y="80000"/>
                                    </p:animScale>
                                    <p:animScale>
                                      <p:cBhvr>
                                        <p:cTn id="750" dur="249" decel="50000">
                                          <p:stCondLst>
                                            <p:cond delay="2007"/>
                                          </p:stCondLst>
                                        </p:cTn>
                                        <p:tgtEl>
                                          <p:spTgt spid="78"/>
                                        </p:tgtEl>
                                      </p:cBhvr>
                                      <p:to x="100000" y="100000"/>
                                    </p:animScale>
                                    <p:animScale>
                                      <p:cBhvr>
                                        <p:cTn id="751" dur="39">
                                          <p:stCondLst>
                                            <p:cond delay="2463"/>
                                          </p:stCondLst>
                                        </p:cTn>
                                        <p:tgtEl>
                                          <p:spTgt spid="78"/>
                                        </p:tgtEl>
                                      </p:cBhvr>
                                      <p:to x="100000" y="90000"/>
                                    </p:animScale>
                                    <p:animScale>
                                      <p:cBhvr>
                                        <p:cTn id="752" dur="249" decel="50000">
                                          <p:stCondLst>
                                            <p:cond delay="2502"/>
                                          </p:stCondLst>
                                        </p:cTn>
                                        <p:tgtEl>
                                          <p:spTgt spid="78"/>
                                        </p:tgtEl>
                                      </p:cBhvr>
                                      <p:to x="100000" y="100000"/>
                                    </p:animScale>
                                    <p:animScale>
                                      <p:cBhvr>
                                        <p:cTn id="753" dur="39">
                                          <p:stCondLst>
                                            <p:cond delay="2712"/>
                                          </p:stCondLst>
                                        </p:cTn>
                                        <p:tgtEl>
                                          <p:spTgt spid="78"/>
                                        </p:tgtEl>
                                      </p:cBhvr>
                                      <p:to x="100000" y="95000"/>
                                    </p:animScale>
                                    <p:animScale>
                                      <p:cBhvr>
                                        <p:cTn id="754" dur="249" decel="50000">
                                          <p:stCondLst>
                                            <p:cond delay="2751"/>
                                          </p:stCondLst>
                                        </p:cTn>
                                        <p:tgtEl>
                                          <p:spTgt spid="78"/>
                                        </p:tgtEl>
                                      </p:cBhvr>
                                      <p:to x="100000" y="100000"/>
                                    </p:animScale>
                                  </p:childTnLst>
                                </p:cTn>
                              </p:par>
                              <p:par>
                                <p:cTn id="755" presetID="26" presetClass="entr" presetSubtype="0" fill="hold" nodeType="withEffect">
                                  <p:stCondLst>
                                    <p:cond delay="0"/>
                                  </p:stCondLst>
                                  <p:childTnLst>
                                    <p:set>
                                      <p:cBhvr>
                                        <p:cTn id="756" dur="1" fill="hold">
                                          <p:stCondLst>
                                            <p:cond delay="0"/>
                                          </p:stCondLst>
                                        </p:cTn>
                                        <p:tgtEl>
                                          <p:spTgt spid="85"/>
                                        </p:tgtEl>
                                        <p:attrNameLst>
                                          <p:attrName>style.visibility</p:attrName>
                                        </p:attrNameLst>
                                      </p:cBhvr>
                                      <p:to>
                                        <p:strVal val="visible"/>
                                      </p:to>
                                    </p:set>
                                    <p:animEffect transition="in" filter="wipe(down)">
                                      <p:cBhvr>
                                        <p:cTn id="757" dur="580">
                                          <p:stCondLst>
                                            <p:cond delay="0"/>
                                          </p:stCondLst>
                                        </p:cTn>
                                        <p:tgtEl>
                                          <p:spTgt spid="85"/>
                                        </p:tgtEl>
                                      </p:cBhvr>
                                    </p:animEffect>
                                    <p:anim calcmode="lin" valueType="num">
                                      <p:cBhvr>
                                        <p:cTn id="758"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759"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760"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761"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762"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763" dur="26">
                                          <p:stCondLst>
                                            <p:cond delay="650"/>
                                          </p:stCondLst>
                                        </p:cTn>
                                        <p:tgtEl>
                                          <p:spTgt spid="85"/>
                                        </p:tgtEl>
                                      </p:cBhvr>
                                      <p:to x="100000" y="60000"/>
                                    </p:animScale>
                                    <p:animScale>
                                      <p:cBhvr>
                                        <p:cTn id="764" dur="166" decel="50000">
                                          <p:stCondLst>
                                            <p:cond delay="676"/>
                                          </p:stCondLst>
                                        </p:cTn>
                                        <p:tgtEl>
                                          <p:spTgt spid="85"/>
                                        </p:tgtEl>
                                      </p:cBhvr>
                                      <p:to x="100000" y="100000"/>
                                    </p:animScale>
                                    <p:animScale>
                                      <p:cBhvr>
                                        <p:cTn id="765" dur="26">
                                          <p:stCondLst>
                                            <p:cond delay="1312"/>
                                          </p:stCondLst>
                                        </p:cTn>
                                        <p:tgtEl>
                                          <p:spTgt spid="85"/>
                                        </p:tgtEl>
                                      </p:cBhvr>
                                      <p:to x="100000" y="80000"/>
                                    </p:animScale>
                                    <p:animScale>
                                      <p:cBhvr>
                                        <p:cTn id="766" dur="166" decel="50000">
                                          <p:stCondLst>
                                            <p:cond delay="1338"/>
                                          </p:stCondLst>
                                        </p:cTn>
                                        <p:tgtEl>
                                          <p:spTgt spid="85"/>
                                        </p:tgtEl>
                                      </p:cBhvr>
                                      <p:to x="100000" y="100000"/>
                                    </p:animScale>
                                    <p:animScale>
                                      <p:cBhvr>
                                        <p:cTn id="767" dur="26">
                                          <p:stCondLst>
                                            <p:cond delay="1642"/>
                                          </p:stCondLst>
                                        </p:cTn>
                                        <p:tgtEl>
                                          <p:spTgt spid="85"/>
                                        </p:tgtEl>
                                      </p:cBhvr>
                                      <p:to x="100000" y="90000"/>
                                    </p:animScale>
                                    <p:animScale>
                                      <p:cBhvr>
                                        <p:cTn id="768" dur="166" decel="50000">
                                          <p:stCondLst>
                                            <p:cond delay="1668"/>
                                          </p:stCondLst>
                                        </p:cTn>
                                        <p:tgtEl>
                                          <p:spTgt spid="85"/>
                                        </p:tgtEl>
                                      </p:cBhvr>
                                      <p:to x="100000" y="100000"/>
                                    </p:animScale>
                                    <p:animScale>
                                      <p:cBhvr>
                                        <p:cTn id="769" dur="26">
                                          <p:stCondLst>
                                            <p:cond delay="1808"/>
                                          </p:stCondLst>
                                        </p:cTn>
                                        <p:tgtEl>
                                          <p:spTgt spid="85"/>
                                        </p:tgtEl>
                                      </p:cBhvr>
                                      <p:to x="100000" y="95000"/>
                                    </p:animScale>
                                    <p:animScale>
                                      <p:cBhvr>
                                        <p:cTn id="770" dur="166" decel="50000">
                                          <p:stCondLst>
                                            <p:cond delay="1834"/>
                                          </p:stCondLst>
                                        </p:cTn>
                                        <p:tgtEl>
                                          <p:spTgt spid="85"/>
                                        </p:tgtEl>
                                      </p:cBhvr>
                                      <p:to x="100000" y="100000"/>
                                    </p:animScale>
                                  </p:childTnLst>
                                </p:cTn>
                              </p:par>
                              <p:par>
                                <p:cTn id="771" presetID="26" presetClass="entr" presetSubtype="0" fill="hold" nodeType="withEffect">
                                  <p:stCondLst>
                                    <p:cond delay="0"/>
                                  </p:stCondLst>
                                  <p:childTnLst>
                                    <p:set>
                                      <p:cBhvr>
                                        <p:cTn id="772" dur="1" fill="hold">
                                          <p:stCondLst>
                                            <p:cond delay="0"/>
                                          </p:stCondLst>
                                        </p:cTn>
                                        <p:tgtEl>
                                          <p:spTgt spid="77"/>
                                        </p:tgtEl>
                                        <p:attrNameLst>
                                          <p:attrName>style.visibility</p:attrName>
                                        </p:attrNameLst>
                                      </p:cBhvr>
                                      <p:to>
                                        <p:strVal val="visible"/>
                                      </p:to>
                                    </p:set>
                                    <p:animEffect transition="in" filter="wipe(down)">
                                      <p:cBhvr>
                                        <p:cTn id="773" dur="870">
                                          <p:stCondLst>
                                            <p:cond delay="0"/>
                                          </p:stCondLst>
                                        </p:cTn>
                                        <p:tgtEl>
                                          <p:spTgt spid="77"/>
                                        </p:tgtEl>
                                      </p:cBhvr>
                                    </p:animEffect>
                                    <p:anim calcmode="lin" valueType="num">
                                      <p:cBhvr>
                                        <p:cTn id="774" dur="2733"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775" dur="996"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776" dur="996" tmFilter="0, 0; 0.125,0.2665; 0.25,0.4; 0.375,0.465; 0.5,0.5;  0.625,0.535; 0.75,0.6; 0.875,0.7335; 1,1">
                                          <p:stCondLst>
                                            <p:cond delay="996"/>
                                          </p:stCondLst>
                                        </p:cTn>
                                        <p:tgtEl>
                                          <p:spTgt spid="77"/>
                                        </p:tgtEl>
                                        <p:attrNameLst>
                                          <p:attrName>ppt_y</p:attrName>
                                        </p:attrNameLst>
                                      </p:cBhvr>
                                      <p:tavLst>
                                        <p:tav tm="0" fmla="#ppt_y-sin(pi*$)/9">
                                          <p:val>
                                            <p:fltVal val="0"/>
                                          </p:val>
                                        </p:tav>
                                        <p:tav tm="100000">
                                          <p:val>
                                            <p:fltVal val="1"/>
                                          </p:val>
                                        </p:tav>
                                      </p:tavLst>
                                    </p:anim>
                                    <p:anim calcmode="lin" valueType="num">
                                      <p:cBhvr>
                                        <p:cTn id="777" dur="498" tmFilter="0, 0; 0.125,0.2665; 0.25,0.4; 0.375,0.465; 0.5,0.5;  0.625,0.535; 0.75,0.6; 0.875,0.7335; 1,1">
                                          <p:stCondLst>
                                            <p:cond delay="1986"/>
                                          </p:stCondLst>
                                        </p:cTn>
                                        <p:tgtEl>
                                          <p:spTgt spid="77"/>
                                        </p:tgtEl>
                                        <p:attrNameLst>
                                          <p:attrName>ppt_y</p:attrName>
                                        </p:attrNameLst>
                                      </p:cBhvr>
                                      <p:tavLst>
                                        <p:tav tm="0" fmla="#ppt_y-sin(pi*$)/27">
                                          <p:val>
                                            <p:fltVal val="0"/>
                                          </p:val>
                                        </p:tav>
                                        <p:tav tm="100000">
                                          <p:val>
                                            <p:fltVal val="1"/>
                                          </p:val>
                                        </p:tav>
                                      </p:tavLst>
                                    </p:anim>
                                    <p:anim calcmode="lin" valueType="num">
                                      <p:cBhvr>
                                        <p:cTn id="778" dur="246" tmFilter="0, 0; 0.125,0.2665; 0.25,0.4; 0.375,0.465; 0.5,0.5;  0.625,0.535; 0.75,0.6; 0.875,0.7335; 1,1">
                                          <p:stCondLst>
                                            <p:cond delay="2484"/>
                                          </p:stCondLst>
                                        </p:cTn>
                                        <p:tgtEl>
                                          <p:spTgt spid="77"/>
                                        </p:tgtEl>
                                        <p:attrNameLst>
                                          <p:attrName>ppt_y</p:attrName>
                                        </p:attrNameLst>
                                      </p:cBhvr>
                                      <p:tavLst>
                                        <p:tav tm="0" fmla="#ppt_y-sin(pi*$)/81">
                                          <p:val>
                                            <p:fltVal val="0"/>
                                          </p:val>
                                        </p:tav>
                                        <p:tav tm="100000">
                                          <p:val>
                                            <p:fltVal val="1"/>
                                          </p:val>
                                        </p:tav>
                                      </p:tavLst>
                                    </p:anim>
                                    <p:animScale>
                                      <p:cBhvr>
                                        <p:cTn id="779" dur="39">
                                          <p:stCondLst>
                                            <p:cond delay="975"/>
                                          </p:stCondLst>
                                        </p:cTn>
                                        <p:tgtEl>
                                          <p:spTgt spid="77"/>
                                        </p:tgtEl>
                                      </p:cBhvr>
                                      <p:to x="100000" y="60000"/>
                                    </p:animScale>
                                    <p:animScale>
                                      <p:cBhvr>
                                        <p:cTn id="780" dur="249" decel="50000">
                                          <p:stCondLst>
                                            <p:cond delay="1014"/>
                                          </p:stCondLst>
                                        </p:cTn>
                                        <p:tgtEl>
                                          <p:spTgt spid="77"/>
                                        </p:tgtEl>
                                      </p:cBhvr>
                                      <p:to x="100000" y="100000"/>
                                    </p:animScale>
                                    <p:animScale>
                                      <p:cBhvr>
                                        <p:cTn id="781" dur="39">
                                          <p:stCondLst>
                                            <p:cond delay="1968"/>
                                          </p:stCondLst>
                                        </p:cTn>
                                        <p:tgtEl>
                                          <p:spTgt spid="77"/>
                                        </p:tgtEl>
                                      </p:cBhvr>
                                      <p:to x="100000" y="80000"/>
                                    </p:animScale>
                                    <p:animScale>
                                      <p:cBhvr>
                                        <p:cTn id="782" dur="249" decel="50000">
                                          <p:stCondLst>
                                            <p:cond delay="2007"/>
                                          </p:stCondLst>
                                        </p:cTn>
                                        <p:tgtEl>
                                          <p:spTgt spid="77"/>
                                        </p:tgtEl>
                                      </p:cBhvr>
                                      <p:to x="100000" y="100000"/>
                                    </p:animScale>
                                    <p:animScale>
                                      <p:cBhvr>
                                        <p:cTn id="783" dur="39">
                                          <p:stCondLst>
                                            <p:cond delay="2463"/>
                                          </p:stCondLst>
                                        </p:cTn>
                                        <p:tgtEl>
                                          <p:spTgt spid="77"/>
                                        </p:tgtEl>
                                      </p:cBhvr>
                                      <p:to x="100000" y="90000"/>
                                    </p:animScale>
                                    <p:animScale>
                                      <p:cBhvr>
                                        <p:cTn id="784" dur="249" decel="50000">
                                          <p:stCondLst>
                                            <p:cond delay="2502"/>
                                          </p:stCondLst>
                                        </p:cTn>
                                        <p:tgtEl>
                                          <p:spTgt spid="77"/>
                                        </p:tgtEl>
                                      </p:cBhvr>
                                      <p:to x="100000" y="100000"/>
                                    </p:animScale>
                                    <p:animScale>
                                      <p:cBhvr>
                                        <p:cTn id="785" dur="39">
                                          <p:stCondLst>
                                            <p:cond delay="2712"/>
                                          </p:stCondLst>
                                        </p:cTn>
                                        <p:tgtEl>
                                          <p:spTgt spid="77"/>
                                        </p:tgtEl>
                                      </p:cBhvr>
                                      <p:to x="100000" y="95000"/>
                                    </p:animScale>
                                    <p:animScale>
                                      <p:cBhvr>
                                        <p:cTn id="786" dur="249" decel="50000">
                                          <p:stCondLst>
                                            <p:cond delay="2751"/>
                                          </p:stCondLst>
                                        </p:cTn>
                                        <p:tgtEl>
                                          <p:spTgt spid="77"/>
                                        </p:tgtEl>
                                      </p:cBhvr>
                                      <p:to x="100000" y="100000"/>
                                    </p:animScale>
                                  </p:childTnLst>
                                </p:cTn>
                              </p:par>
                              <p:par>
                                <p:cTn id="787" presetID="26" presetClass="entr" presetSubtype="0" fill="hold" nodeType="withEffect">
                                  <p:stCondLst>
                                    <p:cond delay="0"/>
                                  </p:stCondLst>
                                  <p:childTnLst>
                                    <p:set>
                                      <p:cBhvr>
                                        <p:cTn id="788" dur="1" fill="hold">
                                          <p:stCondLst>
                                            <p:cond delay="0"/>
                                          </p:stCondLst>
                                        </p:cTn>
                                        <p:tgtEl>
                                          <p:spTgt spid="76"/>
                                        </p:tgtEl>
                                        <p:attrNameLst>
                                          <p:attrName>style.visibility</p:attrName>
                                        </p:attrNameLst>
                                      </p:cBhvr>
                                      <p:to>
                                        <p:strVal val="visible"/>
                                      </p:to>
                                    </p:set>
                                    <p:animEffect transition="in" filter="wipe(down)">
                                      <p:cBhvr>
                                        <p:cTn id="789" dur="870">
                                          <p:stCondLst>
                                            <p:cond delay="0"/>
                                          </p:stCondLst>
                                        </p:cTn>
                                        <p:tgtEl>
                                          <p:spTgt spid="76"/>
                                        </p:tgtEl>
                                      </p:cBhvr>
                                    </p:animEffect>
                                    <p:anim calcmode="lin" valueType="num">
                                      <p:cBhvr>
                                        <p:cTn id="790" dur="2733"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791" dur="996"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792" dur="996" tmFilter="0, 0; 0.125,0.2665; 0.25,0.4; 0.375,0.465; 0.5,0.5;  0.625,0.535; 0.75,0.6; 0.875,0.7335; 1,1">
                                          <p:stCondLst>
                                            <p:cond delay="996"/>
                                          </p:stCondLst>
                                        </p:cTn>
                                        <p:tgtEl>
                                          <p:spTgt spid="76"/>
                                        </p:tgtEl>
                                        <p:attrNameLst>
                                          <p:attrName>ppt_y</p:attrName>
                                        </p:attrNameLst>
                                      </p:cBhvr>
                                      <p:tavLst>
                                        <p:tav tm="0" fmla="#ppt_y-sin(pi*$)/9">
                                          <p:val>
                                            <p:fltVal val="0"/>
                                          </p:val>
                                        </p:tav>
                                        <p:tav tm="100000">
                                          <p:val>
                                            <p:fltVal val="1"/>
                                          </p:val>
                                        </p:tav>
                                      </p:tavLst>
                                    </p:anim>
                                    <p:anim calcmode="lin" valueType="num">
                                      <p:cBhvr>
                                        <p:cTn id="793" dur="498" tmFilter="0, 0; 0.125,0.2665; 0.25,0.4; 0.375,0.465; 0.5,0.5;  0.625,0.535; 0.75,0.6; 0.875,0.7335; 1,1">
                                          <p:stCondLst>
                                            <p:cond delay="1986"/>
                                          </p:stCondLst>
                                        </p:cTn>
                                        <p:tgtEl>
                                          <p:spTgt spid="76"/>
                                        </p:tgtEl>
                                        <p:attrNameLst>
                                          <p:attrName>ppt_y</p:attrName>
                                        </p:attrNameLst>
                                      </p:cBhvr>
                                      <p:tavLst>
                                        <p:tav tm="0" fmla="#ppt_y-sin(pi*$)/27">
                                          <p:val>
                                            <p:fltVal val="0"/>
                                          </p:val>
                                        </p:tav>
                                        <p:tav tm="100000">
                                          <p:val>
                                            <p:fltVal val="1"/>
                                          </p:val>
                                        </p:tav>
                                      </p:tavLst>
                                    </p:anim>
                                    <p:anim calcmode="lin" valueType="num">
                                      <p:cBhvr>
                                        <p:cTn id="794" dur="246" tmFilter="0, 0; 0.125,0.2665; 0.25,0.4; 0.375,0.465; 0.5,0.5;  0.625,0.535; 0.75,0.6; 0.875,0.7335; 1,1">
                                          <p:stCondLst>
                                            <p:cond delay="2484"/>
                                          </p:stCondLst>
                                        </p:cTn>
                                        <p:tgtEl>
                                          <p:spTgt spid="76"/>
                                        </p:tgtEl>
                                        <p:attrNameLst>
                                          <p:attrName>ppt_y</p:attrName>
                                        </p:attrNameLst>
                                      </p:cBhvr>
                                      <p:tavLst>
                                        <p:tav tm="0" fmla="#ppt_y-sin(pi*$)/81">
                                          <p:val>
                                            <p:fltVal val="0"/>
                                          </p:val>
                                        </p:tav>
                                        <p:tav tm="100000">
                                          <p:val>
                                            <p:fltVal val="1"/>
                                          </p:val>
                                        </p:tav>
                                      </p:tavLst>
                                    </p:anim>
                                    <p:animScale>
                                      <p:cBhvr>
                                        <p:cTn id="795" dur="39">
                                          <p:stCondLst>
                                            <p:cond delay="975"/>
                                          </p:stCondLst>
                                        </p:cTn>
                                        <p:tgtEl>
                                          <p:spTgt spid="76"/>
                                        </p:tgtEl>
                                      </p:cBhvr>
                                      <p:to x="100000" y="60000"/>
                                    </p:animScale>
                                    <p:animScale>
                                      <p:cBhvr>
                                        <p:cTn id="796" dur="249" decel="50000">
                                          <p:stCondLst>
                                            <p:cond delay="1014"/>
                                          </p:stCondLst>
                                        </p:cTn>
                                        <p:tgtEl>
                                          <p:spTgt spid="76"/>
                                        </p:tgtEl>
                                      </p:cBhvr>
                                      <p:to x="100000" y="100000"/>
                                    </p:animScale>
                                    <p:animScale>
                                      <p:cBhvr>
                                        <p:cTn id="797" dur="39">
                                          <p:stCondLst>
                                            <p:cond delay="1968"/>
                                          </p:stCondLst>
                                        </p:cTn>
                                        <p:tgtEl>
                                          <p:spTgt spid="76"/>
                                        </p:tgtEl>
                                      </p:cBhvr>
                                      <p:to x="100000" y="80000"/>
                                    </p:animScale>
                                    <p:animScale>
                                      <p:cBhvr>
                                        <p:cTn id="798" dur="249" decel="50000">
                                          <p:stCondLst>
                                            <p:cond delay="2007"/>
                                          </p:stCondLst>
                                        </p:cTn>
                                        <p:tgtEl>
                                          <p:spTgt spid="76"/>
                                        </p:tgtEl>
                                      </p:cBhvr>
                                      <p:to x="100000" y="100000"/>
                                    </p:animScale>
                                    <p:animScale>
                                      <p:cBhvr>
                                        <p:cTn id="799" dur="39">
                                          <p:stCondLst>
                                            <p:cond delay="2463"/>
                                          </p:stCondLst>
                                        </p:cTn>
                                        <p:tgtEl>
                                          <p:spTgt spid="76"/>
                                        </p:tgtEl>
                                      </p:cBhvr>
                                      <p:to x="100000" y="90000"/>
                                    </p:animScale>
                                    <p:animScale>
                                      <p:cBhvr>
                                        <p:cTn id="800" dur="249" decel="50000">
                                          <p:stCondLst>
                                            <p:cond delay="2502"/>
                                          </p:stCondLst>
                                        </p:cTn>
                                        <p:tgtEl>
                                          <p:spTgt spid="76"/>
                                        </p:tgtEl>
                                      </p:cBhvr>
                                      <p:to x="100000" y="100000"/>
                                    </p:animScale>
                                    <p:animScale>
                                      <p:cBhvr>
                                        <p:cTn id="801" dur="39">
                                          <p:stCondLst>
                                            <p:cond delay="2712"/>
                                          </p:stCondLst>
                                        </p:cTn>
                                        <p:tgtEl>
                                          <p:spTgt spid="76"/>
                                        </p:tgtEl>
                                      </p:cBhvr>
                                      <p:to x="100000" y="95000"/>
                                    </p:animScale>
                                    <p:animScale>
                                      <p:cBhvr>
                                        <p:cTn id="802" dur="249" decel="50000">
                                          <p:stCondLst>
                                            <p:cond delay="2751"/>
                                          </p:stCondLst>
                                        </p:cTn>
                                        <p:tgtEl>
                                          <p:spTgt spid="76"/>
                                        </p:tgtEl>
                                      </p:cBhvr>
                                      <p:to x="100000" y="100000"/>
                                    </p:animScale>
                                  </p:childTnLst>
                                </p:cTn>
                              </p:par>
                              <p:par>
                                <p:cTn id="803" presetID="26" presetClass="entr" presetSubtype="0" fill="hold" nodeType="withEffect">
                                  <p:stCondLst>
                                    <p:cond delay="0"/>
                                  </p:stCondLst>
                                  <p:childTnLst>
                                    <p:set>
                                      <p:cBhvr>
                                        <p:cTn id="804" dur="1" fill="hold">
                                          <p:stCondLst>
                                            <p:cond delay="0"/>
                                          </p:stCondLst>
                                        </p:cTn>
                                        <p:tgtEl>
                                          <p:spTgt spid="75"/>
                                        </p:tgtEl>
                                        <p:attrNameLst>
                                          <p:attrName>style.visibility</p:attrName>
                                        </p:attrNameLst>
                                      </p:cBhvr>
                                      <p:to>
                                        <p:strVal val="visible"/>
                                      </p:to>
                                    </p:set>
                                    <p:animEffect transition="in" filter="wipe(down)">
                                      <p:cBhvr>
                                        <p:cTn id="805" dur="870">
                                          <p:stCondLst>
                                            <p:cond delay="0"/>
                                          </p:stCondLst>
                                        </p:cTn>
                                        <p:tgtEl>
                                          <p:spTgt spid="75"/>
                                        </p:tgtEl>
                                      </p:cBhvr>
                                    </p:animEffect>
                                    <p:anim calcmode="lin" valueType="num">
                                      <p:cBhvr>
                                        <p:cTn id="806" dur="2733"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807" dur="996"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808" dur="996" tmFilter="0, 0; 0.125,0.2665; 0.25,0.4; 0.375,0.465; 0.5,0.5;  0.625,0.535; 0.75,0.6; 0.875,0.7335; 1,1">
                                          <p:stCondLst>
                                            <p:cond delay="996"/>
                                          </p:stCondLst>
                                        </p:cTn>
                                        <p:tgtEl>
                                          <p:spTgt spid="75"/>
                                        </p:tgtEl>
                                        <p:attrNameLst>
                                          <p:attrName>ppt_y</p:attrName>
                                        </p:attrNameLst>
                                      </p:cBhvr>
                                      <p:tavLst>
                                        <p:tav tm="0" fmla="#ppt_y-sin(pi*$)/9">
                                          <p:val>
                                            <p:fltVal val="0"/>
                                          </p:val>
                                        </p:tav>
                                        <p:tav tm="100000">
                                          <p:val>
                                            <p:fltVal val="1"/>
                                          </p:val>
                                        </p:tav>
                                      </p:tavLst>
                                    </p:anim>
                                    <p:anim calcmode="lin" valueType="num">
                                      <p:cBhvr>
                                        <p:cTn id="809" dur="498" tmFilter="0, 0; 0.125,0.2665; 0.25,0.4; 0.375,0.465; 0.5,0.5;  0.625,0.535; 0.75,0.6; 0.875,0.7335; 1,1">
                                          <p:stCondLst>
                                            <p:cond delay="1986"/>
                                          </p:stCondLst>
                                        </p:cTn>
                                        <p:tgtEl>
                                          <p:spTgt spid="75"/>
                                        </p:tgtEl>
                                        <p:attrNameLst>
                                          <p:attrName>ppt_y</p:attrName>
                                        </p:attrNameLst>
                                      </p:cBhvr>
                                      <p:tavLst>
                                        <p:tav tm="0" fmla="#ppt_y-sin(pi*$)/27">
                                          <p:val>
                                            <p:fltVal val="0"/>
                                          </p:val>
                                        </p:tav>
                                        <p:tav tm="100000">
                                          <p:val>
                                            <p:fltVal val="1"/>
                                          </p:val>
                                        </p:tav>
                                      </p:tavLst>
                                    </p:anim>
                                    <p:anim calcmode="lin" valueType="num">
                                      <p:cBhvr>
                                        <p:cTn id="810" dur="246" tmFilter="0, 0; 0.125,0.2665; 0.25,0.4; 0.375,0.465; 0.5,0.5;  0.625,0.535; 0.75,0.6; 0.875,0.7335; 1,1">
                                          <p:stCondLst>
                                            <p:cond delay="2484"/>
                                          </p:stCondLst>
                                        </p:cTn>
                                        <p:tgtEl>
                                          <p:spTgt spid="75"/>
                                        </p:tgtEl>
                                        <p:attrNameLst>
                                          <p:attrName>ppt_y</p:attrName>
                                        </p:attrNameLst>
                                      </p:cBhvr>
                                      <p:tavLst>
                                        <p:tav tm="0" fmla="#ppt_y-sin(pi*$)/81">
                                          <p:val>
                                            <p:fltVal val="0"/>
                                          </p:val>
                                        </p:tav>
                                        <p:tav tm="100000">
                                          <p:val>
                                            <p:fltVal val="1"/>
                                          </p:val>
                                        </p:tav>
                                      </p:tavLst>
                                    </p:anim>
                                    <p:animScale>
                                      <p:cBhvr>
                                        <p:cTn id="811" dur="39">
                                          <p:stCondLst>
                                            <p:cond delay="975"/>
                                          </p:stCondLst>
                                        </p:cTn>
                                        <p:tgtEl>
                                          <p:spTgt spid="75"/>
                                        </p:tgtEl>
                                      </p:cBhvr>
                                      <p:to x="100000" y="60000"/>
                                    </p:animScale>
                                    <p:animScale>
                                      <p:cBhvr>
                                        <p:cTn id="812" dur="249" decel="50000">
                                          <p:stCondLst>
                                            <p:cond delay="1014"/>
                                          </p:stCondLst>
                                        </p:cTn>
                                        <p:tgtEl>
                                          <p:spTgt spid="75"/>
                                        </p:tgtEl>
                                      </p:cBhvr>
                                      <p:to x="100000" y="100000"/>
                                    </p:animScale>
                                    <p:animScale>
                                      <p:cBhvr>
                                        <p:cTn id="813" dur="39">
                                          <p:stCondLst>
                                            <p:cond delay="1968"/>
                                          </p:stCondLst>
                                        </p:cTn>
                                        <p:tgtEl>
                                          <p:spTgt spid="75"/>
                                        </p:tgtEl>
                                      </p:cBhvr>
                                      <p:to x="100000" y="80000"/>
                                    </p:animScale>
                                    <p:animScale>
                                      <p:cBhvr>
                                        <p:cTn id="814" dur="249" decel="50000">
                                          <p:stCondLst>
                                            <p:cond delay="2007"/>
                                          </p:stCondLst>
                                        </p:cTn>
                                        <p:tgtEl>
                                          <p:spTgt spid="75"/>
                                        </p:tgtEl>
                                      </p:cBhvr>
                                      <p:to x="100000" y="100000"/>
                                    </p:animScale>
                                    <p:animScale>
                                      <p:cBhvr>
                                        <p:cTn id="815" dur="39">
                                          <p:stCondLst>
                                            <p:cond delay="2463"/>
                                          </p:stCondLst>
                                        </p:cTn>
                                        <p:tgtEl>
                                          <p:spTgt spid="75"/>
                                        </p:tgtEl>
                                      </p:cBhvr>
                                      <p:to x="100000" y="90000"/>
                                    </p:animScale>
                                    <p:animScale>
                                      <p:cBhvr>
                                        <p:cTn id="816" dur="249" decel="50000">
                                          <p:stCondLst>
                                            <p:cond delay="2502"/>
                                          </p:stCondLst>
                                        </p:cTn>
                                        <p:tgtEl>
                                          <p:spTgt spid="75"/>
                                        </p:tgtEl>
                                      </p:cBhvr>
                                      <p:to x="100000" y="100000"/>
                                    </p:animScale>
                                    <p:animScale>
                                      <p:cBhvr>
                                        <p:cTn id="817" dur="39">
                                          <p:stCondLst>
                                            <p:cond delay="2712"/>
                                          </p:stCondLst>
                                        </p:cTn>
                                        <p:tgtEl>
                                          <p:spTgt spid="75"/>
                                        </p:tgtEl>
                                      </p:cBhvr>
                                      <p:to x="100000" y="95000"/>
                                    </p:animScale>
                                    <p:animScale>
                                      <p:cBhvr>
                                        <p:cTn id="818" dur="249" decel="50000">
                                          <p:stCondLst>
                                            <p:cond delay="2751"/>
                                          </p:stCondLst>
                                        </p:cTn>
                                        <p:tgtEl>
                                          <p:spTgt spid="75"/>
                                        </p:tgtEl>
                                      </p:cBhvr>
                                      <p:to x="100000" y="100000"/>
                                    </p:animScale>
                                  </p:childTnLst>
                                </p:cTn>
                              </p:par>
                              <p:par>
                                <p:cTn id="819" presetID="26" presetClass="entr" presetSubtype="0" fill="hold" nodeType="withEffect">
                                  <p:stCondLst>
                                    <p:cond delay="0"/>
                                  </p:stCondLst>
                                  <p:childTnLst>
                                    <p:set>
                                      <p:cBhvr>
                                        <p:cTn id="820" dur="1" fill="hold">
                                          <p:stCondLst>
                                            <p:cond delay="0"/>
                                          </p:stCondLst>
                                        </p:cTn>
                                        <p:tgtEl>
                                          <p:spTgt spid="74"/>
                                        </p:tgtEl>
                                        <p:attrNameLst>
                                          <p:attrName>style.visibility</p:attrName>
                                        </p:attrNameLst>
                                      </p:cBhvr>
                                      <p:to>
                                        <p:strVal val="visible"/>
                                      </p:to>
                                    </p:set>
                                    <p:animEffect transition="in" filter="wipe(down)">
                                      <p:cBhvr>
                                        <p:cTn id="821" dur="870">
                                          <p:stCondLst>
                                            <p:cond delay="0"/>
                                          </p:stCondLst>
                                        </p:cTn>
                                        <p:tgtEl>
                                          <p:spTgt spid="74"/>
                                        </p:tgtEl>
                                      </p:cBhvr>
                                    </p:animEffect>
                                    <p:anim calcmode="lin" valueType="num">
                                      <p:cBhvr>
                                        <p:cTn id="822" dur="2733"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823" dur="996"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824" dur="996" tmFilter="0, 0; 0.125,0.2665; 0.25,0.4; 0.375,0.465; 0.5,0.5;  0.625,0.535; 0.75,0.6; 0.875,0.7335; 1,1">
                                          <p:stCondLst>
                                            <p:cond delay="996"/>
                                          </p:stCondLst>
                                        </p:cTn>
                                        <p:tgtEl>
                                          <p:spTgt spid="74"/>
                                        </p:tgtEl>
                                        <p:attrNameLst>
                                          <p:attrName>ppt_y</p:attrName>
                                        </p:attrNameLst>
                                      </p:cBhvr>
                                      <p:tavLst>
                                        <p:tav tm="0" fmla="#ppt_y-sin(pi*$)/9">
                                          <p:val>
                                            <p:fltVal val="0"/>
                                          </p:val>
                                        </p:tav>
                                        <p:tav tm="100000">
                                          <p:val>
                                            <p:fltVal val="1"/>
                                          </p:val>
                                        </p:tav>
                                      </p:tavLst>
                                    </p:anim>
                                    <p:anim calcmode="lin" valueType="num">
                                      <p:cBhvr>
                                        <p:cTn id="825" dur="498" tmFilter="0, 0; 0.125,0.2665; 0.25,0.4; 0.375,0.465; 0.5,0.5;  0.625,0.535; 0.75,0.6; 0.875,0.7335; 1,1">
                                          <p:stCondLst>
                                            <p:cond delay="1986"/>
                                          </p:stCondLst>
                                        </p:cTn>
                                        <p:tgtEl>
                                          <p:spTgt spid="74"/>
                                        </p:tgtEl>
                                        <p:attrNameLst>
                                          <p:attrName>ppt_y</p:attrName>
                                        </p:attrNameLst>
                                      </p:cBhvr>
                                      <p:tavLst>
                                        <p:tav tm="0" fmla="#ppt_y-sin(pi*$)/27">
                                          <p:val>
                                            <p:fltVal val="0"/>
                                          </p:val>
                                        </p:tav>
                                        <p:tav tm="100000">
                                          <p:val>
                                            <p:fltVal val="1"/>
                                          </p:val>
                                        </p:tav>
                                      </p:tavLst>
                                    </p:anim>
                                    <p:anim calcmode="lin" valueType="num">
                                      <p:cBhvr>
                                        <p:cTn id="826" dur="246" tmFilter="0, 0; 0.125,0.2665; 0.25,0.4; 0.375,0.465; 0.5,0.5;  0.625,0.535; 0.75,0.6; 0.875,0.7335; 1,1">
                                          <p:stCondLst>
                                            <p:cond delay="2484"/>
                                          </p:stCondLst>
                                        </p:cTn>
                                        <p:tgtEl>
                                          <p:spTgt spid="74"/>
                                        </p:tgtEl>
                                        <p:attrNameLst>
                                          <p:attrName>ppt_y</p:attrName>
                                        </p:attrNameLst>
                                      </p:cBhvr>
                                      <p:tavLst>
                                        <p:tav tm="0" fmla="#ppt_y-sin(pi*$)/81">
                                          <p:val>
                                            <p:fltVal val="0"/>
                                          </p:val>
                                        </p:tav>
                                        <p:tav tm="100000">
                                          <p:val>
                                            <p:fltVal val="1"/>
                                          </p:val>
                                        </p:tav>
                                      </p:tavLst>
                                    </p:anim>
                                    <p:animScale>
                                      <p:cBhvr>
                                        <p:cTn id="827" dur="39">
                                          <p:stCondLst>
                                            <p:cond delay="975"/>
                                          </p:stCondLst>
                                        </p:cTn>
                                        <p:tgtEl>
                                          <p:spTgt spid="74"/>
                                        </p:tgtEl>
                                      </p:cBhvr>
                                      <p:to x="100000" y="60000"/>
                                    </p:animScale>
                                    <p:animScale>
                                      <p:cBhvr>
                                        <p:cTn id="828" dur="249" decel="50000">
                                          <p:stCondLst>
                                            <p:cond delay="1014"/>
                                          </p:stCondLst>
                                        </p:cTn>
                                        <p:tgtEl>
                                          <p:spTgt spid="74"/>
                                        </p:tgtEl>
                                      </p:cBhvr>
                                      <p:to x="100000" y="100000"/>
                                    </p:animScale>
                                    <p:animScale>
                                      <p:cBhvr>
                                        <p:cTn id="829" dur="39">
                                          <p:stCondLst>
                                            <p:cond delay="1968"/>
                                          </p:stCondLst>
                                        </p:cTn>
                                        <p:tgtEl>
                                          <p:spTgt spid="74"/>
                                        </p:tgtEl>
                                      </p:cBhvr>
                                      <p:to x="100000" y="80000"/>
                                    </p:animScale>
                                    <p:animScale>
                                      <p:cBhvr>
                                        <p:cTn id="830" dur="249" decel="50000">
                                          <p:stCondLst>
                                            <p:cond delay="2007"/>
                                          </p:stCondLst>
                                        </p:cTn>
                                        <p:tgtEl>
                                          <p:spTgt spid="74"/>
                                        </p:tgtEl>
                                      </p:cBhvr>
                                      <p:to x="100000" y="100000"/>
                                    </p:animScale>
                                    <p:animScale>
                                      <p:cBhvr>
                                        <p:cTn id="831" dur="39">
                                          <p:stCondLst>
                                            <p:cond delay="2463"/>
                                          </p:stCondLst>
                                        </p:cTn>
                                        <p:tgtEl>
                                          <p:spTgt spid="74"/>
                                        </p:tgtEl>
                                      </p:cBhvr>
                                      <p:to x="100000" y="90000"/>
                                    </p:animScale>
                                    <p:animScale>
                                      <p:cBhvr>
                                        <p:cTn id="832" dur="249" decel="50000">
                                          <p:stCondLst>
                                            <p:cond delay="2502"/>
                                          </p:stCondLst>
                                        </p:cTn>
                                        <p:tgtEl>
                                          <p:spTgt spid="74"/>
                                        </p:tgtEl>
                                      </p:cBhvr>
                                      <p:to x="100000" y="100000"/>
                                    </p:animScale>
                                    <p:animScale>
                                      <p:cBhvr>
                                        <p:cTn id="833" dur="39">
                                          <p:stCondLst>
                                            <p:cond delay="2712"/>
                                          </p:stCondLst>
                                        </p:cTn>
                                        <p:tgtEl>
                                          <p:spTgt spid="74"/>
                                        </p:tgtEl>
                                      </p:cBhvr>
                                      <p:to x="100000" y="95000"/>
                                    </p:animScale>
                                    <p:animScale>
                                      <p:cBhvr>
                                        <p:cTn id="834" dur="249" decel="50000">
                                          <p:stCondLst>
                                            <p:cond delay="2751"/>
                                          </p:stCondLst>
                                        </p:cTn>
                                        <p:tgtEl>
                                          <p:spTgt spid="74"/>
                                        </p:tgtEl>
                                      </p:cBhvr>
                                      <p:to x="100000" y="100000"/>
                                    </p:animScale>
                                  </p:childTnLst>
                                </p:cTn>
                              </p:par>
                              <p:par>
                                <p:cTn id="835" presetID="26" presetClass="entr" presetSubtype="0" fill="hold" nodeType="withEffect">
                                  <p:stCondLst>
                                    <p:cond delay="0"/>
                                  </p:stCondLst>
                                  <p:childTnLst>
                                    <p:set>
                                      <p:cBhvr>
                                        <p:cTn id="836" dur="1" fill="hold">
                                          <p:stCondLst>
                                            <p:cond delay="0"/>
                                          </p:stCondLst>
                                        </p:cTn>
                                        <p:tgtEl>
                                          <p:spTgt spid="80"/>
                                        </p:tgtEl>
                                        <p:attrNameLst>
                                          <p:attrName>style.visibility</p:attrName>
                                        </p:attrNameLst>
                                      </p:cBhvr>
                                      <p:to>
                                        <p:strVal val="visible"/>
                                      </p:to>
                                    </p:set>
                                    <p:animEffect transition="in" filter="wipe(down)">
                                      <p:cBhvr>
                                        <p:cTn id="837" dur="870">
                                          <p:stCondLst>
                                            <p:cond delay="0"/>
                                          </p:stCondLst>
                                        </p:cTn>
                                        <p:tgtEl>
                                          <p:spTgt spid="80"/>
                                        </p:tgtEl>
                                      </p:cBhvr>
                                    </p:animEffect>
                                    <p:anim calcmode="lin" valueType="num">
                                      <p:cBhvr>
                                        <p:cTn id="838" dur="2733" tmFilter="0,0; 0.14,0.36; 0.43,0.73; 0.71,0.91; 1.0,1.0">
                                          <p:stCondLst>
                                            <p:cond delay="0"/>
                                          </p:stCondLst>
                                        </p:cTn>
                                        <p:tgtEl>
                                          <p:spTgt spid="80"/>
                                        </p:tgtEl>
                                        <p:attrNameLst>
                                          <p:attrName>ppt_x</p:attrName>
                                        </p:attrNameLst>
                                      </p:cBhvr>
                                      <p:tavLst>
                                        <p:tav tm="0">
                                          <p:val>
                                            <p:strVal val="#ppt_x-0.25"/>
                                          </p:val>
                                        </p:tav>
                                        <p:tav tm="100000">
                                          <p:val>
                                            <p:strVal val="#ppt_x"/>
                                          </p:val>
                                        </p:tav>
                                      </p:tavLst>
                                    </p:anim>
                                    <p:anim calcmode="lin" valueType="num">
                                      <p:cBhvr>
                                        <p:cTn id="839" dur="996" tmFilter="0.0,0.0; 0.25,0.07; 0.50,0.2; 0.75,0.467; 1.0,1.0">
                                          <p:stCondLst>
                                            <p:cond delay="0"/>
                                          </p:stCondLst>
                                        </p:cTn>
                                        <p:tgtEl>
                                          <p:spTgt spid="80"/>
                                        </p:tgtEl>
                                        <p:attrNameLst>
                                          <p:attrName>ppt_y</p:attrName>
                                        </p:attrNameLst>
                                      </p:cBhvr>
                                      <p:tavLst>
                                        <p:tav tm="0" fmla="#ppt_y-sin(pi*$)/3">
                                          <p:val>
                                            <p:fltVal val="0.5"/>
                                          </p:val>
                                        </p:tav>
                                        <p:tav tm="100000">
                                          <p:val>
                                            <p:fltVal val="1"/>
                                          </p:val>
                                        </p:tav>
                                      </p:tavLst>
                                    </p:anim>
                                    <p:anim calcmode="lin" valueType="num">
                                      <p:cBhvr>
                                        <p:cTn id="840" dur="996" tmFilter="0, 0; 0.125,0.2665; 0.25,0.4; 0.375,0.465; 0.5,0.5;  0.625,0.535; 0.75,0.6; 0.875,0.7335; 1,1">
                                          <p:stCondLst>
                                            <p:cond delay="996"/>
                                          </p:stCondLst>
                                        </p:cTn>
                                        <p:tgtEl>
                                          <p:spTgt spid="80"/>
                                        </p:tgtEl>
                                        <p:attrNameLst>
                                          <p:attrName>ppt_y</p:attrName>
                                        </p:attrNameLst>
                                      </p:cBhvr>
                                      <p:tavLst>
                                        <p:tav tm="0" fmla="#ppt_y-sin(pi*$)/9">
                                          <p:val>
                                            <p:fltVal val="0"/>
                                          </p:val>
                                        </p:tav>
                                        <p:tav tm="100000">
                                          <p:val>
                                            <p:fltVal val="1"/>
                                          </p:val>
                                        </p:tav>
                                      </p:tavLst>
                                    </p:anim>
                                    <p:anim calcmode="lin" valueType="num">
                                      <p:cBhvr>
                                        <p:cTn id="841" dur="498" tmFilter="0, 0; 0.125,0.2665; 0.25,0.4; 0.375,0.465; 0.5,0.5;  0.625,0.535; 0.75,0.6; 0.875,0.7335; 1,1">
                                          <p:stCondLst>
                                            <p:cond delay="1986"/>
                                          </p:stCondLst>
                                        </p:cTn>
                                        <p:tgtEl>
                                          <p:spTgt spid="80"/>
                                        </p:tgtEl>
                                        <p:attrNameLst>
                                          <p:attrName>ppt_y</p:attrName>
                                        </p:attrNameLst>
                                      </p:cBhvr>
                                      <p:tavLst>
                                        <p:tav tm="0" fmla="#ppt_y-sin(pi*$)/27">
                                          <p:val>
                                            <p:fltVal val="0"/>
                                          </p:val>
                                        </p:tav>
                                        <p:tav tm="100000">
                                          <p:val>
                                            <p:fltVal val="1"/>
                                          </p:val>
                                        </p:tav>
                                      </p:tavLst>
                                    </p:anim>
                                    <p:anim calcmode="lin" valueType="num">
                                      <p:cBhvr>
                                        <p:cTn id="842" dur="246" tmFilter="0, 0; 0.125,0.2665; 0.25,0.4; 0.375,0.465; 0.5,0.5;  0.625,0.535; 0.75,0.6; 0.875,0.7335; 1,1">
                                          <p:stCondLst>
                                            <p:cond delay="2484"/>
                                          </p:stCondLst>
                                        </p:cTn>
                                        <p:tgtEl>
                                          <p:spTgt spid="80"/>
                                        </p:tgtEl>
                                        <p:attrNameLst>
                                          <p:attrName>ppt_y</p:attrName>
                                        </p:attrNameLst>
                                      </p:cBhvr>
                                      <p:tavLst>
                                        <p:tav tm="0" fmla="#ppt_y-sin(pi*$)/81">
                                          <p:val>
                                            <p:fltVal val="0"/>
                                          </p:val>
                                        </p:tav>
                                        <p:tav tm="100000">
                                          <p:val>
                                            <p:fltVal val="1"/>
                                          </p:val>
                                        </p:tav>
                                      </p:tavLst>
                                    </p:anim>
                                    <p:animScale>
                                      <p:cBhvr>
                                        <p:cTn id="843" dur="39">
                                          <p:stCondLst>
                                            <p:cond delay="975"/>
                                          </p:stCondLst>
                                        </p:cTn>
                                        <p:tgtEl>
                                          <p:spTgt spid="80"/>
                                        </p:tgtEl>
                                      </p:cBhvr>
                                      <p:to x="100000" y="60000"/>
                                    </p:animScale>
                                    <p:animScale>
                                      <p:cBhvr>
                                        <p:cTn id="844" dur="249" decel="50000">
                                          <p:stCondLst>
                                            <p:cond delay="1014"/>
                                          </p:stCondLst>
                                        </p:cTn>
                                        <p:tgtEl>
                                          <p:spTgt spid="80"/>
                                        </p:tgtEl>
                                      </p:cBhvr>
                                      <p:to x="100000" y="100000"/>
                                    </p:animScale>
                                    <p:animScale>
                                      <p:cBhvr>
                                        <p:cTn id="845" dur="39">
                                          <p:stCondLst>
                                            <p:cond delay="1968"/>
                                          </p:stCondLst>
                                        </p:cTn>
                                        <p:tgtEl>
                                          <p:spTgt spid="80"/>
                                        </p:tgtEl>
                                      </p:cBhvr>
                                      <p:to x="100000" y="80000"/>
                                    </p:animScale>
                                    <p:animScale>
                                      <p:cBhvr>
                                        <p:cTn id="846" dur="249" decel="50000">
                                          <p:stCondLst>
                                            <p:cond delay="2007"/>
                                          </p:stCondLst>
                                        </p:cTn>
                                        <p:tgtEl>
                                          <p:spTgt spid="80"/>
                                        </p:tgtEl>
                                      </p:cBhvr>
                                      <p:to x="100000" y="100000"/>
                                    </p:animScale>
                                    <p:animScale>
                                      <p:cBhvr>
                                        <p:cTn id="847" dur="39">
                                          <p:stCondLst>
                                            <p:cond delay="2463"/>
                                          </p:stCondLst>
                                        </p:cTn>
                                        <p:tgtEl>
                                          <p:spTgt spid="80"/>
                                        </p:tgtEl>
                                      </p:cBhvr>
                                      <p:to x="100000" y="90000"/>
                                    </p:animScale>
                                    <p:animScale>
                                      <p:cBhvr>
                                        <p:cTn id="848" dur="249" decel="50000">
                                          <p:stCondLst>
                                            <p:cond delay="2502"/>
                                          </p:stCondLst>
                                        </p:cTn>
                                        <p:tgtEl>
                                          <p:spTgt spid="80"/>
                                        </p:tgtEl>
                                      </p:cBhvr>
                                      <p:to x="100000" y="100000"/>
                                    </p:animScale>
                                    <p:animScale>
                                      <p:cBhvr>
                                        <p:cTn id="849" dur="39">
                                          <p:stCondLst>
                                            <p:cond delay="2712"/>
                                          </p:stCondLst>
                                        </p:cTn>
                                        <p:tgtEl>
                                          <p:spTgt spid="80"/>
                                        </p:tgtEl>
                                      </p:cBhvr>
                                      <p:to x="100000" y="95000"/>
                                    </p:animScale>
                                    <p:animScale>
                                      <p:cBhvr>
                                        <p:cTn id="850" dur="249" decel="50000">
                                          <p:stCondLst>
                                            <p:cond delay="2751"/>
                                          </p:stCondLst>
                                        </p:cTn>
                                        <p:tgtEl>
                                          <p:spTgt spid="80"/>
                                        </p:tgtEl>
                                      </p:cBhvr>
                                      <p:to x="100000" y="100000"/>
                                    </p:animScale>
                                  </p:childTnLst>
                                </p:cTn>
                              </p:par>
                              <p:par>
                                <p:cTn id="851" presetID="26" presetClass="entr" presetSubtype="0" fill="hold" nodeType="withEffect">
                                  <p:stCondLst>
                                    <p:cond delay="0"/>
                                  </p:stCondLst>
                                  <p:childTnLst>
                                    <p:set>
                                      <p:cBhvr>
                                        <p:cTn id="852" dur="1" fill="hold">
                                          <p:stCondLst>
                                            <p:cond delay="0"/>
                                          </p:stCondLst>
                                        </p:cTn>
                                        <p:tgtEl>
                                          <p:spTgt spid="81"/>
                                        </p:tgtEl>
                                        <p:attrNameLst>
                                          <p:attrName>style.visibility</p:attrName>
                                        </p:attrNameLst>
                                      </p:cBhvr>
                                      <p:to>
                                        <p:strVal val="visible"/>
                                      </p:to>
                                    </p:set>
                                    <p:animEffect transition="in" filter="wipe(down)">
                                      <p:cBhvr>
                                        <p:cTn id="853" dur="870">
                                          <p:stCondLst>
                                            <p:cond delay="0"/>
                                          </p:stCondLst>
                                        </p:cTn>
                                        <p:tgtEl>
                                          <p:spTgt spid="81"/>
                                        </p:tgtEl>
                                      </p:cBhvr>
                                    </p:animEffect>
                                    <p:anim calcmode="lin" valueType="num">
                                      <p:cBhvr>
                                        <p:cTn id="854" dur="2733" tmFilter="0,0; 0.14,0.36; 0.43,0.73; 0.71,0.91; 1.0,1.0">
                                          <p:stCondLst>
                                            <p:cond delay="0"/>
                                          </p:stCondLst>
                                        </p:cTn>
                                        <p:tgtEl>
                                          <p:spTgt spid="81"/>
                                        </p:tgtEl>
                                        <p:attrNameLst>
                                          <p:attrName>ppt_x</p:attrName>
                                        </p:attrNameLst>
                                      </p:cBhvr>
                                      <p:tavLst>
                                        <p:tav tm="0">
                                          <p:val>
                                            <p:strVal val="#ppt_x-0.25"/>
                                          </p:val>
                                        </p:tav>
                                        <p:tav tm="100000">
                                          <p:val>
                                            <p:strVal val="#ppt_x"/>
                                          </p:val>
                                        </p:tav>
                                      </p:tavLst>
                                    </p:anim>
                                    <p:anim calcmode="lin" valueType="num">
                                      <p:cBhvr>
                                        <p:cTn id="855" dur="996" tmFilter="0.0,0.0; 0.25,0.07; 0.50,0.2; 0.75,0.467; 1.0,1.0">
                                          <p:stCondLst>
                                            <p:cond delay="0"/>
                                          </p:stCondLst>
                                        </p:cTn>
                                        <p:tgtEl>
                                          <p:spTgt spid="81"/>
                                        </p:tgtEl>
                                        <p:attrNameLst>
                                          <p:attrName>ppt_y</p:attrName>
                                        </p:attrNameLst>
                                      </p:cBhvr>
                                      <p:tavLst>
                                        <p:tav tm="0" fmla="#ppt_y-sin(pi*$)/3">
                                          <p:val>
                                            <p:fltVal val="0.5"/>
                                          </p:val>
                                        </p:tav>
                                        <p:tav tm="100000">
                                          <p:val>
                                            <p:fltVal val="1"/>
                                          </p:val>
                                        </p:tav>
                                      </p:tavLst>
                                    </p:anim>
                                    <p:anim calcmode="lin" valueType="num">
                                      <p:cBhvr>
                                        <p:cTn id="856" dur="996" tmFilter="0, 0; 0.125,0.2665; 0.25,0.4; 0.375,0.465; 0.5,0.5;  0.625,0.535; 0.75,0.6; 0.875,0.7335; 1,1">
                                          <p:stCondLst>
                                            <p:cond delay="996"/>
                                          </p:stCondLst>
                                        </p:cTn>
                                        <p:tgtEl>
                                          <p:spTgt spid="81"/>
                                        </p:tgtEl>
                                        <p:attrNameLst>
                                          <p:attrName>ppt_y</p:attrName>
                                        </p:attrNameLst>
                                      </p:cBhvr>
                                      <p:tavLst>
                                        <p:tav tm="0" fmla="#ppt_y-sin(pi*$)/9">
                                          <p:val>
                                            <p:fltVal val="0"/>
                                          </p:val>
                                        </p:tav>
                                        <p:tav tm="100000">
                                          <p:val>
                                            <p:fltVal val="1"/>
                                          </p:val>
                                        </p:tav>
                                      </p:tavLst>
                                    </p:anim>
                                    <p:anim calcmode="lin" valueType="num">
                                      <p:cBhvr>
                                        <p:cTn id="857" dur="498" tmFilter="0, 0; 0.125,0.2665; 0.25,0.4; 0.375,0.465; 0.5,0.5;  0.625,0.535; 0.75,0.6; 0.875,0.7335; 1,1">
                                          <p:stCondLst>
                                            <p:cond delay="1986"/>
                                          </p:stCondLst>
                                        </p:cTn>
                                        <p:tgtEl>
                                          <p:spTgt spid="81"/>
                                        </p:tgtEl>
                                        <p:attrNameLst>
                                          <p:attrName>ppt_y</p:attrName>
                                        </p:attrNameLst>
                                      </p:cBhvr>
                                      <p:tavLst>
                                        <p:tav tm="0" fmla="#ppt_y-sin(pi*$)/27">
                                          <p:val>
                                            <p:fltVal val="0"/>
                                          </p:val>
                                        </p:tav>
                                        <p:tav tm="100000">
                                          <p:val>
                                            <p:fltVal val="1"/>
                                          </p:val>
                                        </p:tav>
                                      </p:tavLst>
                                    </p:anim>
                                    <p:anim calcmode="lin" valueType="num">
                                      <p:cBhvr>
                                        <p:cTn id="858" dur="246" tmFilter="0, 0; 0.125,0.2665; 0.25,0.4; 0.375,0.465; 0.5,0.5;  0.625,0.535; 0.75,0.6; 0.875,0.7335; 1,1">
                                          <p:stCondLst>
                                            <p:cond delay="2484"/>
                                          </p:stCondLst>
                                        </p:cTn>
                                        <p:tgtEl>
                                          <p:spTgt spid="81"/>
                                        </p:tgtEl>
                                        <p:attrNameLst>
                                          <p:attrName>ppt_y</p:attrName>
                                        </p:attrNameLst>
                                      </p:cBhvr>
                                      <p:tavLst>
                                        <p:tav tm="0" fmla="#ppt_y-sin(pi*$)/81">
                                          <p:val>
                                            <p:fltVal val="0"/>
                                          </p:val>
                                        </p:tav>
                                        <p:tav tm="100000">
                                          <p:val>
                                            <p:fltVal val="1"/>
                                          </p:val>
                                        </p:tav>
                                      </p:tavLst>
                                    </p:anim>
                                    <p:animScale>
                                      <p:cBhvr>
                                        <p:cTn id="859" dur="39">
                                          <p:stCondLst>
                                            <p:cond delay="975"/>
                                          </p:stCondLst>
                                        </p:cTn>
                                        <p:tgtEl>
                                          <p:spTgt spid="81"/>
                                        </p:tgtEl>
                                      </p:cBhvr>
                                      <p:to x="100000" y="60000"/>
                                    </p:animScale>
                                    <p:animScale>
                                      <p:cBhvr>
                                        <p:cTn id="860" dur="249" decel="50000">
                                          <p:stCondLst>
                                            <p:cond delay="1014"/>
                                          </p:stCondLst>
                                        </p:cTn>
                                        <p:tgtEl>
                                          <p:spTgt spid="81"/>
                                        </p:tgtEl>
                                      </p:cBhvr>
                                      <p:to x="100000" y="100000"/>
                                    </p:animScale>
                                    <p:animScale>
                                      <p:cBhvr>
                                        <p:cTn id="861" dur="39">
                                          <p:stCondLst>
                                            <p:cond delay="1968"/>
                                          </p:stCondLst>
                                        </p:cTn>
                                        <p:tgtEl>
                                          <p:spTgt spid="81"/>
                                        </p:tgtEl>
                                      </p:cBhvr>
                                      <p:to x="100000" y="80000"/>
                                    </p:animScale>
                                    <p:animScale>
                                      <p:cBhvr>
                                        <p:cTn id="862" dur="249" decel="50000">
                                          <p:stCondLst>
                                            <p:cond delay="2007"/>
                                          </p:stCondLst>
                                        </p:cTn>
                                        <p:tgtEl>
                                          <p:spTgt spid="81"/>
                                        </p:tgtEl>
                                      </p:cBhvr>
                                      <p:to x="100000" y="100000"/>
                                    </p:animScale>
                                    <p:animScale>
                                      <p:cBhvr>
                                        <p:cTn id="863" dur="39">
                                          <p:stCondLst>
                                            <p:cond delay="2463"/>
                                          </p:stCondLst>
                                        </p:cTn>
                                        <p:tgtEl>
                                          <p:spTgt spid="81"/>
                                        </p:tgtEl>
                                      </p:cBhvr>
                                      <p:to x="100000" y="90000"/>
                                    </p:animScale>
                                    <p:animScale>
                                      <p:cBhvr>
                                        <p:cTn id="864" dur="249" decel="50000">
                                          <p:stCondLst>
                                            <p:cond delay="2502"/>
                                          </p:stCondLst>
                                        </p:cTn>
                                        <p:tgtEl>
                                          <p:spTgt spid="81"/>
                                        </p:tgtEl>
                                      </p:cBhvr>
                                      <p:to x="100000" y="100000"/>
                                    </p:animScale>
                                    <p:animScale>
                                      <p:cBhvr>
                                        <p:cTn id="865" dur="39">
                                          <p:stCondLst>
                                            <p:cond delay="2712"/>
                                          </p:stCondLst>
                                        </p:cTn>
                                        <p:tgtEl>
                                          <p:spTgt spid="81"/>
                                        </p:tgtEl>
                                      </p:cBhvr>
                                      <p:to x="100000" y="95000"/>
                                    </p:animScale>
                                    <p:animScale>
                                      <p:cBhvr>
                                        <p:cTn id="866" dur="249" decel="50000">
                                          <p:stCondLst>
                                            <p:cond delay="2751"/>
                                          </p:stCondLst>
                                        </p:cTn>
                                        <p:tgtEl>
                                          <p:spTgt spid="81"/>
                                        </p:tgtEl>
                                      </p:cBhvr>
                                      <p:to x="100000" y="100000"/>
                                    </p:animScale>
                                  </p:childTnLst>
                                </p:cTn>
                              </p:par>
                              <p:par>
                                <p:cTn id="867" presetID="26" presetClass="entr" presetSubtype="0" fill="hold" nodeType="withEffect">
                                  <p:stCondLst>
                                    <p:cond delay="0"/>
                                  </p:stCondLst>
                                  <p:childTnLst>
                                    <p:set>
                                      <p:cBhvr>
                                        <p:cTn id="868" dur="1" fill="hold">
                                          <p:stCondLst>
                                            <p:cond delay="0"/>
                                          </p:stCondLst>
                                        </p:cTn>
                                        <p:tgtEl>
                                          <p:spTgt spid="82"/>
                                        </p:tgtEl>
                                        <p:attrNameLst>
                                          <p:attrName>style.visibility</p:attrName>
                                        </p:attrNameLst>
                                      </p:cBhvr>
                                      <p:to>
                                        <p:strVal val="visible"/>
                                      </p:to>
                                    </p:set>
                                    <p:animEffect transition="in" filter="wipe(down)">
                                      <p:cBhvr>
                                        <p:cTn id="869" dur="870">
                                          <p:stCondLst>
                                            <p:cond delay="0"/>
                                          </p:stCondLst>
                                        </p:cTn>
                                        <p:tgtEl>
                                          <p:spTgt spid="82"/>
                                        </p:tgtEl>
                                      </p:cBhvr>
                                    </p:animEffect>
                                    <p:anim calcmode="lin" valueType="num">
                                      <p:cBhvr>
                                        <p:cTn id="870" dur="2733" tmFilter="0,0; 0.14,0.36; 0.43,0.73; 0.71,0.91; 1.0,1.0">
                                          <p:stCondLst>
                                            <p:cond delay="0"/>
                                          </p:stCondLst>
                                        </p:cTn>
                                        <p:tgtEl>
                                          <p:spTgt spid="82"/>
                                        </p:tgtEl>
                                        <p:attrNameLst>
                                          <p:attrName>ppt_x</p:attrName>
                                        </p:attrNameLst>
                                      </p:cBhvr>
                                      <p:tavLst>
                                        <p:tav tm="0">
                                          <p:val>
                                            <p:strVal val="#ppt_x-0.25"/>
                                          </p:val>
                                        </p:tav>
                                        <p:tav tm="100000">
                                          <p:val>
                                            <p:strVal val="#ppt_x"/>
                                          </p:val>
                                        </p:tav>
                                      </p:tavLst>
                                    </p:anim>
                                    <p:anim calcmode="lin" valueType="num">
                                      <p:cBhvr>
                                        <p:cTn id="871" dur="996" tmFilter="0.0,0.0; 0.25,0.07; 0.50,0.2; 0.75,0.467; 1.0,1.0">
                                          <p:stCondLst>
                                            <p:cond delay="0"/>
                                          </p:stCondLst>
                                        </p:cTn>
                                        <p:tgtEl>
                                          <p:spTgt spid="82"/>
                                        </p:tgtEl>
                                        <p:attrNameLst>
                                          <p:attrName>ppt_y</p:attrName>
                                        </p:attrNameLst>
                                      </p:cBhvr>
                                      <p:tavLst>
                                        <p:tav tm="0" fmla="#ppt_y-sin(pi*$)/3">
                                          <p:val>
                                            <p:fltVal val="0.5"/>
                                          </p:val>
                                        </p:tav>
                                        <p:tav tm="100000">
                                          <p:val>
                                            <p:fltVal val="1"/>
                                          </p:val>
                                        </p:tav>
                                      </p:tavLst>
                                    </p:anim>
                                    <p:anim calcmode="lin" valueType="num">
                                      <p:cBhvr>
                                        <p:cTn id="872" dur="996" tmFilter="0, 0; 0.125,0.2665; 0.25,0.4; 0.375,0.465; 0.5,0.5;  0.625,0.535; 0.75,0.6; 0.875,0.7335; 1,1">
                                          <p:stCondLst>
                                            <p:cond delay="996"/>
                                          </p:stCondLst>
                                        </p:cTn>
                                        <p:tgtEl>
                                          <p:spTgt spid="82"/>
                                        </p:tgtEl>
                                        <p:attrNameLst>
                                          <p:attrName>ppt_y</p:attrName>
                                        </p:attrNameLst>
                                      </p:cBhvr>
                                      <p:tavLst>
                                        <p:tav tm="0" fmla="#ppt_y-sin(pi*$)/9">
                                          <p:val>
                                            <p:fltVal val="0"/>
                                          </p:val>
                                        </p:tav>
                                        <p:tav tm="100000">
                                          <p:val>
                                            <p:fltVal val="1"/>
                                          </p:val>
                                        </p:tav>
                                      </p:tavLst>
                                    </p:anim>
                                    <p:anim calcmode="lin" valueType="num">
                                      <p:cBhvr>
                                        <p:cTn id="873" dur="498" tmFilter="0, 0; 0.125,0.2665; 0.25,0.4; 0.375,0.465; 0.5,0.5;  0.625,0.535; 0.75,0.6; 0.875,0.7335; 1,1">
                                          <p:stCondLst>
                                            <p:cond delay="1986"/>
                                          </p:stCondLst>
                                        </p:cTn>
                                        <p:tgtEl>
                                          <p:spTgt spid="82"/>
                                        </p:tgtEl>
                                        <p:attrNameLst>
                                          <p:attrName>ppt_y</p:attrName>
                                        </p:attrNameLst>
                                      </p:cBhvr>
                                      <p:tavLst>
                                        <p:tav tm="0" fmla="#ppt_y-sin(pi*$)/27">
                                          <p:val>
                                            <p:fltVal val="0"/>
                                          </p:val>
                                        </p:tav>
                                        <p:tav tm="100000">
                                          <p:val>
                                            <p:fltVal val="1"/>
                                          </p:val>
                                        </p:tav>
                                      </p:tavLst>
                                    </p:anim>
                                    <p:anim calcmode="lin" valueType="num">
                                      <p:cBhvr>
                                        <p:cTn id="874" dur="246" tmFilter="0, 0; 0.125,0.2665; 0.25,0.4; 0.375,0.465; 0.5,0.5;  0.625,0.535; 0.75,0.6; 0.875,0.7335; 1,1">
                                          <p:stCondLst>
                                            <p:cond delay="2484"/>
                                          </p:stCondLst>
                                        </p:cTn>
                                        <p:tgtEl>
                                          <p:spTgt spid="82"/>
                                        </p:tgtEl>
                                        <p:attrNameLst>
                                          <p:attrName>ppt_y</p:attrName>
                                        </p:attrNameLst>
                                      </p:cBhvr>
                                      <p:tavLst>
                                        <p:tav tm="0" fmla="#ppt_y-sin(pi*$)/81">
                                          <p:val>
                                            <p:fltVal val="0"/>
                                          </p:val>
                                        </p:tav>
                                        <p:tav tm="100000">
                                          <p:val>
                                            <p:fltVal val="1"/>
                                          </p:val>
                                        </p:tav>
                                      </p:tavLst>
                                    </p:anim>
                                    <p:animScale>
                                      <p:cBhvr>
                                        <p:cTn id="875" dur="39">
                                          <p:stCondLst>
                                            <p:cond delay="975"/>
                                          </p:stCondLst>
                                        </p:cTn>
                                        <p:tgtEl>
                                          <p:spTgt spid="82"/>
                                        </p:tgtEl>
                                      </p:cBhvr>
                                      <p:to x="100000" y="60000"/>
                                    </p:animScale>
                                    <p:animScale>
                                      <p:cBhvr>
                                        <p:cTn id="876" dur="249" decel="50000">
                                          <p:stCondLst>
                                            <p:cond delay="1014"/>
                                          </p:stCondLst>
                                        </p:cTn>
                                        <p:tgtEl>
                                          <p:spTgt spid="82"/>
                                        </p:tgtEl>
                                      </p:cBhvr>
                                      <p:to x="100000" y="100000"/>
                                    </p:animScale>
                                    <p:animScale>
                                      <p:cBhvr>
                                        <p:cTn id="877" dur="39">
                                          <p:stCondLst>
                                            <p:cond delay="1968"/>
                                          </p:stCondLst>
                                        </p:cTn>
                                        <p:tgtEl>
                                          <p:spTgt spid="82"/>
                                        </p:tgtEl>
                                      </p:cBhvr>
                                      <p:to x="100000" y="80000"/>
                                    </p:animScale>
                                    <p:animScale>
                                      <p:cBhvr>
                                        <p:cTn id="878" dur="249" decel="50000">
                                          <p:stCondLst>
                                            <p:cond delay="2007"/>
                                          </p:stCondLst>
                                        </p:cTn>
                                        <p:tgtEl>
                                          <p:spTgt spid="82"/>
                                        </p:tgtEl>
                                      </p:cBhvr>
                                      <p:to x="100000" y="100000"/>
                                    </p:animScale>
                                    <p:animScale>
                                      <p:cBhvr>
                                        <p:cTn id="879" dur="39">
                                          <p:stCondLst>
                                            <p:cond delay="2463"/>
                                          </p:stCondLst>
                                        </p:cTn>
                                        <p:tgtEl>
                                          <p:spTgt spid="82"/>
                                        </p:tgtEl>
                                      </p:cBhvr>
                                      <p:to x="100000" y="90000"/>
                                    </p:animScale>
                                    <p:animScale>
                                      <p:cBhvr>
                                        <p:cTn id="880" dur="249" decel="50000">
                                          <p:stCondLst>
                                            <p:cond delay="2502"/>
                                          </p:stCondLst>
                                        </p:cTn>
                                        <p:tgtEl>
                                          <p:spTgt spid="82"/>
                                        </p:tgtEl>
                                      </p:cBhvr>
                                      <p:to x="100000" y="100000"/>
                                    </p:animScale>
                                    <p:animScale>
                                      <p:cBhvr>
                                        <p:cTn id="881" dur="39">
                                          <p:stCondLst>
                                            <p:cond delay="2712"/>
                                          </p:stCondLst>
                                        </p:cTn>
                                        <p:tgtEl>
                                          <p:spTgt spid="82"/>
                                        </p:tgtEl>
                                      </p:cBhvr>
                                      <p:to x="100000" y="95000"/>
                                    </p:animScale>
                                    <p:animScale>
                                      <p:cBhvr>
                                        <p:cTn id="882" dur="249" decel="50000">
                                          <p:stCondLst>
                                            <p:cond delay="2751"/>
                                          </p:stCondLst>
                                        </p:cTn>
                                        <p:tgtEl>
                                          <p:spTgt spid="82"/>
                                        </p:tgtEl>
                                      </p:cBhvr>
                                      <p:to x="100000" y="100000"/>
                                    </p:animScale>
                                  </p:childTnLst>
                                </p:cTn>
                              </p:par>
                              <p:par>
                                <p:cTn id="883" presetID="26" presetClass="entr" presetSubtype="0" fill="hold" nodeType="withEffect">
                                  <p:stCondLst>
                                    <p:cond delay="0"/>
                                  </p:stCondLst>
                                  <p:childTnLst>
                                    <p:set>
                                      <p:cBhvr>
                                        <p:cTn id="884" dur="1" fill="hold">
                                          <p:stCondLst>
                                            <p:cond delay="0"/>
                                          </p:stCondLst>
                                        </p:cTn>
                                        <p:tgtEl>
                                          <p:spTgt spid="71"/>
                                        </p:tgtEl>
                                        <p:attrNameLst>
                                          <p:attrName>style.visibility</p:attrName>
                                        </p:attrNameLst>
                                      </p:cBhvr>
                                      <p:to>
                                        <p:strVal val="visible"/>
                                      </p:to>
                                    </p:set>
                                    <p:animEffect transition="in" filter="wipe(down)">
                                      <p:cBhvr>
                                        <p:cTn id="885" dur="870">
                                          <p:stCondLst>
                                            <p:cond delay="0"/>
                                          </p:stCondLst>
                                        </p:cTn>
                                        <p:tgtEl>
                                          <p:spTgt spid="71"/>
                                        </p:tgtEl>
                                      </p:cBhvr>
                                    </p:animEffect>
                                    <p:anim calcmode="lin" valueType="num">
                                      <p:cBhvr>
                                        <p:cTn id="886" dur="2733"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887" dur="996"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888" dur="996" tmFilter="0, 0; 0.125,0.2665; 0.25,0.4; 0.375,0.465; 0.5,0.5;  0.625,0.535; 0.75,0.6; 0.875,0.7335; 1,1">
                                          <p:stCondLst>
                                            <p:cond delay="996"/>
                                          </p:stCondLst>
                                        </p:cTn>
                                        <p:tgtEl>
                                          <p:spTgt spid="71"/>
                                        </p:tgtEl>
                                        <p:attrNameLst>
                                          <p:attrName>ppt_y</p:attrName>
                                        </p:attrNameLst>
                                      </p:cBhvr>
                                      <p:tavLst>
                                        <p:tav tm="0" fmla="#ppt_y-sin(pi*$)/9">
                                          <p:val>
                                            <p:fltVal val="0"/>
                                          </p:val>
                                        </p:tav>
                                        <p:tav tm="100000">
                                          <p:val>
                                            <p:fltVal val="1"/>
                                          </p:val>
                                        </p:tav>
                                      </p:tavLst>
                                    </p:anim>
                                    <p:anim calcmode="lin" valueType="num">
                                      <p:cBhvr>
                                        <p:cTn id="889" dur="498" tmFilter="0, 0; 0.125,0.2665; 0.25,0.4; 0.375,0.465; 0.5,0.5;  0.625,0.535; 0.75,0.6; 0.875,0.7335; 1,1">
                                          <p:stCondLst>
                                            <p:cond delay="1986"/>
                                          </p:stCondLst>
                                        </p:cTn>
                                        <p:tgtEl>
                                          <p:spTgt spid="71"/>
                                        </p:tgtEl>
                                        <p:attrNameLst>
                                          <p:attrName>ppt_y</p:attrName>
                                        </p:attrNameLst>
                                      </p:cBhvr>
                                      <p:tavLst>
                                        <p:tav tm="0" fmla="#ppt_y-sin(pi*$)/27">
                                          <p:val>
                                            <p:fltVal val="0"/>
                                          </p:val>
                                        </p:tav>
                                        <p:tav tm="100000">
                                          <p:val>
                                            <p:fltVal val="1"/>
                                          </p:val>
                                        </p:tav>
                                      </p:tavLst>
                                    </p:anim>
                                    <p:anim calcmode="lin" valueType="num">
                                      <p:cBhvr>
                                        <p:cTn id="890" dur="246" tmFilter="0, 0; 0.125,0.2665; 0.25,0.4; 0.375,0.465; 0.5,0.5;  0.625,0.535; 0.75,0.6; 0.875,0.7335; 1,1">
                                          <p:stCondLst>
                                            <p:cond delay="2484"/>
                                          </p:stCondLst>
                                        </p:cTn>
                                        <p:tgtEl>
                                          <p:spTgt spid="71"/>
                                        </p:tgtEl>
                                        <p:attrNameLst>
                                          <p:attrName>ppt_y</p:attrName>
                                        </p:attrNameLst>
                                      </p:cBhvr>
                                      <p:tavLst>
                                        <p:tav tm="0" fmla="#ppt_y-sin(pi*$)/81">
                                          <p:val>
                                            <p:fltVal val="0"/>
                                          </p:val>
                                        </p:tav>
                                        <p:tav tm="100000">
                                          <p:val>
                                            <p:fltVal val="1"/>
                                          </p:val>
                                        </p:tav>
                                      </p:tavLst>
                                    </p:anim>
                                    <p:animScale>
                                      <p:cBhvr>
                                        <p:cTn id="891" dur="39">
                                          <p:stCondLst>
                                            <p:cond delay="975"/>
                                          </p:stCondLst>
                                        </p:cTn>
                                        <p:tgtEl>
                                          <p:spTgt spid="71"/>
                                        </p:tgtEl>
                                      </p:cBhvr>
                                      <p:to x="100000" y="60000"/>
                                    </p:animScale>
                                    <p:animScale>
                                      <p:cBhvr>
                                        <p:cTn id="892" dur="249" decel="50000">
                                          <p:stCondLst>
                                            <p:cond delay="1014"/>
                                          </p:stCondLst>
                                        </p:cTn>
                                        <p:tgtEl>
                                          <p:spTgt spid="71"/>
                                        </p:tgtEl>
                                      </p:cBhvr>
                                      <p:to x="100000" y="100000"/>
                                    </p:animScale>
                                    <p:animScale>
                                      <p:cBhvr>
                                        <p:cTn id="893" dur="39">
                                          <p:stCondLst>
                                            <p:cond delay="1968"/>
                                          </p:stCondLst>
                                        </p:cTn>
                                        <p:tgtEl>
                                          <p:spTgt spid="71"/>
                                        </p:tgtEl>
                                      </p:cBhvr>
                                      <p:to x="100000" y="80000"/>
                                    </p:animScale>
                                    <p:animScale>
                                      <p:cBhvr>
                                        <p:cTn id="894" dur="249" decel="50000">
                                          <p:stCondLst>
                                            <p:cond delay="2007"/>
                                          </p:stCondLst>
                                        </p:cTn>
                                        <p:tgtEl>
                                          <p:spTgt spid="71"/>
                                        </p:tgtEl>
                                      </p:cBhvr>
                                      <p:to x="100000" y="100000"/>
                                    </p:animScale>
                                    <p:animScale>
                                      <p:cBhvr>
                                        <p:cTn id="895" dur="39">
                                          <p:stCondLst>
                                            <p:cond delay="2463"/>
                                          </p:stCondLst>
                                        </p:cTn>
                                        <p:tgtEl>
                                          <p:spTgt spid="71"/>
                                        </p:tgtEl>
                                      </p:cBhvr>
                                      <p:to x="100000" y="90000"/>
                                    </p:animScale>
                                    <p:animScale>
                                      <p:cBhvr>
                                        <p:cTn id="896" dur="249" decel="50000">
                                          <p:stCondLst>
                                            <p:cond delay="2502"/>
                                          </p:stCondLst>
                                        </p:cTn>
                                        <p:tgtEl>
                                          <p:spTgt spid="71"/>
                                        </p:tgtEl>
                                      </p:cBhvr>
                                      <p:to x="100000" y="100000"/>
                                    </p:animScale>
                                    <p:animScale>
                                      <p:cBhvr>
                                        <p:cTn id="897" dur="39">
                                          <p:stCondLst>
                                            <p:cond delay="2712"/>
                                          </p:stCondLst>
                                        </p:cTn>
                                        <p:tgtEl>
                                          <p:spTgt spid="71"/>
                                        </p:tgtEl>
                                      </p:cBhvr>
                                      <p:to x="100000" y="95000"/>
                                    </p:animScale>
                                    <p:animScale>
                                      <p:cBhvr>
                                        <p:cTn id="898" dur="249" decel="50000">
                                          <p:stCondLst>
                                            <p:cond delay="2751"/>
                                          </p:stCondLst>
                                        </p:cTn>
                                        <p:tgtEl>
                                          <p:spTgt spid="71"/>
                                        </p:tgtEl>
                                      </p:cBhvr>
                                      <p:to x="100000" y="100000"/>
                                    </p:animScale>
                                  </p:childTnLst>
                                </p:cTn>
                              </p:par>
                              <p:par>
                                <p:cTn id="899" presetID="26" presetClass="entr" presetSubtype="0" fill="hold" nodeType="withEffect">
                                  <p:stCondLst>
                                    <p:cond delay="0"/>
                                  </p:stCondLst>
                                  <p:childTnLst>
                                    <p:set>
                                      <p:cBhvr>
                                        <p:cTn id="900" dur="1" fill="hold">
                                          <p:stCondLst>
                                            <p:cond delay="0"/>
                                          </p:stCondLst>
                                        </p:cTn>
                                        <p:tgtEl>
                                          <p:spTgt spid="72"/>
                                        </p:tgtEl>
                                        <p:attrNameLst>
                                          <p:attrName>style.visibility</p:attrName>
                                        </p:attrNameLst>
                                      </p:cBhvr>
                                      <p:to>
                                        <p:strVal val="visible"/>
                                      </p:to>
                                    </p:set>
                                    <p:animEffect transition="in" filter="wipe(down)">
                                      <p:cBhvr>
                                        <p:cTn id="901" dur="870">
                                          <p:stCondLst>
                                            <p:cond delay="0"/>
                                          </p:stCondLst>
                                        </p:cTn>
                                        <p:tgtEl>
                                          <p:spTgt spid="72"/>
                                        </p:tgtEl>
                                      </p:cBhvr>
                                    </p:animEffect>
                                    <p:anim calcmode="lin" valueType="num">
                                      <p:cBhvr>
                                        <p:cTn id="902" dur="2733"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903" dur="996"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904" dur="996" tmFilter="0, 0; 0.125,0.2665; 0.25,0.4; 0.375,0.465; 0.5,0.5;  0.625,0.535; 0.75,0.6; 0.875,0.7335; 1,1">
                                          <p:stCondLst>
                                            <p:cond delay="996"/>
                                          </p:stCondLst>
                                        </p:cTn>
                                        <p:tgtEl>
                                          <p:spTgt spid="72"/>
                                        </p:tgtEl>
                                        <p:attrNameLst>
                                          <p:attrName>ppt_y</p:attrName>
                                        </p:attrNameLst>
                                      </p:cBhvr>
                                      <p:tavLst>
                                        <p:tav tm="0" fmla="#ppt_y-sin(pi*$)/9">
                                          <p:val>
                                            <p:fltVal val="0"/>
                                          </p:val>
                                        </p:tav>
                                        <p:tav tm="100000">
                                          <p:val>
                                            <p:fltVal val="1"/>
                                          </p:val>
                                        </p:tav>
                                      </p:tavLst>
                                    </p:anim>
                                    <p:anim calcmode="lin" valueType="num">
                                      <p:cBhvr>
                                        <p:cTn id="905" dur="498" tmFilter="0, 0; 0.125,0.2665; 0.25,0.4; 0.375,0.465; 0.5,0.5;  0.625,0.535; 0.75,0.6; 0.875,0.7335; 1,1">
                                          <p:stCondLst>
                                            <p:cond delay="1986"/>
                                          </p:stCondLst>
                                        </p:cTn>
                                        <p:tgtEl>
                                          <p:spTgt spid="72"/>
                                        </p:tgtEl>
                                        <p:attrNameLst>
                                          <p:attrName>ppt_y</p:attrName>
                                        </p:attrNameLst>
                                      </p:cBhvr>
                                      <p:tavLst>
                                        <p:tav tm="0" fmla="#ppt_y-sin(pi*$)/27">
                                          <p:val>
                                            <p:fltVal val="0"/>
                                          </p:val>
                                        </p:tav>
                                        <p:tav tm="100000">
                                          <p:val>
                                            <p:fltVal val="1"/>
                                          </p:val>
                                        </p:tav>
                                      </p:tavLst>
                                    </p:anim>
                                    <p:anim calcmode="lin" valueType="num">
                                      <p:cBhvr>
                                        <p:cTn id="906" dur="246" tmFilter="0, 0; 0.125,0.2665; 0.25,0.4; 0.375,0.465; 0.5,0.5;  0.625,0.535; 0.75,0.6; 0.875,0.7335; 1,1">
                                          <p:stCondLst>
                                            <p:cond delay="2484"/>
                                          </p:stCondLst>
                                        </p:cTn>
                                        <p:tgtEl>
                                          <p:spTgt spid="72"/>
                                        </p:tgtEl>
                                        <p:attrNameLst>
                                          <p:attrName>ppt_y</p:attrName>
                                        </p:attrNameLst>
                                      </p:cBhvr>
                                      <p:tavLst>
                                        <p:tav tm="0" fmla="#ppt_y-sin(pi*$)/81">
                                          <p:val>
                                            <p:fltVal val="0"/>
                                          </p:val>
                                        </p:tav>
                                        <p:tav tm="100000">
                                          <p:val>
                                            <p:fltVal val="1"/>
                                          </p:val>
                                        </p:tav>
                                      </p:tavLst>
                                    </p:anim>
                                    <p:animScale>
                                      <p:cBhvr>
                                        <p:cTn id="907" dur="39">
                                          <p:stCondLst>
                                            <p:cond delay="975"/>
                                          </p:stCondLst>
                                        </p:cTn>
                                        <p:tgtEl>
                                          <p:spTgt spid="72"/>
                                        </p:tgtEl>
                                      </p:cBhvr>
                                      <p:to x="100000" y="60000"/>
                                    </p:animScale>
                                    <p:animScale>
                                      <p:cBhvr>
                                        <p:cTn id="908" dur="249" decel="50000">
                                          <p:stCondLst>
                                            <p:cond delay="1014"/>
                                          </p:stCondLst>
                                        </p:cTn>
                                        <p:tgtEl>
                                          <p:spTgt spid="72"/>
                                        </p:tgtEl>
                                      </p:cBhvr>
                                      <p:to x="100000" y="100000"/>
                                    </p:animScale>
                                    <p:animScale>
                                      <p:cBhvr>
                                        <p:cTn id="909" dur="39">
                                          <p:stCondLst>
                                            <p:cond delay="1968"/>
                                          </p:stCondLst>
                                        </p:cTn>
                                        <p:tgtEl>
                                          <p:spTgt spid="72"/>
                                        </p:tgtEl>
                                      </p:cBhvr>
                                      <p:to x="100000" y="80000"/>
                                    </p:animScale>
                                    <p:animScale>
                                      <p:cBhvr>
                                        <p:cTn id="910" dur="249" decel="50000">
                                          <p:stCondLst>
                                            <p:cond delay="2007"/>
                                          </p:stCondLst>
                                        </p:cTn>
                                        <p:tgtEl>
                                          <p:spTgt spid="72"/>
                                        </p:tgtEl>
                                      </p:cBhvr>
                                      <p:to x="100000" y="100000"/>
                                    </p:animScale>
                                    <p:animScale>
                                      <p:cBhvr>
                                        <p:cTn id="911" dur="39">
                                          <p:stCondLst>
                                            <p:cond delay="2463"/>
                                          </p:stCondLst>
                                        </p:cTn>
                                        <p:tgtEl>
                                          <p:spTgt spid="72"/>
                                        </p:tgtEl>
                                      </p:cBhvr>
                                      <p:to x="100000" y="90000"/>
                                    </p:animScale>
                                    <p:animScale>
                                      <p:cBhvr>
                                        <p:cTn id="912" dur="249" decel="50000">
                                          <p:stCondLst>
                                            <p:cond delay="2502"/>
                                          </p:stCondLst>
                                        </p:cTn>
                                        <p:tgtEl>
                                          <p:spTgt spid="72"/>
                                        </p:tgtEl>
                                      </p:cBhvr>
                                      <p:to x="100000" y="100000"/>
                                    </p:animScale>
                                    <p:animScale>
                                      <p:cBhvr>
                                        <p:cTn id="913" dur="39">
                                          <p:stCondLst>
                                            <p:cond delay="2712"/>
                                          </p:stCondLst>
                                        </p:cTn>
                                        <p:tgtEl>
                                          <p:spTgt spid="72"/>
                                        </p:tgtEl>
                                      </p:cBhvr>
                                      <p:to x="100000" y="95000"/>
                                    </p:animScale>
                                    <p:animScale>
                                      <p:cBhvr>
                                        <p:cTn id="914" dur="249" decel="50000">
                                          <p:stCondLst>
                                            <p:cond delay="2751"/>
                                          </p:stCondLst>
                                        </p:cTn>
                                        <p:tgtEl>
                                          <p:spTgt spid="72"/>
                                        </p:tgtEl>
                                      </p:cBhvr>
                                      <p:to x="100000" y="100000"/>
                                    </p:animScale>
                                  </p:childTnLst>
                                </p:cTn>
                              </p:par>
                              <p:par>
                                <p:cTn id="915" presetID="26" presetClass="entr" presetSubtype="0" fill="hold" nodeType="withEffect">
                                  <p:stCondLst>
                                    <p:cond delay="0"/>
                                  </p:stCondLst>
                                  <p:childTnLst>
                                    <p:set>
                                      <p:cBhvr>
                                        <p:cTn id="916" dur="1" fill="hold">
                                          <p:stCondLst>
                                            <p:cond delay="0"/>
                                          </p:stCondLst>
                                        </p:cTn>
                                        <p:tgtEl>
                                          <p:spTgt spid="73"/>
                                        </p:tgtEl>
                                        <p:attrNameLst>
                                          <p:attrName>style.visibility</p:attrName>
                                        </p:attrNameLst>
                                      </p:cBhvr>
                                      <p:to>
                                        <p:strVal val="visible"/>
                                      </p:to>
                                    </p:set>
                                    <p:animEffect transition="in" filter="wipe(down)">
                                      <p:cBhvr>
                                        <p:cTn id="917" dur="870">
                                          <p:stCondLst>
                                            <p:cond delay="0"/>
                                          </p:stCondLst>
                                        </p:cTn>
                                        <p:tgtEl>
                                          <p:spTgt spid="73"/>
                                        </p:tgtEl>
                                      </p:cBhvr>
                                    </p:animEffect>
                                    <p:anim calcmode="lin" valueType="num">
                                      <p:cBhvr>
                                        <p:cTn id="918" dur="2733"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919" dur="996"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920" dur="996" tmFilter="0, 0; 0.125,0.2665; 0.25,0.4; 0.375,0.465; 0.5,0.5;  0.625,0.535; 0.75,0.6; 0.875,0.7335; 1,1">
                                          <p:stCondLst>
                                            <p:cond delay="996"/>
                                          </p:stCondLst>
                                        </p:cTn>
                                        <p:tgtEl>
                                          <p:spTgt spid="73"/>
                                        </p:tgtEl>
                                        <p:attrNameLst>
                                          <p:attrName>ppt_y</p:attrName>
                                        </p:attrNameLst>
                                      </p:cBhvr>
                                      <p:tavLst>
                                        <p:tav tm="0" fmla="#ppt_y-sin(pi*$)/9">
                                          <p:val>
                                            <p:fltVal val="0"/>
                                          </p:val>
                                        </p:tav>
                                        <p:tav tm="100000">
                                          <p:val>
                                            <p:fltVal val="1"/>
                                          </p:val>
                                        </p:tav>
                                      </p:tavLst>
                                    </p:anim>
                                    <p:anim calcmode="lin" valueType="num">
                                      <p:cBhvr>
                                        <p:cTn id="921" dur="498" tmFilter="0, 0; 0.125,0.2665; 0.25,0.4; 0.375,0.465; 0.5,0.5;  0.625,0.535; 0.75,0.6; 0.875,0.7335; 1,1">
                                          <p:stCondLst>
                                            <p:cond delay="1986"/>
                                          </p:stCondLst>
                                        </p:cTn>
                                        <p:tgtEl>
                                          <p:spTgt spid="73"/>
                                        </p:tgtEl>
                                        <p:attrNameLst>
                                          <p:attrName>ppt_y</p:attrName>
                                        </p:attrNameLst>
                                      </p:cBhvr>
                                      <p:tavLst>
                                        <p:tav tm="0" fmla="#ppt_y-sin(pi*$)/27">
                                          <p:val>
                                            <p:fltVal val="0"/>
                                          </p:val>
                                        </p:tav>
                                        <p:tav tm="100000">
                                          <p:val>
                                            <p:fltVal val="1"/>
                                          </p:val>
                                        </p:tav>
                                      </p:tavLst>
                                    </p:anim>
                                    <p:anim calcmode="lin" valueType="num">
                                      <p:cBhvr>
                                        <p:cTn id="922" dur="246" tmFilter="0, 0; 0.125,0.2665; 0.25,0.4; 0.375,0.465; 0.5,0.5;  0.625,0.535; 0.75,0.6; 0.875,0.7335; 1,1">
                                          <p:stCondLst>
                                            <p:cond delay="2484"/>
                                          </p:stCondLst>
                                        </p:cTn>
                                        <p:tgtEl>
                                          <p:spTgt spid="73"/>
                                        </p:tgtEl>
                                        <p:attrNameLst>
                                          <p:attrName>ppt_y</p:attrName>
                                        </p:attrNameLst>
                                      </p:cBhvr>
                                      <p:tavLst>
                                        <p:tav tm="0" fmla="#ppt_y-sin(pi*$)/81">
                                          <p:val>
                                            <p:fltVal val="0"/>
                                          </p:val>
                                        </p:tav>
                                        <p:tav tm="100000">
                                          <p:val>
                                            <p:fltVal val="1"/>
                                          </p:val>
                                        </p:tav>
                                      </p:tavLst>
                                    </p:anim>
                                    <p:animScale>
                                      <p:cBhvr>
                                        <p:cTn id="923" dur="39">
                                          <p:stCondLst>
                                            <p:cond delay="975"/>
                                          </p:stCondLst>
                                        </p:cTn>
                                        <p:tgtEl>
                                          <p:spTgt spid="73"/>
                                        </p:tgtEl>
                                      </p:cBhvr>
                                      <p:to x="100000" y="60000"/>
                                    </p:animScale>
                                    <p:animScale>
                                      <p:cBhvr>
                                        <p:cTn id="924" dur="249" decel="50000">
                                          <p:stCondLst>
                                            <p:cond delay="1014"/>
                                          </p:stCondLst>
                                        </p:cTn>
                                        <p:tgtEl>
                                          <p:spTgt spid="73"/>
                                        </p:tgtEl>
                                      </p:cBhvr>
                                      <p:to x="100000" y="100000"/>
                                    </p:animScale>
                                    <p:animScale>
                                      <p:cBhvr>
                                        <p:cTn id="925" dur="39">
                                          <p:stCondLst>
                                            <p:cond delay="1968"/>
                                          </p:stCondLst>
                                        </p:cTn>
                                        <p:tgtEl>
                                          <p:spTgt spid="73"/>
                                        </p:tgtEl>
                                      </p:cBhvr>
                                      <p:to x="100000" y="80000"/>
                                    </p:animScale>
                                    <p:animScale>
                                      <p:cBhvr>
                                        <p:cTn id="926" dur="249" decel="50000">
                                          <p:stCondLst>
                                            <p:cond delay="2007"/>
                                          </p:stCondLst>
                                        </p:cTn>
                                        <p:tgtEl>
                                          <p:spTgt spid="73"/>
                                        </p:tgtEl>
                                      </p:cBhvr>
                                      <p:to x="100000" y="100000"/>
                                    </p:animScale>
                                    <p:animScale>
                                      <p:cBhvr>
                                        <p:cTn id="927" dur="39">
                                          <p:stCondLst>
                                            <p:cond delay="2463"/>
                                          </p:stCondLst>
                                        </p:cTn>
                                        <p:tgtEl>
                                          <p:spTgt spid="73"/>
                                        </p:tgtEl>
                                      </p:cBhvr>
                                      <p:to x="100000" y="90000"/>
                                    </p:animScale>
                                    <p:animScale>
                                      <p:cBhvr>
                                        <p:cTn id="928" dur="249" decel="50000">
                                          <p:stCondLst>
                                            <p:cond delay="2502"/>
                                          </p:stCondLst>
                                        </p:cTn>
                                        <p:tgtEl>
                                          <p:spTgt spid="73"/>
                                        </p:tgtEl>
                                      </p:cBhvr>
                                      <p:to x="100000" y="100000"/>
                                    </p:animScale>
                                    <p:animScale>
                                      <p:cBhvr>
                                        <p:cTn id="929" dur="39">
                                          <p:stCondLst>
                                            <p:cond delay="2712"/>
                                          </p:stCondLst>
                                        </p:cTn>
                                        <p:tgtEl>
                                          <p:spTgt spid="73"/>
                                        </p:tgtEl>
                                      </p:cBhvr>
                                      <p:to x="100000" y="95000"/>
                                    </p:animScale>
                                    <p:animScale>
                                      <p:cBhvr>
                                        <p:cTn id="930" dur="249" decel="50000">
                                          <p:stCondLst>
                                            <p:cond delay="2751"/>
                                          </p:stCondLst>
                                        </p:cTn>
                                        <p:tgtEl>
                                          <p:spTgt spid="73"/>
                                        </p:tgtEl>
                                      </p:cBhvr>
                                      <p:to x="100000" y="100000"/>
                                    </p:animScale>
                                  </p:childTnLst>
                                </p:cTn>
                              </p:par>
                              <p:par>
                                <p:cTn id="931" presetID="26" presetClass="entr" presetSubtype="0" fill="hold" nodeType="withEffect">
                                  <p:stCondLst>
                                    <p:cond delay="0"/>
                                  </p:stCondLst>
                                  <p:childTnLst>
                                    <p:set>
                                      <p:cBhvr>
                                        <p:cTn id="932" dur="1" fill="hold">
                                          <p:stCondLst>
                                            <p:cond delay="0"/>
                                          </p:stCondLst>
                                        </p:cTn>
                                        <p:tgtEl>
                                          <p:spTgt spid="79"/>
                                        </p:tgtEl>
                                        <p:attrNameLst>
                                          <p:attrName>style.visibility</p:attrName>
                                        </p:attrNameLst>
                                      </p:cBhvr>
                                      <p:to>
                                        <p:strVal val="visible"/>
                                      </p:to>
                                    </p:set>
                                    <p:animEffect transition="in" filter="wipe(down)">
                                      <p:cBhvr>
                                        <p:cTn id="933" dur="870">
                                          <p:stCondLst>
                                            <p:cond delay="0"/>
                                          </p:stCondLst>
                                        </p:cTn>
                                        <p:tgtEl>
                                          <p:spTgt spid="79"/>
                                        </p:tgtEl>
                                      </p:cBhvr>
                                    </p:animEffect>
                                    <p:anim calcmode="lin" valueType="num">
                                      <p:cBhvr>
                                        <p:cTn id="934" dur="2733" tmFilter="0,0; 0.14,0.36; 0.43,0.73; 0.71,0.91; 1.0,1.0">
                                          <p:stCondLst>
                                            <p:cond delay="0"/>
                                          </p:stCondLst>
                                        </p:cTn>
                                        <p:tgtEl>
                                          <p:spTgt spid="79"/>
                                        </p:tgtEl>
                                        <p:attrNameLst>
                                          <p:attrName>ppt_x</p:attrName>
                                        </p:attrNameLst>
                                      </p:cBhvr>
                                      <p:tavLst>
                                        <p:tav tm="0">
                                          <p:val>
                                            <p:strVal val="#ppt_x-0.25"/>
                                          </p:val>
                                        </p:tav>
                                        <p:tav tm="100000">
                                          <p:val>
                                            <p:strVal val="#ppt_x"/>
                                          </p:val>
                                        </p:tav>
                                      </p:tavLst>
                                    </p:anim>
                                    <p:anim calcmode="lin" valueType="num">
                                      <p:cBhvr>
                                        <p:cTn id="935" dur="996" tmFilter="0.0,0.0; 0.25,0.07; 0.50,0.2; 0.75,0.467; 1.0,1.0">
                                          <p:stCondLst>
                                            <p:cond delay="0"/>
                                          </p:stCondLst>
                                        </p:cTn>
                                        <p:tgtEl>
                                          <p:spTgt spid="79"/>
                                        </p:tgtEl>
                                        <p:attrNameLst>
                                          <p:attrName>ppt_y</p:attrName>
                                        </p:attrNameLst>
                                      </p:cBhvr>
                                      <p:tavLst>
                                        <p:tav tm="0" fmla="#ppt_y-sin(pi*$)/3">
                                          <p:val>
                                            <p:fltVal val="0.5"/>
                                          </p:val>
                                        </p:tav>
                                        <p:tav tm="100000">
                                          <p:val>
                                            <p:fltVal val="1"/>
                                          </p:val>
                                        </p:tav>
                                      </p:tavLst>
                                    </p:anim>
                                    <p:anim calcmode="lin" valueType="num">
                                      <p:cBhvr>
                                        <p:cTn id="936" dur="996" tmFilter="0, 0; 0.125,0.2665; 0.25,0.4; 0.375,0.465; 0.5,0.5;  0.625,0.535; 0.75,0.6; 0.875,0.7335; 1,1">
                                          <p:stCondLst>
                                            <p:cond delay="996"/>
                                          </p:stCondLst>
                                        </p:cTn>
                                        <p:tgtEl>
                                          <p:spTgt spid="79"/>
                                        </p:tgtEl>
                                        <p:attrNameLst>
                                          <p:attrName>ppt_y</p:attrName>
                                        </p:attrNameLst>
                                      </p:cBhvr>
                                      <p:tavLst>
                                        <p:tav tm="0" fmla="#ppt_y-sin(pi*$)/9">
                                          <p:val>
                                            <p:fltVal val="0"/>
                                          </p:val>
                                        </p:tav>
                                        <p:tav tm="100000">
                                          <p:val>
                                            <p:fltVal val="1"/>
                                          </p:val>
                                        </p:tav>
                                      </p:tavLst>
                                    </p:anim>
                                    <p:anim calcmode="lin" valueType="num">
                                      <p:cBhvr>
                                        <p:cTn id="937" dur="498" tmFilter="0, 0; 0.125,0.2665; 0.25,0.4; 0.375,0.465; 0.5,0.5;  0.625,0.535; 0.75,0.6; 0.875,0.7335; 1,1">
                                          <p:stCondLst>
                                            <p:cond delay="1986"/>
                                          </p:stCondLst>
                                        </p:cTn>
                                        <p:tgtEl>
                                          <p:spTgt spid="79"/>
                                        </p:tgtEl>
                                        <p:attrNameLst>
                                          <p:attrName>ppt_y</p:attrName>
                                        </p:attrNameLst>
                                      </p:cBhvr>
                                      <p:tavLst>
                                        <p:tav tm="0" fmla="#ppt_y-sin(pi*$)/27">
                                          <p:val>
                                            <p:fltVal val="0"/>
                                          </p:val>
                                        </p:tav>
                                        <p:tav tm="100000">
                                          <p:val>
                                            <p:fltVal val="1"/>
                                          </p:val>
                                        </p:tav>
                                      </p:tavLst>
                                    </p:anim>
                                    <p:anim calcmode="lin" valueType="num">
                                      <p:cBhvr>
                                        <p:cTn id="938" dur="246" tmFilter="0, 0; 0.125,0.2665; 0.25,0.4; 0.375,0.465; 0.5,0.5;  0.625,0.535; 0.75,0.6; 0.875,0.7335; 1,1">
                                          <p:stCondLst>
                                            <p:cond delay="2484"/>
                                          </p:stCondLst>
                                        </p:cTn>
                                        <p:tgtEl>
                                          <p:spTgt spid="79"/>
                                        </p:tgtEl>
                                        <p:attrNameLst>
                                          <p:attrName>ppt_y</p:attrName>
                                        </p:attrNameLst>
                                      </p:cBhvr>
                                      <p:tavLst>
                                        <p:tav tm="0" fmla="#ppt_y-sin(pi*$)/81">
                                          <p:val>
                                            <p:fltVal val="0"/>
                                          </p:val>
                                        </p:tav>
                                        <p:tav tm="100000">
                                          <p:val>
                                            <p:fltVal val="1"/>
                                          </p:val>
                                        </p:tav>
                                      </p:tavLst>
                                    </p:anim>
                                    <p:animScale>
                                      <p:cBhvr>
                                        <p:cTn id="939" dur="39">
                                          <p:stCondLst>
                                            <p:cond delay="975"/>
                                          </p:stCondLst>
                                        </p:cTn>
                                        <p:tgtEl>
                                          <p:spTgt spid="79"/>
                                        </p:tgtEl>
                                      </p:cBhvr>
                                      <p:to x="100000" y="60000"/>
                                    </p:animScale>
                                    <p:animScale>
                                      <p:cBhvr>
                                        <p:cTn id="940" dur="249" decel="50000">
                                          <p:stCondLst>
                                            <p:cond delay="1014"/>
                                          </p:stCondLst>
                                        </p:cTn>
                                        <p:tgtEl>
                                          <p:spTgt spid="79"/>
                                        </p:tgtEl>
                                      </p:cBhvr>
                                      <p:to x="100000" y="100000"/>
                                    </p:animScale>
                                    <p:animScale>
                                      <p:cBhvr>
                                        <p:cTn id="941" dur="39">
                                          <p:stCondLst>
                                            <p:cond delay="1968"/>
                                          </p:stCondLst>
                                        </p:cTn>
                                        <p:tgtEl>
                                          <p:spTgt spid="79"/>
                                        </p:tgtEl>
                                      </p:cBhvr>
                                      <p:to x="100000" y="80000"/>
                                    </p:animScale>
                                    <p:animScale>
                                      <p:cBhvr>
                                        <p:cTn id="942" dur="249" decel="50000">
                                          <p:stCondLst>
                                            <p:cond delay="2007"/>
                                          </p:stCondLst>
                                        </p:cTn>
                                        <p:tgtEl>
                                          <p:spTgt spid="79"/>
                                        </p:tgtEl>
                                      </p:cBhvr>
                                      <p:to x="100000" y="100000"/>
                                    </p:animScale>
                                    <p:animScale>
                                      <p:cBhvr>
                                        <p:cTn id="943" dur="39">
                                          <p:stCondLst>
                                            <p:cond delay="2463"/>
                                          </p:stCondLst>
                                        </p:cTn>
                                        <p:tgtEl>
                                          <p:spTgt spid="79"/>
                                        </p:tgtEl>
                                      </p:cBhvr>
                                      <p:to x="100000" y="90000"/>
                                    </p:animScale>
                                    <p:animScale>
                                      <p:cBhvr>
                                        <p:cTn id="944" dur="249" decel="50000">
                                          <p:stCondLst>
                                            <p:cond delay="2502"/>
                                          </p:stCondLst>
                                        </p:cTn>
                                        <p:tgtEl>
                                          <p:spTgt spid="79"/>
                                        </p:tgtEl>
                                      </p:cBhvr>
                                      <p:to x="100000" y="100000"/>
                                    </p:animScale>
                                    <p:animScale>
                                      <p:cBhvr>
                                        <p:cTn id="945" dur="39">
                                          <p:stCondLst>
                                            <p:cond delay="2712"/>
                                          </p:stCondLst>
                                        </p:cTn>
                                        <p:tgtEl>
                                          <p:spTgt spid="79"/>
                                        </p:tgtEl>
                                      </p:cBhvr>
                                      <p:to x="100000" y="95000"/>
                                    </p:animScale>
                                    <p:animScale>
                                      <p:cBhvr>
                                        <p:cTn id="946" dur="249" decel="50000">
                                          <p:stCondLst>
                                            <p:cond delay="2751"/>
                                          </p:stCondLst>
                                        </p:cTn>
                                        <p:tgtEl>
                                          <p:spTgt spid="79"/>
                                        </p:tgtEl>
                                      </p:cBhvr>
                                      <p:to x="100000" y="100000"/>
                                    </p:animScale>
                                  </p:childTnLst>
                                </p:cTn>
                              </p:par>
                              <p:par>
                                <p:cTn id="947" presetID="26" presetClass="entr" presetSubtype="0" fill="hold" nodeType="withEffect">
                                  <p:stCondLst>
                                    <p:cond delay="0"/>
                                  </p:stCondLst>
                                  <p:childTnLst>
                                    <p:set>
                                      <p:cBhvr>
                                        <p:cTn id="948" dur="1" fill="hold">
                                          <p:stCondLst>
                                            <p:cond delay="0"/>
                                          </p:stCondLst>
                                        </p:cTn>
                                        <p:tgtEl>
                                          <p:spTgt spid="86"/>
                                        </p:tgtEl>
                                        <p:attrNameLst>
                                          <p:attrName>style.visibility</p:attrName>
                                        </p:attrNameLst>
                                      </p:cBhvr>
                                      <p:to>
                                        <p:strVal val="visible"/>
                                      </p:to>
                                    </p:set>
                                    <p:animEffect transition="in" filter="wipe(down)">
                                      <p:cBhvr>
                                        <p:cTn id="949" dur="870">
                                          <p:stCondLst>
                                            <p:cond delay="0"/>
                                          </p:stCondLst>
                                        </p:cTn>
                                        <p:tgtEl>
                                          <p:spTgt spid="86"/>
                                        </p:tgtEl>
                                      </p:cBhvr>
                                    </p:animEffect>
                                    <p:anim calcmode="lin" valueType="num">
                                      <p:cBhvr>
                                        <p:cTn id="950" dur="2733" tmFilter="0,0; 0.14,0.36; 0.43,0.73; 0.71,0.91; 1.0,1.0">
                                          <p:stCondLst>
                                            <p:cond delay="0"/>
                                          </p:stCondLst>
                                        </p:cTn>
                                        <p:tgtEl>
                                          <p:spTgt spid="86"/>
                                        </p:tgtEl>
                                        <p:attrNameLst>
                                          <p:attrName>ppt_x</p:attrName>
                                        </p:attrNameLst>
                                      </p:cBhvr>
                                      <p:tavLst>
                                        <p:tav tm="0">
                                          <p:val>
                                            <p:strVal val="#ppt_x-0.25"/>
                                          </p:val>
                                        </p:tav>
                                        <p:tav tm="100000">
                                          <p:val>
                                            <p:strVal val="#ppt_x"/>
                                          </p:val>
                                        </p:tav>
                                      </p:tavLst>
                                    </p:anim>
                                    <p:anim calcmode="lin" valueType="num">
                                      <p:cBhvr>
                                        <p:cTn id="951" dur="996" tmFilter="0.0,0.0; 0.25,0.07; 0.50,0.2; 0.75,0.467; 1.0,1.0">
                                          <p:stCondLst>
                                            <p:cond delay="0"/>
                                          </p:stCondLst>
                                        </p:cTn>
                                        <p:tgtEl>
                                          <p:spTgt spid="86"/>
                                        </p:tgtEl>
                                        <p:attrNameLst>
                                          <p:attrName>ppt_y</p:attrName>
                                        </p:attrNameLst>
                                      </p:cBhvr>
                                      <p:tavLst>
                                        <p:tav tm="0" fmla="#ppt_y-sin(pi*$)/3">
                                          <p:val>
                                            <p:fltVal val="0.5"/>
                                          </p:val>
                                        </p:tav>
                                        <p:tav tm="100000">
                                          <p:val>
                                            <p:fltVal val="1"/>
                                          </p:val>
                                        </p:tav>
                                      </p:tavLst>
                                    </p:anim>
                                    <p:anim calcmode="lin" valueType="num">
                                      <p:cBhvr>
                                        <p:cTn id="952" dur="996" tmFilter="0, 0; 0.125,0.2665; 0.25,0.4; 0.375,0.465; 0.5,0.5;  0.625,0.535; 0.75,0.6; 0.875,0.7335; 1,1">
                                          <p:stCondLst>
                                            <p:cond delay="996"/>
                                          </p:stCondLst>
                                        </p:cTn>
                                        <p:tgtEl>
                                          <p:spTgt spid="86"/>
                                        </p:tgtEl>
                                        <p:attrNameLst>
                                          <p:attrName>ppt_y</p:attrName>
                                        </p:attrNameLst>
                                      </p:cBhvr>
                                      <p:tavLst>
                                        <p:tav tm="0" fmla="#ppt_y-sin(pi*$)/9">
                                          <p:val>
                                            <p:fltVal val="0"/>
                                          </p:val>
                                        </p:tav>
                                        <p:tav tm="100000">
                                          <p:val>
                                            <p:fltVal val="1"/>
                                          </p:val>
                                        </p:tav>
                                      </p:tavLst>
                                    </p:anim>
                                    <p:anim calcmode="lin" valueType="num">
                                      <p:cBhvr>
                                        <p:cTn id="953" dur="498" tmFilter="0, 0; 0.125,0.2665; 0.25,0.4; 0.375,0.465; 0.5,0.5;  0.625,0.535; 0.75,0.6; 0.875,0.7335; 1,1">
                                          <p:stCondLst>
                                            <p:cond delay="1986"/>
                                          </p:stCondLst>
                                        </p:cTn>
                                        <p:tgtEl>
                                          <p:spTgt spid="86"/>
                                        </p:tgtEl>
                                        <p:attrNameLst>
                                          <p:attrName>ppt_y</p:attrName>
                                        </p:attrNameLst>
                                      </p:cBhvr>
                                      <p:tavLst>
                                        <p:tav tm="0" fmla="#ppt_y-sin(pi*$)/27">
                                          <p:val>
                                            <p:fltVal val="0"/>
                                          </p:val>
                                        </p:tav>
                                        <p:tav tm="100000">
                                          <p:val>
                                            <p:fltVal val="1"/>
                                          </p:val>
                                        </p:tav>
                                      </p:tavLst>
                                    </p:anim>
                                    <p:anim calcmode="lin" valueType="num">
                                      <p:cBhvr>
                                        <p:cTn id="954" dur="246" tmFilter="0, 0; 0.125,0.2665; 0.25,0.4; 0.375,0.465; 0.5,0.5;  0.625,0.535; 0.75,0.6; 0.875,0.7335; 1,1">
                                          <p:stCondLst>
                                            <p:cond delay="2484"/>
                                          </p:stCondLst>
                                        </p:cTn>
                                        <p:tgtEl>
                                          <p:spTgt spid="86"/>
                                        </p:tgtEl>
                                        <p:attrNameLst>
                                          <p:attrName>ppt_y</p:attrName>
                                        </p:attrNameLst>
                                      </p:cBhvr>
                                      <p:tavLst>
                                        <p:tav tm="0" fmla="#ppt_y-sin(pi*$)/81">
                                          <p:val>
                                            <p:fltVal val="0"/>
                                          </p:val>
                                        </p:tav>
                                        <p:tav tm="100000">
                                          <p:val>
                                            <p:fltVal val="1"/>
                                          </p:val>
                                        </p:tav>
                                      </p:tavLst>
                                    </p:anim>
                                    <p:animScale>
                                      <p:cBhvr>
                                        <p:cTn id="955" dur="39">
                                          <p:stCondLst>
                                            <p:cond delay="975"/>
                                          </p:stCondLst>
                                        </p:cTn>
                                        <p:tgtEl>
                                          <p:spTgt spid="86"/>
                                        </p:tgtEl>
                                      </p:cBhvr>
                                      <p:to x="100000" y="60000"/>
                                    </p:animScale>
                                    <p:animScale>
                                      <p:cBhvr>
                                        <p:cTn id="956" dur="249" decel="50000">
                                          <p:stCondLst>
                                            <p:cond delay="1014"/>
                                          </p:stCondLst>
                                        </p:cTn>
                                        <p:tgtEl>
                                          <p:spTgt spid="86"/>
                                        </p:tgtEl>
                                      </p:cBhvr>
                                      <p:to x="100000" y="100000"/>
                                    </p:animScale>
                                    <p:animScale>
                                      <p:cBhvr>
                                        <p:cTn id="957" dur="39">
                                          <p:stCondLst>
                                            <p:cond delay="1968"/>
                                          </p:stCondLst>
                                        </p:cTn>
                                        <p:tgtEl>
                                          <p:spTgt spid="86"/>
                                        </p:tgtEl>
                                      </p:cBhvr>
                                      <p:to x="100000" y="80000"/>
                                    </p:animScale>
                                    <p:animScale>
                                      <p:cBhvr>
                                        <p:cTn id="958" dur="249" decel="50000">
                                          <p:stCondLst>
                                            <p:cond delay="2007"/>
                                          </p:stCondLst>
                                        </p:cTn>
                                        <p:tgtEl>
                                          <p:spTgt spid="86"/>
                                        </p:tgtEl>
                                      </p:cBhvr>
                                      <p:to x="100000" y="100000"/>
                                    </p:animScale>
                                    <p:animScale>
                                      <p:cBhvr>
                                        <p:cTn id="959" dur="39">
                                          <p:stCondLst>
                                            <p:cond delay="2463"/>
                                          </p:stCondLst>
                                        </p:cTn>
                                        <p:tgtEl>
                                          <p:spTgt spid="86"/>
                                        </p:tgtEl>
                                      </p:cBhvr>
                                      <p:to x="100000" y="90000"/>
                                    </p:animScale>
                                    <p:animScale>
                                      <p:cBhvr>
                                        <p:cTn id="960" dur="249" decel="50000">
                                          <p:stCondLst>
                                            <p:cond delay="2502"/>
                                          </p:stCondLst>
                                        </p:cTn>
                                        <p:tgtEl>
                                          <p:spTgt spid="86"/>
                                        </p:tgtEl>
                                      </p:cBhvr>
                                      <p:to x="100000" y="100000"/>
                                    </p:animScale>
                                    <p:animScale>
                                      <p:cBhvr>
                                        <p:cTn id="961" dur="39">
                                          <p:stCondLst>
                                            <p:cond delay="2712"/>
                                          </p:stCondLst>
                                        </p:cTn>
                                        <p:tgtEl>
                                          <p:spTgt spid="86"/>
                                        </p:tgtEl>
                                      </p:cBhvr>
                                      <p:to x="100000" y="95000"/>
                                    </p:animScale>
                                    <p:animScale>
                                      <p:cBhvr>
                                        <p:cTn id="962" dur="249" decel="50000">
                                          <p:stCondLst>
                                            <p:cond delay="2751"/>
                                          </p:stCondLst>
                                        </p:cTn>
                                        <p:tgtEl>
                                          <p:spTgt spid="86"/>
                                        </p:tgtEl>
                                      </p:cBhvr>
                                      <p:to x="100000" y="100000"/>
                                    </p:animScale>
                                  </p:childTnLst>
                                </p:cTn>
                              </p:par>
                              <p:par>
                                <p:cTn id="963" presetID="26" presetClass="entr" presetSubtype="0" fill="hold" nodeType="withEffect">
                                  <p:stCondLst>
                                    <p:cond delay="0"/>
                                  </p:stCondLst>
                                  <p:childTnLst>
                                    <p:set>
                                      <p:cBhvr>
                                        <p:cTn id="964" dur="1" fill="hold">
                                          <p:stCondLst>
                                            <p:cond delay="0"/>
                                          </p:stCondLst>
                                        </p:cTn>
                                        <p:tgtEl>
                                          <p:spTgt spid="84"/>
                                        </p:tgtEl>
                                        <p:attrNameLst>
                                          <p:attrName>style.visibility</p:attrName>
                                        </p:attrNameLst>
                                      </p:cBhvr>
                                      <p:to>
                                        <p:strVal val="visible"/>
                                      </p:to>
                                    </p:set>
                                    <p:animEffect transition="in" filter="wipe(down)">
                                      <p:cBhvr>
                                        <p:cTn id="965" dur="870">
                                          <p:stCondLst>
                                            <p:cond delay="0"/>
                                          </p:stCondLst>
                                        </p:cTn>
                                        <p:tgtEl>
                                          <p:spTgt spid="84"/>
                                        </p:tgtEl>
                                      </p:cBhvr>
                                    </p:animEffect>
                                    <p:anim calcmode="lin" valueType="num">
                                      <p:cBhvr>
                                        <p:cTn id="966" dur="2733"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967" dur="996"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968" dur="996" tmFilter="0, 0; 0.125,0.2665; 0.25,0.4; 0.375,0.465; 0.5,0.5;  0.625,0.535; 0.75,0.6; 0.875,0.7335; 1,1">
                                          <p:stCondLst>
                                            <p:cond delay="996"/>
                                          </p:stCondLst>
                                        </p:cTn>
                                        <p:tgtEl>
                                          <p:spTgt spid="84"/>
                                        </p:tgtEl>
                                        <p:attrNameLst>
                                          <p:attrName>ppt_y</p:attrName>
                                        </p:attrNameLst>
                                      </p:cBhvr>
                                      <p:tavLst>
                                        <p:tav tm="0" fmla="#ppt_y-sin(pi*$)/9">
                                          <p:val>
                                            <p:fltVal val="0"/>
                                          </p:val>
                                        </p:tav>
                                        <p:tav tm="100000">
                                          <p:val>
                                            <p:fltVal val="1"/>
                                          </p:val>
                                        </p:tav>
                                      </p:tavLst>
                                    </p:anim>
                                    <p:anim calcmode="lin" valueType="num">
                                      <p:cBhvr>
                                        <p:cTn id="969" dur="498" tmFilter="0, 0; 0.125,0.2665; 0.25,0.4; 0.375,0.465; 0.5,0.5;  0.625,0.535; 0.75,0.6; 0.875,0.7335; 1,1">
                                          <p:stCondLst>
                                            <p:cond delay="1986"/>
                                          </p:stCondLst>
                                        </p:cTn>
                                        <p:tgtEl>
                                          <p:spTgt spid="84"/>
                                        </p:tgtEl>
                                        <p:attrNameLst>
                                          <p:attrName>ppt_y</p:attrName>
                                        </p:attrNameLst>
                                      </p:cBhvr>
                                      <p:tavLst>
                                        <p:tav tm="0" fmla="#ppt_y-sin(pi*$)/27">
                                          <p:val>
                                            <p:fltVal val="0"/>
                                          </p:val>
                                        </p:tav>
                                        <p:tav tm="100000">
                                          <p:val>
                                            <p:fltVal val="1"/>
                                          </p:val>
                                        </p:tav>
                                      </p:tavLst>
                                    </p:anim>
                                    <p:anim calcmode="lin" valueType="num">
                                      <p:cBhvr>
                                        <p:cTn id="970" dur="246" tmFilter="0, 0; 0.125,0.2665; 0.25,0.4; 0.375,0.465; 0.5,0.5;  0.625,0.535; 0.75,0.6; 0.875,0.7335; 1,1">
                                          <p:stCondLst>
                                            <p:cond delay="2484"/>
                                          </p:stCondLst>
                                        </p:cTn>
                                        <p:tgtEl>
                                          <p:spTgt spid="84"/>
                                        </p:tgtEl>
                                        <p:attrNameLst>
                                          <p:attrName>ppt_y</p:attrName>
                                        </p:attrNameLst>
                                      </p:cBhvr>
                                      <p:tavLst>
                                        <p:tav tm="0" fmla="#ppt_y-sin(pi*$)/81">
                                          <p:val>
                                            <p:fltVal val="0"/>
                                          </p:val>
                                        </p:tav>
                                        <p:tav tm="100000">
                                          <p:val>
                                            <p:fltVal val="1"/>
                                          </p:val>
                                        </p:tav>
                                      </p:tavLst>
                                    </p:anim>
                                    <p:animScale>
                                      <p:cBhvr>
                                        <p:cTn id="971" dur="39">
                                          <p:stCondLst>
                                            <p:cond delay="975"/>
                                          </p:stCondLst>
                                        </p:cTn>
                                        <p:tgtEl>
                                          <p:spTgt spid="84"/>
                                        </p:tgtEl>
                                      </p:cBhvr>
                                      <p:to x="100000" y="60000"/>
                                    </p:animScale>
                                    <p:animScale>
                                      <p:cBhvr>
                                        <p:cTn id="972" dur="249" decel="50000">
                                          <p:stCondLst>
                                            <p:cond delay="1014"/>
                                          </p:stCondLst>
                                        </p:cTn>
                                        <p:tgtEl>
                                          <p:spTgt spid="84"/>
                                        </p:tgtEl>
                                      </p:cBhvr>
                                      <p:to x="100000" y="100000"/>
                                    </p:animScale>
                                    <p:animScale>
                                      <p:cBhvr>
                                        <p:cTn id="973" dur="39">
                                          <p:stCondLst>
                                            <p:cond delay="1968"/>
                                          </p:stCondLst>
                                        </p:cTn>
                                        <p:tgtEl>
                                          <p:spTgt spid="84"/>
                                        </p:tgtEl>
                                      </p:cBhvr>
                                      <p:to x="100000" y="80000"/>
                                    </p:animScale>
                                    <p:animScale>
                                      <p:cBhvr>
                                        <p:cTn id="974" dur="249" decel="50000">
                                          <p:stCondLst>
                                            <p:cond delay="2007"/>
                                          </p:stCondLst>
                                        </p:cTn>
                                        <p:tgtEl>
                                          <p:spTgt spid="84"/>
                                        </p:tgtEl>
                                      </p:cBhvr>
                                      <p:to x="100000" y="100000"/>
                                    </p:animScale>
                                    <p:animScale>
                                      <p:cBhvr>
                                        <p:cTn id="975" dur="39">
                                          <p:stCondLst>
                                            <p:cond delay="2463"/>
                                          </p:stCondLst>
                                        </p:cTn>
                                        <p:tgtEl>
                                          <p:spTgt spid="84"/>
                                        </p:tgtEl>
                                      </p:cBhvr>
                                      <p:to x="100000" y="90000"/>
                                    </p:animScale>
                                    <p:animScale>
                                      <p:cBhvr>
                                        <p:cTn id="976" dur="249" decel="50000">
                                          <p:stCondLst>
                                            <p:cond delay="2502"/>
                                          </p:stCondLst>
                                        </p:cTn>
                                        <p:tgtEl>
                                          <p:spTgt spid="84"/>
                                        </p:tgtEl>
                                      </p:cBhvr>
                                      <p:to x="100000" y="100000"/>
                                    </p:animScale>
                                    <p:animScale>
                                      <p:cBhvr>
                                        <p:cTn id="977" dur="39">
                                          <p:stCondLst>
                                            <p:cond delay="2712"/>
                                          </p:stCondLst>
                                        </p:cTn>
                                        <p:tgtEl>
                                          <p:spTgt spid="84"/>
                                        </p:tgtEl>
                                      </p:cBhvr>
                                      <p:to x="100000" y="95000"/>
                                    </p:animScale>
                                    <p:animScale>
                                      <p:cBhvr>
                                        <p:cTn id="978" dur="249" decel="50000">
                                          <p:stCondLst>
                                            <p:cond delay="2751"/>
                                          </p:stCondLst>
                                        </p:cTn>
                                        <p:tgtEl>
                                          <p:spTgt spid="84"/>
                                        </p:tgtEl>
                                      </p:cBhvr>
                                      <p:to x="100000" y="100000"/>
                                    </p:animScale>
                                  </p:childTnLst>
                                </p:cTn>
                              </p:par>
                              <p:par>
                                <p:cTn id="979" presetID="26" presetClass="entr" presetSubtype="0" fill="hold" nodeType="withEffect">
                                  <p:stCondLst>
                                    <p:cond delay="0"/>
                                  </p:stCondLst>
                                  <p:childTnLst>
                                    <p:set>
                                      <p:cBhvr>
                                        <p:cTn id="980" dur="1" fill="hold">
                                          <p:stCondLst>
                                            <p:cond delay="0"/>
                                          </p:stCondLst>
                                        </p:cTn>
                                        <p:tgtEl>
                                          <p:spTgt spid="83"/>
                                        </p:tgtEl>
                                        <p:attrNameLst>
                                          <p:attrName>style.visibility</p:attrName>
                                        </p:attrNameLst>
                                      </p:cBhvr>
                                      <p:to>
                                        <p:strVal val="visible"/>
                                      </p:to>
                                    </p:set>
                                    <p:animEffect transition="in" filter="wipe(down)">
                                      <p:cBhvr>
                                        <p:cTn id="981" dur="870">
                                          <p:stCondLst>
                                            <p:cond delay="0"/>
                                          </p:stCondLst>
                                        </p:cTn>
                                        <p:tgtEl>
                                          <p:spTgt spid="83"/>
                                        </p:tgtEl>
                                      </p:cBhvr>
                                    </p:animEffect>
                                    <p:anim calcmode="lin" valueType="num">
                                      <p:cBhvr>
                                        <p:cTn id="982" dur="2733" tmFilter="0,0; 0.14,0.36; 0.43,0.73; 0.71,0.91; 1.0,1.0">
                                          <p:stCondLst>
                                            <p:cond delay="0"/>
                                          </p:stCondLst>
                                        </p:cTn>
                                        <p:tgtEl>
                                          <p:spTgt spid="83"/>
                                        </p:tgtEl>
                                        <p:attrNameLst>
                                          <p:attrName>ppt_x</p:attrName>
                                        </p:attrNameLst>
                                      </p:cBhvr>
                                      <p:tavLst>
                                        <p:tav tm="0">
                                          <p:val>
                                            <p:strVal val="#ppt_x-0.25"/>
                                          </p:val>
                                        </p:tav>
                                        <p:tav tm="100000">
                                          <p:val>
                                            <p:strVal val="#ppt_x"/>
                                          </p:val>
                                        </p:tav>
                                      </p:tavLst>
                                    </p:anim>
                                    <p:anim calcmode="lin" valueType="num">
                                      <p:cBhvr>
                                        <p:cTn id="983" dur="996" tmFilter="0.0,0.0; 0.25,0.07; 0.50,0.2; 0.75,0.467; 1.0,1.0">
                                          <p:stCondLst>
                                            <p:cond delay="0"/>
                                          </p:stCondLst>
                                        </p:cTn>
                                        <p:tgtEl>
                                          <p:spTgt spid="83"/>
                                        </p:tgtEl>
                                        <p:attrNameLst>
                                          <p:attrName>ppt_y</p:attrName>
                                        </p:attrNameLst>
                                      </p:cBhvr>
                                      <p:tavLst>
                                        <p:tav tm="0" fmla="#ppt_y-sin(pi*$)/3">
                                          <p:val>
                                            <p:fltVal val="0.5"/>
                                          </p:val>
                                        </p:tav>
                                        <p:tav tm="100000">
                                          <p:val>
                                            <p:fltVal val="1"/>
                                          </p:val>
                                        </p:tav>
                                      </p:tavLst>
                                    </p:anim>
                                    <p:anim calcmode="lin" valueType="num">
                                      <p:cBhvr>
                                        <p:cTn id="984" dur="996" tmFilter="0, 0; 0.125,0.2665; 0.25,0.4; 0.375,0.465; 0.5,0.5;  0.625,0.535; 0.75,0.6; 0.875,0.7335; 1,1">
                                          <p:stCondLst>
                                            <p:cond delay="996"/>
                                          </p:stCondLst>
                                        </p:cTn>
                                        <p:tgtEl>
                                          <p:spTgt spid="83"/>
                                        </p:tgtEl>
                                        <p:attrNameLst>
                                          <p:attrName>ppt_y</p:attrName>
                                        </p:attrNameLst>
                                      </p:cBhvr>
                                      <p:tavLst>
                                        <p:tav tm="0" fmla="#ppt_y-sin(pi*$)/9">
                                          <p:val>
                                            <p:fltVal val="0"/>
                                          </p:val>
                                        </p:tav>
                                        <p:tav tm="100000">
                                          <p:val>
                                            <p:fltVal val="1"/>
                                          </p:val>
                                        </p:tav>
                                      </p:tavLst>
                                    </p:anim>
                                    <p:anim calcmode="lin" valueType="num">
                                      <p:cBhvr>
                                        <p:cTn id="985" dur="498" tmFilter="0, 0; 0.125,0.2665; 0.25,0.4; 0.375,0.465; 0.5,0.5;  0.625,0.535; 0.75,0.6; 0.875,0.7335; 1,1">
                                          <p:stCondLst>
                                            <p:cond delay="1986"/>
                                          </p:stCondLst>
                                        </p:cTn>
                                        <p:tgtEl>
                                          <p:spTgt spid="83"/>
                                        </p:tgtEl>
                                        <p:attrNameLst>
                                          <p:attrName>ppt_y</p:attrName>
                                        </p:attrNameLst>
                                      </p:cBhvr>
                                      <p:tavLst>
                                        <p:tav tm="0" fmla="#ppt_y-sin(pi*$)/27">
                                          <p:val>
                                            <p:fltVal val="0"/>
                                          </p:val>
                                        </p:tav>
                                        <p:tav tm="100000">
                                          <p:val>
                                            <p:fltVal val="1"/>
                                          </p:val>
                                        </p:tav>
                                      </p:tavLst>
                                    </p:anim>
                                    <p:anim calcmode="lin" valueType="num">
                                      <p:cBhvr>
                                        <p:cTn id="986" dur="246" tmFilter="0, 0; 0.125,0.2665; 0.25,0.4; 0.375,0.465; 0.5,0.5;  0.625,0.535; 0.75,0.6; 0.875,0.7335; 1,1">
                                          <p:stCondLst>
                                            <p:cond delay="2484"/>
                                          </p:stCondLst>
                                        </p:cTn>
                                        <p:tgtEl>
                                          <p:spTgt spid="83"/>
                                        </p:tgtEl>
                                        <p:attrNameLst>
                                          <p:attrName>ppt_y</p:attrName>
                                        </p:attrNameLst>
                                      </p:cBhvr>
                                      <p:tavLst>
                                        <p:tav tm="0" fmla="#ppt_y-sin(pi*$)/81">
                                          <p:val>
                                            <p:fltVal val="0"/>
                                          </p:val>
                                        </p:tav>
                                        <p:tav tm="100000">
                                          <p:val>
                                            <p:fltVal val="1"/>
                                          </p:val>
                                        </p:tav>
                                      </p:tavLst>
                                    </p:anim>
                                    <p:animScale>
                                      <p:cBhvr>
                                        <p:cTn id="987" dur="39">
                                          <p:stCondLst>
                                            <p:cond delay="975"/>
                                          </p:stCondLst>
                                        </p:cTn>
                                        <p:tgtEl>
                                          <p:spTgt spid="83"/>
                                        </p:tgtEl>
                                      </p:cBhvr>
                                      <p:to x="100000" y="60000"/>
                                    </p:animScale>
                                    <p:animScale>
                                      <p:cBhvr>
                                        <p:cTn id="988" dur="249" decel="50000">
                                          <p:stCondLst>
                                            <p:cond delay="1014"/>
                                          </p:stCondLst>
                                        </p:cTn>
                                        <p:tgtEl>
                                          <p:spTgt spid="83"/>
                                        </p:tgtEl>
                                      </p:cBhvr>
                                      <p:to x="100000" y="100000"/>
                                    </p:animScale>
                                    <p:animScale>
                                      <p:cBhvr>
                                        <p:cTn id="989" dur="39">
                                          <p:stCondLst>
                                            <p:cond delay="1968"/>
                                          </p:stCondLst>
                                        </p:cTn>
                                        <p:tgtEl>
                                          <p:spTgt spid="83"/>
                                        </p:tgtEl>
                                      </p:cBhvr>
                                      <p:to x="100000" y="80000"/>
                                    </p:animScale>
                                    <p:animScale>
                                      <p:cBhvr>
                                        <p:cTn id="990" dur="249" decel="50000">
                                          <p:stCondLst>
                                            <p:cond delay="2007"/>
                                          </p:stCondLst>
                                        </p:cTn>
                                        <p:tgtEl>
                                          <p:spTgt spid="83"/>
                                        </p:tgtEl>
                                      </p:cBhvr>
                                      <p:to x="100000" y="100000"/>
                                    </p:animScale>
                                    <p:animScale>
                                      <p:cBhvr>
                                        <p:cTn id="991" dur="39">
                                          <p:stCondLst>
                                            <p:cond delay="2463"/>
                                          </p:stCondLst>
                                        </p:cTn>
                                        <p:tgtEl>
                                          <p:spTgt spid="83"/>
                                        </p:tgtEl>
                                      </p:cBhvr>
                                      <p:to x="100000" y="90000"/>
                                    </p:animScale>
                                    <p:animScale>
                                      <p:cBhvr>
                                        <p:cTn id="992" dur="249" decel="50000">
                                          <p:stCondLst>
                                            <p:cond delay="2502"/>
                                          </p:stCondLst>
                                        </p:cTn>
                                        <p:tgtEl>
                                          <p:spTgt spid="83"/>
                                        </p:tgtEl>
                                      </p:cBhvr>
                                      <p:to x="100000" y="100000"/>
                                    </p:animScale>
                                    <p:animScale>
                                      <p:cBhvr>
                                        <p:cTn id="993" dur="39">
                                          <p:stCondLst>
                                            <p:cond delay="2712"/>
                                          </p:stCondLst>
                                        </p:cTn>
                                        <p:tgtEl>
                                          <p:spTgt spid="83"/>
                                        </p:tgtEl>
                                      </p:cBhvr>
                                      <p:to x="100000" y="95000"/>
                                    </p:animScale>
                                    <p:animScale>
                                      <p:cBhvr>
                                        <p:cTn id="994" dur="249" decel="50000">
                                          <p:stCondLst>
                                            <p:cond delay="2751"/>
                                          </p:stCondLst>
                                        </p:cTn>
                                        <p:tgtEl>
                                          <p:spTgt spid="83"/>
                                        </p:tgtEl>
                                      </p:cBhvr>
                                      <p:to x="100000" y="100000"/>
                                    </p:animScale>
                                  </p:childTnLst>
                                </p:cTn>
                              </p:par>
                            </p:childTnLst>
                          </p:cTn>
                        </p:par>
                      </p:childTnLst>
                    </p:cTn>
                  </p:par>
                  <p:par>
                    <p:cTn id="995" fill="hold" nodeType="clickPar">
                      <p:stCondLst>
                        <p:cond delay="indefinite"/>
                      </p:stCondLst>
                      <p:childTnLst>
                        <p:par>
                          <p:cTn id="996" fill="hold" nodeType="withGroup">
                            <p:stCondLst>
                              <p:cond delay="0"/>
                            </p:stCondLst>
                            <p:childTnLst>
                              <p:par>
                                <p:cTn id="997" presetID="52" presetClass="entr" presetSubtype="0" fill="hold" grpId="0" nodeType="clickEffect">
                                  <p:stCondLst>
                                    <p:cond delay="0"/>
                                  </p:stCondLst>
                                  <p:childTnLst>
                                    <p:set>
                                      <p:cBhvr>
                                        <p:cTn id="998" dur="1" fill="hold">
                                          <p:stCondLst>
                                            <p:cond delay="0"/>
                                          </p:stCondLst>
                                        </p:cTn>
                                        <p:tgtEl>
                                          <p:spTgt spid="87"/>
                                        </p:tgtEl>
                                        <p:attrNameLst>
                                          <p:attrName>style.visibility</p:attrName>
                                        </p:attrNameLst>
                                      </p:cBhvr>
                                      <p:to>
                                        <p:strVal val="visible"/>
                                      </p:to>
                                    </p:set>
                                    <p:animScale>
                                      <p:cBhvr>
                                        <p:cTn id="999" dur="3000" decel="50000" fill="hold">
                                          <p:stCondLst>
                                            <p:cond delay="0"/>
                                          </p:stCondLst>
                                        </p:cTn>
                                        <p:tgtEl>
                                          <p:spTgt spid="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0" dur="3000" decel="50000" fill="hold">
                                          <p:stCondLst>
                                            <p:cond delay="0"/>
                                          </p:stCondLst>
                                        </p:cTn>
                                        <p:tgtEl>
                                          <p:spTgt spid="87"/>
                                        </p:tgtEl>
                                        <p:attrNameLst>
                                          <p:attrName>ppt_x</p:attrName>
                                          <p:attrName>ppt_y</p:attrName>
                                        </p:attrNameLst>
                                      </p:cBhvr>
                                    </p:animMotion>
                                    <p:animEffect transition="in" filter="fade">
                                      <p:cBhvr>
                                        <p:cTn id="1001" dur="3000"/>
                                        <p:tgtEl>
                                          <p:spTgt spid="87"/>
                                        </p:tgtEl>
                                      </p:cBhvr>
                                    </p:animEffect>
                                  </p:childTnLst>
                                </p:cTn>
                              </p:par>
                              <p:par>
                                <p:cTn id="1002" presetID="52" presetClass="entr" presetSubtype="0" fill="hold" nodeType="withEffect">
                                  <p:stCondLst>
                                    <p:cond delay="0"/>
                                  </p:stCondLst>
                                  <p:childTnLst>
                                    <p:set>
                                      <p:cBhvr>
                                        <p:cTn id="1003" dur="1" fill="hold">
                                          <p:stCondLst>
                                            <p:cond delay="0"/>
                                          </p:stCondLst>
                                        </p:cTn>
                                        <p:tgtEl>
                                          <p:spTgt spid="133"/>
                                        </p:tgtEl>
                                        <p:attrNameLst>
                                          <p:attrName>style.visibility</p:attrName>
                                        </p:attrNameLst>
                                      </p:cBhvr>
                                      <p:to>
                                        <p:strVal val="visible"/>
                                      </p:to>
                                    </p:set>
                                    <p:animScale>
                                      <p:cBhvr>
                                        <p:cTn id="1004" dur="3000" decel="50000" fill="hold">
                                          <p:stCondLst>
                                            <p:cond delay="0"/>
                                          </p:stCondLst>
                                        </p:cTn>
                                        <p:tgtEl>
                                          <p:spTgt spid="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5" dur="3000" decel="50000" fill="hold">
                                          <p:stCondLst>
                                            <p:cond delay="0"/>
                                          </p:stCondLst>
                                        </p:cTn>
                                        <p:tgtEl>
                                          <p:spTgt spid="133"/>
                                        </p:tgtEl>
                                        <p:attrNameLst>
                                          <p:attrName>ppt_x</p:attrName>
                                          <p:attrName>ppt_y</p:attrName>
                                        </p:attrNameLst>
                                      </p:cBhvr>
                                    </p:animMotion>
                                    <p:animEffect transition="in" filter="fade">
                                      <p:cBhvr>
                                        <p:cTn id="1006" dur="3000"/>
                                        <p:tgtEl>
                                          <p:spTgt spid="133"/>
                                        </p:tgtEl>
                                      </p:cBhvr>
                                    </p:animEffect>
                                  </p:childTnLst>
                                </p:cTn>
                              </p:par>
                            </p:childTnLst>
                          </p:cTn>
                        </p:par>
                      </p:childTnLst>
                    </p:cTn>
                  </p:par>
                  <p:par>
                    <p:cTn id="1007" fill="hold" nodeType="clickPar">
                      <p:stCondLst>
                        <p:cond delay="indefinite"/>
                      </p:stCondLst>
                      <p:childTnLst>
                        <p:par>
                          <p:cTn id="1008" fill="hold" nodeType="withGroup">
                            <p:stCondLst>
                              <p:cond delay="0"/>
                            </p:stCondLst>
                            <p:childTnLst>
                              <p:par>
                                <p:cTn id="1009" presetID="52" presetClass="entr" presetSubtype="0" fill="hold" nodeType="clickEffect">
                                  <p:stCondLst>
                                    <p:cond delay="0"/>
                                  </p:stCondLst>
                                  <p:childTnLst>
                                    <p:set>
                                      <p:cBhvr>
                                        <p:cTn id="1010" dur="1" fill="hold">
                                          <p:stCondLst>
                                            <p:cond delay="0"/>
                                          </p:stCondLst>
                                        </p:cTn>
                                        <p:tgtEl>
                                          <p:spTgt spid="109"/>
                                        </p:tgtEl>
                                        <p:attrNameLst>
                                          <p:attrName>style.visibility</p:attrName>
                                        </p:attrNameLst>
                                      </p:cBhvr>
                                      <p:to>
                                        <p:strVal val="visible"/>
                                      </p:to>
                                    </p:set>
                                    <p:animScale>
                                      <p:cBhvr>
                                        <p:cTn id="1011" dur="4000" decel="50000" fill="hold">
                                          <p:stCondLst>
                                            <p:cond delay="0"/>
                                          </p:stCondLst>
                                        </p:cTn>
                                        <p:tgtEl>
                                          <p:spTgt spid="10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12" dur="4000" decel="50000" fill="hold">
                                          <p:stCondLst>
                                            <p:cond delay="0"/>
                                          </p:stCondLst>
                                        </p:cTn>
                                        <p:tgtEl>
                                          <p:spTgt spid="109"/>
                                        </p:tgtEl>
                                        <p:attrNameLst>
                                          <p:attrName>ppt_x</p:attrName>
                                          <p:attrName>ppt_y</p:attrName>
                                        </p:attrNameLst>
                                      </p:cBhvr>
                                    </p:animMotion>
                                    <p:animEffect transition="in" filter="fade">
                                      <p:cBhvr>
                                        <p:cTn id="1013" dur="4000"/>
                                        <p:tgtEl>
                                          <p:spTgt spid="109"/>
                                        </p:tgtEl>
                                      </p:cBhvr>
                                    </p:animEffect>
                                  </p:childTnLst>
                                </p:cTn>
                              </p:par>
                              <p:par>
                                <p:cTn id="1014" presetID="52" presetClass="entr" presetSubtype="0" fill="hold" nodeType="withEffect">
                                  <p:stCondLst>
                                    <p:cond delay="0"/>
                                  </p:stCondLst>
                                  <p:childTnLst>
                                    <p:set>
                                      <p:cBhvr>
                                        <p:cTn id="1015" dur="1" fill="hold">
                                          <p:stCondLst>
                                            <p:cond delay="0"/>
                                          </p:stCondLst>
                                        </p:cTn>
                                        <p:tgtEl>
                                          <p:spTgt spid="127"/>
                                        </p:tgtEl>
                                        <p:attrNameLst>
                                          <p:attrName>style.visibility</p:attrName>
                                        </p:attrNameLst>
                                      </p:cBhvr>
                                      <p:to>
                                        <p:strVal val="visible"/>
                                      </p:to>
                                    </p:set>
                                    <p:animScale>
                                      <p:cBhvr>
                                        <p:cTn id="1016" dur="4000" decel="50000" fill="hold">
                                          <p:stCondLst>
                                            <p:cond delay="0"/>
                                          </p:stCondLst>
                                        </p:cTn>
                                        <p:tgtEl>
                                          <p:spTgt spid="1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17" dur="4000" decel="50000" fill="hold">
                                          <p:stCondLst>
                                            <p:cond delay="0"/>
                                          </p:stCondLst>
                                        </p:cTn>
                                        <p:tgtEl>
                                          <p:spTgt spid="127"/>
                                        </p:tgtEl>
                                        <p:attrNameLst>
                                          <p:attrName>ppt_x</p:attrName>
                                          <p:attrName>ppt_y</p:attrName>
                                        </p:attrNameLst>
                                      </p:cBhvr>
                                    </p:animMotion>
                                    <p:animEffect transition="in" filter="fade">
                                      <p:cBhvr>
                                        <p:cTn id="1018" dur="4000"/>
                                        <p:tgtEl>
                                          <p:spTgt spid="127"/>
                                        </p:tgtEl>
                                      </p:cBhvr>
                                    </p:animEffect>
                                  </p:childTnLst>
                                </p:cTn>
                              </p:par>
                              <p:par>
                                <p:cTn id="1019" presetID="52" presetClass="entr" presetSubtype="0" fill="hold" nodeType="withEffect">
                                  <p:stCondLst>
                                    <p:cond delay="0"/>
                                  </p:stCondLst>
                                  <p:childTnLst>
                                    <p:set>
                                      <p:cBhvr>
                                        <p:cTn id="1020" dur="1" fill="hold">
                                          <p:stCondLst>
                                            <p:cond delay="0"/>
                                          </p:stCondLst>
                                        </p:cTn>
                                        <p:tgtEl>
                                          <p:spTgt spid="124"/>
                                        </p:tgtEl>
                                        <p:attrNameLst>
                                          <p:attrName>style.visibility</p:attrName>
                                        </p:attrNameLst>
                                      </p:cBhvr>
                                      <p:to>
                                        <p:strVal val="visible"/>
                                      </p:to>
                                    </p:set>
                                    <p:animScale>
                                      <p:cBhvr>
                                        <p:cTn id="1021" dur="4000" decel="50000" fill="hold">
                                          <p:stCondLst>
                                            <p:cond delay="0"/>
                                          </p:stCondLst>
                                        </p:cTn>
                                        <p:tgtEl>
                                          <p:spTgt spid="1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22" dur="4000" decel="50000" fill="hold">
                                          <p:stCondLst>
                                            <p:cond delay="0"/>
                                          </p:stCondLst>
                                        </p:cTn>
                                        <p:tgtEl>
                                          <p:spTgt spid="124"/>
                                        </p:tgtEl>
                                        <p:attrNameLst>
                                          <p:attrName>ppt_x</p:attrName>
                                          <p:attrName>ppt_y</p:attrName>
                                        </p:attrNameLst>
                                      </p:cBhvr>
                                    </p:animMotion>
                                    <p:animEffect transition="in" filter="fade">
                                      <p:cBhvr>
                                        <p:cTn id="1023" dur="4000"/>
                                        <p:tgtEl>
                                          <p:spTgt spid="124"/>
                                        </p:tgtEl>
                                      </p:cBhvr>
                                    </p:animEffect>
                                  </p:childTnLst>
                                </p:cTn>
                              </p:par>
                              <p:par>
                                <p:cTn id="1024" presetID="52" presetClass="entr" presetSubtype="0" fill="hold" nodeType="withEffect">
                                  <p:stCondLst>
                                    <p:cond delay="0"/>
                                  </p:stCondLst>
                                  <p:childTnLst>
                                    <p:set>
                                      <p:cBhvr>
                                        <p:cTn id="1025" dur="1" fill="hold">
                                          <p:stCondLst>
                                            <p:cond delay="0"/>
                                          </p:stCondLst>
                                        </p:cTn>
                                        <p:tgtEl>
                                          <p:spTgt spid="121"/>
                                        </p:tgtEl>
                                        <p:attrNameLst>
                                          <p:attrName>style.visibility</p:attrName>
                                        </p:attrNameLst>
                                      </p:cBhvr>
                                      <p:to>
                                        <p:strVal val="visible"/>
                                      </p:to>
                                    </p:set>
                                    <p:animScale>
                                      <p:cBhvr>
                                        <p:cTn id="1026" dur="4000" decel="50000" fill="hold">
                                          <p:stCondLst>
                                            <p:cond delay="0"/>
                                          </p:stCondLst>
                                        </p:cTn>
                                        <p:tgtEl>
                                          <p:spTgt spid="1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27" dur="4000" decel="50000" fill="hold">
                                          <p:stCondLst>
                                            <p:cond delay="0"/>
                                          </p:stCondLst>
                                        </p:cTn>
                                        <p:tgtEl>
                                          <p:spTgt spid="121"/>
                                        </p:tgtEl>
                                        <p:attrNameLst>
                                          <p:attrName>ppt_x</p:attrName>
                                          <p:attrName>ppt_y</p:attrName>
                                        </p:attrNameLst>
                                      </p:cBhvr>
                                    </p:animMotion>
                                    <p:animEffect transition="in" filter="fade">
                                      <p:cBhvr>
                                        <p:cTn id="1028" dur="4000"/>
                                        <p:tgtEl>
                                          <p:spTgt spid="121"/>
                                        </p:tgtEl>
                                      </p:cBhvr>
                                    </p:animEffect>
                                  </p:childTnLst>
                                </p:cTn>
                              </p:par>
                              <p:par>
                                <p:cTn id="1029" presetID="52" presetClass="entr" presetSubtype="0" fill="hold" nodeType="withEffect">
                                  <p:stCondLst>
                                    <p:cond delay="0"/>
                                  </p:stCondLst>
                                  <p:childTnLst>
                                    <p:set>
                                      <p:cBhvr>
                                        <p:cTn id="1030" dur="1" fill="hold">
                                          <p:stCondLst>
                                            <p:cond delay="0"/>
                                          </p:stCondLst>
                                        </p:cTn>
                                        <p:tgtEl>
                                          <p:spTgt spid="118"/>
                                        </p:tgtEl>
                                        <p:attrNameLst>
                                          <p:attrName>style.visibility</p:attrName>
                                        </p:attrNameLst>
                                      </p:cBhvr>
                                      <p:to>
                                        <p:strVal val="visible"/>
                                      </p:to>
                                    </p:set>
                                    <p:animScale>
                                      <p:cBhvr>
                                        <p:cTn id="1031" dur="4000" decel="50000" fill="hold">
                                          <p:stCondLst>
                                            <p:cond delay="0"/>
                                          </p:stCondLst>
                                        </p:cTn>
                                        <p:tgtEl>
                                          <p:spTgt spid="1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32" dur="4000" decel="50000" fill="hold">
                                          <p:stCondLst>
                                            <p:cond delay="0"/>
                                          </p:stCondLst>
                                        </p:cTn>
                                        <p:tgtEl>
                                          <p:spTgt spid="118"/>
                                        </p:tgtEl>
                                        <p:attrNameLst>
                                          <p:attrName>ppt_x</p:attrName>
                                          <p:attrName>ppt_y</p:attrName>
                                        </p:attrNameLst>
                                      </p:cBhvr>
                                    </p:animMotion>
                                    <p:animEffect transition="in" filter="fade">
                                      <p:cBhvr>
                                        <p:cTn id="1033" dur="4000"/>
                                        <p:tgtEl>
                                          <p:spTgt spid="118"/>
                                        </p:tgtEl>
                                      </p:cBhvr>
                                    </p:animEffect>
                                  </p:childTnLst>
                                </p:cTn>
                              </p:par>
                              <p:par>
                                <p:cTn id="1034" presetID="52" presetClass="entr" presetSubtype="0" fill="hold" nodeType="withEffect">
                                  <p:stCondLst>
                                    <p:cond delay="0"/>
                                  </p:stCondLst>
                                  <p:childTnLst>
                                    <p:set>
                                      <p:cBhvr>
                                        <p:cTn id="1035" dur="1" fill="hold">
                                          <p:stCondLst>
                                            <p:cond delay="0"/>
                                          </p:stCondLst>
                                        </p:cTn>
                                        <p:tgtEl>
                                          <p:spTgt spid="130"/>
                                        </p:tgtEl>
                                        <p:attrNameLst>
                                          <p:attrName>style.visibility</p:attrName>
                                        </p:attrNameLst>
                                      </p:cBhvr>
                                      <p:to>
                                        <p:strVal val="visible"/>
                                      </p:to>
                                    </p:set>
                                    <p:animScale>
                                      <p:cBhvr>
                                        <p:cTn id="1036" dur="4000" decel="50000" fill="hold">
                                          <p:stCondLst>
                                            <p:cond delay="0"/>
                                          </p:stCondLst>
                                        </p:cTn>
                                        <p:tgtEl>
                                          <p:spTgt spid="1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37" dur="4000" decel="50000" fill="hold">
                                          <p:stCondLst>
                                            <p:cond delay="0"/>
                                          </p:stCondLst>
                                        </p:cTn>
                                        <p:tgtEl>
                                          <p:spTgt spid="130"/>
                                        </p:tgtEl>
                                        <p:attrNameLst>
                                          <p:attrName>ppt_x</p:attrName>
                                          <p:attrName>ppt_y</p:attrName>
                                        </p:attrNameLst>
                                      </p:cBhvr>
                                    </p:animMotion>
                                    <p:animEffect transition="in" filter="fade">
                                      <p:cBhvr>
                                        <p:cTn id="1038" dur="4000"/>
                                        <p:tgtEl>
                                          <p:spTgt spid="130"/>
                                        </p:tgtEl>
                                      </p:cBhvr>
                                    </p:animEffect>
                                  </p:childTnLst>
                                </p:cTn>
                              </p:par>
                              <p:par>
                                <p:cTn id="1039" presetID="52" presetClass="entr" presetSubtype="0" fill="hold" nodeType="withEffect">
                                  <p:stCondLst>
                                    <p:cond delay="0"/>
                                  </p:stCondLst>
                                  <p:childTnLst>
                                    <p:set>
                                      <p:cBhvr>
                                        <p:cTn id="1040" dur="1" fill="hold">
                                          <p:stCondLst>
                                            <p:cond delay="0"/>
                                          </p:stCondLst>
                                        </p:cTn>
                                        <p:tgtEl>
                                          <p:spTgt spid="106"/>
                                        </p:tgtEl>
                                        <p:attrNameLst>
                                          <p:attrName>style.visibility</p:attrName>
                                        </p:attrNameLst>
                                      </p:cBhvr>
                                      <p:to>
                                        <p:strVal val="visible"/>
                                      </p:to>
                                    </p:set>
                                    <p:animScale>
                                      <p:cBhvr>
                                        <p:cTn id="1041" dur="4000" decel="50000" fill="hold">
                                          <p:stCondLst>
                                            <p:cond delay="0"/>
                                          </p:stCondLst>
                                        </p:cTn>
                                        <p:tgtEl>
                                          <p:spTgt spid="10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42" dur="4000" decel="50000" fill="hold">
                                          <p:stCondLst>
                                            <p:cond delay="0"/>
                                          </p:stCondLst>
                                        </p:cTn>
                                        <p:tgtEl>
                                          <p:spTgt spid="106"/>
                                        </p:tgtEl>
                                        <p:attrNameLst>
                                          <p:attrName>ppt_x</p:attrName>
                                          <p:attrName>ppt_y</p:attrName>
                                        </p:attrNameLst>
                                      </p:cBhvr>
                                    </p:animMotion>
                                    <p:animEffect transition="in" filter="fade">
                                      <p:cBhvr>
                                        <p:cTn id="1043" dur="4000"/>
                                        <p:tgtEl>
                                          <p:spTgt spid="106"/>
                                        </p:tgtEl>
                                      </p:cBhvr>
                                    </p:animEffect>
                                  </p:childTnLst>
                                </p:cTn>
                              </p:par>
                              <p:par>
                                <p:cTn id="1044" presetID="52" presetClass="entr" presetSubtype="0" fill="hold" nodeType="withEffect">
                                  <p:stCondLst>
                                    <p:cond delay="0"/>
                                  </p:stCondLst>
                                  <p:childTnLst>
                                    <p:set>
                                      <p:cBhvr>
                                        <p:cTn id="1045" dur="1" fill="hold">
                                          <p:stCondLst>
                                            <p:cond delay="0"/>
                                          </p:stCondLst>
                                        </p:cTn>
                                        <p:tgtEl>
                                          <p:spTgt spid="103"/>
                                        </p:tgtEl>
                                        <p:attrNameLst>
                                          <p:attrName>style.visibility</p:attrName>
                                        </p:attrNameLst>
                                      </p:cBhvr>
                                      <p:to>
                                        <p:strVal val="visible"/>
                                      </p:to>
                                    </p:set>
                                    <p:animScale>
                                      <p:cBhvr>
                                        <p:cTn id="1046" dur="4000" decel="50000" fill="hold">
                                          <p:stCondLst>
                                            <p:cond delay="0"/>
                                          </p:stCondLst>
                                        </p:cTn>
                                        <p:tgtEl>
                                          <p:spTgt spid="10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47" dur="4000" decel="50000" fill="hold">
                                          <p:stCondLst>
                                            <p:cond delay="0"/>
                                          </p:stCondLst>
                                        </p:cTn>
                                        <p:tgtEl>
                                          <p:spTgt spid="103"/>
                                        </p:tgtEl>
                                        <p:attrNameLst>
                                          <p:attrName>ppt_x</p:attrName>
                                          <p:attrName>ppt_y</p:attrName>
                                        </p:attrNameLst>
                                      </p:cBhvr>
                                    </p:animMotion>
                                    <p:animEffect transition="in" filter="fade">
                                      <p:cBhvr>
                                        <p:cTn id="1048" dur="4000"/>
                                        <p:tgtEl>
                                          <p:spTgt spid="103"/>
                                        </p:tgtEl>
                                      </p:cBhvr>
                                    </p:animEffect>
                                  </p:childTnLst>
                                </p:cTn>
                              </p:par>
                              <p:par>
                                <p:cTn id="1049" presetID="52" presetClass="entr" presetSubtype="0" fill="hold" nodeType="withEffect">
                                  <p:stCondLst>
                                    <p:cond delay="0"/>
                                  </p:stCondLst>
                                  <p:childTnLst>
                                    <p:set>
                                      <p:cBhvr>
                                        <p:cTn id="1050" dur="1" fill="hold">
                                          <p:stCondLst>
                                            <p:cond delay="0"/>
                                          </p:stCondLst>
                                        </p:cTn>
                                        <p:tgtEl>
                                          <p:spTgt spid="100"/>
                                        </p:tgtEl>
                                        <p:attrNameLst>
                                          <p:attrName>style.visibility</p:attrName>
                                        </p:attrNameLst>
                                      </p:cBhvr>
                                      <p:to>
                                        <p:strVal val="visible"/>
                                      </p:to>
                                    </p:set>
                                    <p:animScale>
                                      <p:cBhvr>
                                        <p:cTn id="1051" dur="4000" decel="50000" fill="hold">
                                          <p:stCondLst>
                                            <p:cond delay="0"/>
                                          </p:stCondLst>
                                        </p:cTn>
                                        <p:tgtEl>
                                          <p:spTgt spid="10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52" dur="4000" decel="50000" fill="hold">
                                          <p:stCondLst>
                                            <p:cond delay="0"/>
                                          </p:stCondLst>
                                        </p:cTn>
                                        <p:tgtEl>
                                          <p:spTgt spid="100"/>
                                        </p:tgtEl>
                                        <p:attrNameLst>
                                          <p:attrName>ppt_x</p:attrName>
                                          <p:attrName>ppt_y</p:attrName>
                                        </p:attrNameLst>
                                      </p:cBhvr>
                                    </p:animMotion>
                                    <p:animEffect transition="in" filter="fade">
                                      <p:cBhvr>
                                        <p:cTn id="1053" dur="4000"/>
                                        <p:tgtEl>
                                          <p:spTgt spid="100"/>
                                        </p:tgtEl>
                                      </p:cBhvr>
                                    </p:animEffect>
                                  </p:childTnLst>
                                </p:cTn>
                              </p:par>
                              <p:par>
                                <p:cTn id="1054" presetID="52" presetClass="entr" presetSubtype="0" fill="hold" nodeType="withEffect">
                                  <p:stCondLst>
                                    <p:cond delay="0"/>
                                  </p:stCondLst>
                                  <p:childTnLst>
                                    <p:set>
                                      <p:cBhvr>
                                        <p:cTn id="1055" dur="1" fill="hold">
                                          <p:stCondLst>
                                            <p:cond delay="0"/>
                                          </p:stCondLst>
                                        </p:cTn>
                                        <p:tgtEl>
                                          <p:spTgt spid="115"/>
                                        </p:tgtEl>
                                        <p:attrNameLst>
                                          <p:attrName>style.visibility</p:attrName>
                                        </p:attrNameLst>
                                      </p:cBhvr>
                                      <p:to>
                                        <p:strVal val="visible"/>
                                      </p:to>
                                    </p:set>
                                    <p:animScale>
                                      <p:cBhvr>
                                        <p:cTn id="1056" dur="4000" decel="50000" fill="hold">
                                          <p:stCondLst>
                                            <p:cond delay="0"/>
                                          </p:stCondLst>
                                        </p:cTn>
                                        <p:tgtEl>
                                          <p:spTgt spid="1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57" dur="4000" decel="50000" fill="hold">
                                          <p:stCondLst>
                                            <p:cond delay="0"/>
                                          </p:stCondLst>
                                        </p:cTn>
                                        <p:tgtEl>
                                          <p:spTgt spid="115"/>
                                        </p:tgtEl>
                                        <p:attrNameLst>
                                          <p:attrName>ppt_x</p:attrName>
                                          <p:attrName>ppt_y</p:attrName>
                                        </p:attrNameLst>
                                      </p:cBhvr>
                                    </p:animMotion>
                                    <p:animEffect transition="in" filter="fade">
                                      <p:cBhvr>
                                        <p:cTn id="1058" dur="4000"/>
                                        <p:tgtEl>
                                          <p:spTgt spid="115"/>
                                        </p:tgtEl>
                                      </p:cBhvr>
                                    </p:animEffect>
                                  </p:childTnLst>
                                </p:cTn>
                              </p:par>
                              <p:par>
                                <p:cTn id="1059" presetID="52" presetClass="entr" presetSubtype="0" fill="hold" nodeType="withEffect">
                                  <p:stCondLst>
                                    <p:cond delay="0"/>
                                  </p:stCondLst>
                                  <p:childTnLst>
                                    <p:set>
                                      <p:cBhvr>
                                        <p:cTn id="1060" dur="1" fill="hold">
                                          <p:stCondLst>
                                            <p:cond delay="0"/>
                                          </p:stCondLst>
                                        </p:cTn>
                                        <p:tgtEl>
                                          <p:spTgt spid="112"/>
                                        </p:tgtEl>
                                        <p:attrNameLst>
                                          <p:attrName>style.visibility</p:attrName>
                                        </p:attrNameLst>
                                      </p:cBhvr>
                                      <p:to>
                                        <p:strVal val="visible"/>
                                      </p:to>
                                    </p:set>
                                    <p:animScale>
                                      <p:cBhvr>
                                        <p:cTn id="1061" dur="4000" decel="50000" fill="hold">
                                          <p:stCondLst>
                                            <p:cond delay="0"/>
                                          </p:stCondLst>
                                        </p:cTn>
                                        <p:tgtEl>
                                          <p:spTgt spid="1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62" dur="4000" decel="50000" fill="hold">
                                          <p:stCondLst>
                                            <p:cond delay="0"/>
                                          </p:stCondLst>
                                        </p:cTn>
                                        <p:tgtEl>
                                          <p:spTgt spid="112"/>
                                        </p:tgtEl>
                                        <p:attrNameLst>
                                          <p:attrName>ppt_x</p:attrName>
                                          <p:attrName>ppt_y</p:attrName>
                                        </p:attrNameLst>
                                      </p:cBhvr>
                                    </p:animMotion>
                                    <p:animEffect transition="in" filter="fade">
                                      <p:cBhvr>
                                        <p:cTn id="1063" dur="4000"/>
                                        <p:tgtEl>
                                          <p:spTgt spid="112"/>
                                        </p:tgtEl>
                                      </p:cBhvr>
                                    </p:animEffect>
                                  </p:childTnLst>
                                </p:cTn>
                              </p:par>
                              <p:par>
                                <p:cTn id="1064" presetID="52" presetClass="entr" presetSubtype="0" fill="hold" nodeType="withEffect">
                                  <p:stCondLst>
                                    <p:cond delay="0"/>
                                  </p:stCondLst>
                                  <p:childTnLst>
                                    <p:set>
                                      <p:cBhvr>
                                        <p:cTn id="1065" dur="1" fill="hold">
                                          <p:stCondLst>
                                            <p:cond delay="0"/>
                                          </p:stCondLst>
                                        </p:cTn>
                                        <p:tgtEl>
                                          <p:spTgt spid="90"/>
                                        </p:tgtEl>
                                        <p:attrNameLst>
                                          <p:attrName>style.visibility</p:attrName>
                                        </p:attrNameLst>
                                      </p:cBhvr>
                                      <p:to>
                                        <p:strVal val="visible"/>
                                      </p:to>
                                    </p:set>
                                    <p:animScale>
                                      <p:cBhvr>
                                        <p:cTn id="1066" dur="4000" decel="50000" fill="hold">
                                          <p:stCondLst>
                                            <p:cond delay="0"/>
                                          </p:stCondLst>
                                        </p:cTn>
                                        <p:tgtEl>
                                          <p:spTgt spid="9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67" dur="4000" decel="50000" fill="hold">
                                          <p:stCondLst>
                                            <p:cond delay="0"/>
                                          </p:stCondLst>
                                        </p:cTn>
                                        <p:tgtEl>
                                          <p:spTgt spid="90"/>
                                        </p:tgtEl>
                                        <p:attrNameLst>
                                          <p:attrName>ppt_x</p:attrName>
                                          <p:attrName>ppt_y</p:attrName>
                                        </p:attrNameLst>
                                      </p:cBhvr>
                                    </p:animMotion>
                                    <p:animEffect transition="in" filter="fade">
                                      <p:cBhvr>
                                        <p:cTn id="1068" dur="4000"/>
                                        <p:tgtEl>
                                          <p:spTgt spid="90"/>
                                        </p:tgtEl>
                                      </p:cBhvr>
                                    </p:animEffect>
                                  </p:childTnLst>
                                </p:cTn>
                              </p:par>
                              <p:par>
                                <p:cTn id="1069" presetID="52" presetClass="entr" presetSubtype="0" fill="hold" nodeType="withEffect">
                                  <p:stCondLst>
                                    <p:cond delay="0"/>
                                  </p:stCondLst>
                                  <p:childTnLst>
                                    <p:set>
                                      <p:cBhvr>
                                        <p:cTn id="1070" dur="1" fill="hold">
                                          <p:stCondLst>
                                            <p:cond delay="0"/>
                                          </p:stCondLst>
                                        </p:cTn>
                                        <p:tgtEl>
                                          <p:spTgt spid="91"/>
                                        </p:tgtEl>
                                        <p:attrNameLst>
                                          <p:attrName>style.visibility</p:attrName>
                                        </p:attrNameLst>
                                      </p:cBhvr>
                                      <p:to>
                                        <p:strVal val="visible"/>
                                      </p:to>
                                    </p:set>
                                    <p:animScale>
                                      <p:cBhvr>
                                        <p:cTn id="1071" dur="4000" decel="50000" fill="hold">
                                          <p:stCondLst>
                                            <p:cond delay="0"/>
                                          </p:stCondLst>
                                        </p:cTn>
                                        <p:tgtEl>
                                          <p:spTgt spid="9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72" dur="4000" decel="50000" fill="hold">
                                          <p:stCondLst>
                                            <p:cond delay="0"/>
                                          </p:stCondLst>
                                        </p:cTn>
                                        <p:tgtEl>
                                          <p:spTgt spid="91"/>
                                        </p:tgtEl>
                                        <p:attrNameLst>
                                          <p:attrName>ppt_x</p:attrName>
                                          <p:attrName>ppt_y</p:attrName>
                                        </p:attrNameLst>
                                      </p:cBhvr>
                                    </p:animMotion>
                                    <p:animEffect transition="in" filter="fade">
                                      <p:cBhvr>
                                        <p:cTn id="1073" dur="4000"/>
                                        <p:tgtEl>
                                          <p:spTgt spid="91"/>
                                        </p:tgtEl>
                                      </p:cBhvr>
                                    </p:animEffect>
                                  </p:childTnLst>
                                </p:cTn>
                              </p:par>
                              <p:par>
                                <p:cTn id="1074" presetID="52" presetClass="entr" presetSubtype="0" fill="hold" nodeType="withEffect">
                                  <p:stCondLst>
                                    <p:cond delay="0"/>
                                  </p:stCondLst>
                                  <p:childTnLst>
                                    <p:set>
                                      <p:cBhvr>
                                        <p:cTn id="1075" dur="1" fill="hold">
                                          <p:stCondLst>
                                            <p:cond delay="0"/>
                                          </p:stCondLst>
                                        </p:cTn>
                                        <p:tgtEl>
                                          <p:spTgt spid="94"/>
                                        </p:tgtEl>
                                        <p:attrNameLst>
                                          <p:attrName>style.visibility</p:attrName>
                                        </p:attrNameLst>
                                      </p:cBhvr>
                                      <p:to>
                                        <p:strVal val="visible"/>
                                      </p:to>
                                    </p:set>
                                    <p:animScale>
                                      <p:cBhvr>
                                        <p:cTn id="1076" dur="4000" decel="50000" fill="hold">
                                          <p:stCondLst>
                                            <p:cond delay="0"/>
                                          </p:stCondLst>
                                        </p:cTn>
                                        <p:tgtEl>
                                          <p:spTgt spid="9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77" dur="4000" decel="50000" fill="hold">
                                          <p:stCondLst>
                                            <p:cond delay="0"/>
                                          </p:stCondLst>
                                        </p:cTn>
                                        <p:tgtEl>
                                          <p:spTgt spid="94"/>
                                        </p:tgtEl>
                                        <p:attrNameLst>
                                          <p:attrName>ppt_x</p:attrName>
                                          <p:attrName>ppt_y</p:attrName>
                                        </p:attrNameLst>
                                      </p:cBhvr>
                                    </p:animMotion>
                                    <p:animEffect transition="in" filter="fade">
                                      <p:cBhvr>
                                        <p:cTn id="1078" dur="4000"/>
                                        <p:tgtEl>
                                          <p:spTgt spid="94"/>
                                        </p:tgtEl>
                                      </p:cBhvr>
                                    </p:animEffect>
                                  </p:childTnLst>
                                </p:cTn>
                              </p:par>
                              <p:par>
                                <p:cTn id="1079" presetID="52" presetClass="entr" presetSubtype="0" fill="hold" nodeType="withEffect">
                                  <p:stCondLst>
                                    <p:cond delay="0"/>
                                  </p:stCondLst>
                                  <p:childTnLst>
                                    <p:set>
                                      <p:cBhvr>
                                        <p:cTn id="1080" dur="1" fill="hold">
                                          <p:stCondLst>
                                            <p:cond delay="0"/>
                                          </p:stCondLst>
                                        </p:cTn>
                                        <p:tgtEl>
                                          <p:spTgt spid="97"/>
                                        </p:tgtEl>
                                        <p:attrNameLst>
                                          <p:attrName>style.visibility</p:attrName>
                                        </p:attrNameLst>
                                      </p:cBhvr>
                                      <p:to>
                                        <p:strVal val="visible"/>
                                      </p:to>
                                    </p:set>
                                    <p:animScale>
                                      <p:cBhvr>
                                        <p:cTn id="1081" dur="4000" decel="50000" fill="hold">
                                          <p:stCondLst>
                                            <p:cond delay="0"/>
                                          </p:stCondLst>
                                        </p:cTn>
                                        <p:tgtEl>
                                          <p:spTgt spid="9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82" dur="4000" decel="50000" fill="hold">
                                          <p:stCondLst>
                                            <p:cond delay="0"/>
                                          </p:stCondLst>
                                        </p:cTn>
                                        <p:tgtEl>
                                          <p:spTgt spid="97"/>
                                        </p:tgtEl>
                                        <p:attrNameLst>
                                          <p:attrName>ppt_x</p:attrName>
                                          <p:attrName>ppt_y</p:attrName>
                                        </p:attrNameLst>
                                      </p:cBhvr>
                                    </p:animMotion>
                                    <p:animEffect transition="in" filter="fade">
                                      <p:cBhvr>
                                        <p:cTn id="1083" dur="4000"/>
                                        <p:tgtEl>
                                          <p:spTgt spid="97"/>
                                        </p:tgtEl>
                                      </p:cBhvr>
                                    </p:animEffect>
                                  </p:childTnLst>
                                </p:cTn>
                              </p:par>
                            </p:childTnLst>
                          </p:cTn>
                        </p:par>
                      </p:childTnLst>
                    </p:cTn>
                  </p:par>
                  <p:par>
                    <p:cTn id="1084" fill="hold" nodeType="clickPar">
                      <p:stCondLst>
                        <p:cond delay="indefinite"/>
                      </p:stCondLst>
                      <p:childTnLst>
                        <p:par>
                          <p:cTn id="1085" fill="hold" nodeType="withGroup">
                            <p:stCondLst>
                              <p:cond delay="0"/>
                            </p:stCondLst>
                            <p:childTnLst>
                              <p:par>
                                <p:cTn id="1086" presetID="52" presetClass="entr" presetSubtype="0" fill="hold" grpId="0" nodeType="clickEffect">
                                  <p:stCondLst>
                                    <p:cond delay="0"/>
                                  </p:stCondLst>
                                  <p:childTnLst>
                                    <p:set>
                                      <p:cBhvr>
                                        <p:cTn id="1087" dur="1" fill="hold">
                                          <p:stCondLst>
                                            <p:cond delay="0"/>
                                          </p:stCondLst>
                                        </p:cTn>
                                        <p:tgtEl>
                                          <p:spTgt spid="136"/>
                                        </p:tgtEl>
                                        <p:attrNameLst>
                                          <p:attrName>style.visibility</p:attrName>
                                        </p:attrNameLst>
                                      </p:cBhvr>
                                      <p:to>
                                        <p:strVal val="visible"/>
                                      </p:to>
                                    </p:set>
                                    <p:animScale>
                                      <p:cBhvr>
                                        <p:cTn id="1088" dur="1000" decel="50000" fill="hold">
                                          <p:stCondLst>
                                            <p:cond delay="0"/>
                                          </p:stCondLst>
                                        </p:cTn>
                                        <p:tgtEl>
                                          <p:spTgt spid="1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89" dur="1000" decel="50000" fill="hold">
                                          <p:stCondLst>
                                            <p:cond delay="0"/>
                                          </p:stCondLst>
                                        </p:cTn>
                                        <p:tgtEl>
                                          <p:spTgt spid="136"/>
                                        </p:tgtEl>
                                        <p:attrNameLst>
                                          <p:attrName>ppt_x</p:attrName>
                                          <p:attrName>ppt_y</p:attrName>
                                        </p:attrNameLst>
                                      </p:cBhvr>
                                    </p:animMotion>
                                    <p:animEffect transition="in" filter="fade">
                                      <p:cBhvr>
                                        <p:cTn id="1090" dur="1000"/>
                                        <p:tgtEl>
                                          <p:spTgt spid="136"/>
                                        </p:tgtEl>
                                      </p:cBhvr>
                                    </p:animEffect>
                                  </p:childTnLst>
                                </p:cTn>
                              </p:par>
                              <p:par>
                                <p:cTn id="1091" presetID="52" presetClass="entr" presetSubtype="0" fill="hold" grpId="0" nodeType="withEffect">
                                  <p:stCondLst>
                                    <p:cond delay="0"/>
                                  </p:stCondLst>
                                  <p:childTnLst>
                                    <p:set>
                                      <p:cBhvr>
                                        <p:cTn id="1092" dur="1" fill="hold">
                                          <p:stCondLst>
                                            <p:cond delay="0"/>
                                          </p:stCondLst>
                                        </p:cTn>
                                        <p:tgtEl>
                                          <p:spTgt spid="138"/>
                                        </p:tgtEl>
                                        <p:attrNameLst>
                                          <p:attrName>style.visibility</p:attrName>
                                        </p:attrNameLst>
                                      </p:cBhvr>
                                      <p:to>
                                        <p:strVal val="visible"/>
                                      </p:to>
                                    </p:set>
                                    <p:animScale>
                                      <p:cBhvr>
                                        <p:cTn id="1093" dur="4000" decel="50000" fill="hold">
                                          <p:stCondLst>
                                            <p:cond delay="0"/>
                                          </p:stCondLst>
                                        </p:cTn>
                                        <p:tgtEl>
                                          <p:spTgt spid="1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94" dur="4000" decel="50000" fill="hold">
                                          <p:stCondLst>
                                            <p:cond delay="0"/>
                                          </p:stCondLst>
                                        </p:cTn>
                                        <p:tgtEl>
                                          <p:spTgt spid="138"/>
                                        </p:tgtEl>
                                        <p:attrNameLst>
                                          <p:attrName>ppt_x</p:attrName>
                                          <p:attrName>ppt_y</p:attrName>
                                        </p:attrNameLst>
                                      </p:cBhvr>
                                    </p:animMotion>
                                    <p:animEffect transition="in" filter="fade">
                                      <p:cBhvr>
                                        <p:cTn id="1095" dur="4000"/>
                                        <p:tgtEl>
                                          <p:spTgt spid="138"/>
                                        </p:tgtEl>
                                      </p:cBhvr>
                                    </p:animEffect>
                                  </p:childTnLst>
                                </p:cTn>
                              </p:par>
                            </p:childTnLst>
                          </p:cTn>
                        </p:par>
                      </p:childTnLst>
                    </p:cTn>
                  </p:par>
                  <p:par>
                    <p:cTn id="1096" fill="hold" nodeType="clickPar">
                      <p:stCondLst>
                        <p:cond delay="indefinite"/>
                      </p:stCondLst>
                      <p:childTnLst>
                        <p:par>
                          <p:cTn id="1097" fill="hold" nodeType="withGroup">
                            <p:stCondLst>
                              <p:cond delay="0"/>
                            </p:stCondLst>
                            <p:childTnLst>
                              <p:par>
                                <p:cTn id="1098" presetID="26" presetClass="entr" presetSubtype="0" fill="hold" grpId="0" nodeType="clickEffect">
                                  <p:stCondLst>
                                    <p:cond delay="0"/>
                                  </p:stCondLst>
                                  <p:childTnLst>
                                    <p:set>
                                      <p:cBhvr>
                                        <p:cTn id="1099" dur="1" fill="hold">
                                          <p:stCondLst>
                                            <p:cond delay="0"/>
                                          </p:stCondLst>
                                        </p:cTn>
                                        <p:tgtEl>
                                          <p:spTgt spid="140"/>
                                        </p:tgtEl>
                                        <p:attrNameLst>
                                          <p:attrName>style.visibility</p:attrName>
                                        </p:attrNameLst>
                                      </p:cBhvr>
                                      <p:to>
                                        <p:strVal val="visible"/>
                                      </p:to>
                                    </p:set>
                                    <p:animEffect transition="in" filter="wipe(down)">
                                      <p:cBhvr>
                                        <p:cTn id="1100" dur="870">
                                          <p:stCondLst>
                                            <p:cond delay="0"/>
                                          </p:stCondLst>
                                        </p:cTn>
                                        <p:tgtEl>
                                          <p:spTgt spid="140"/>
                                        </p:tgtEl>
                                      </p:cBhvr>
                                    </p:animEffect>
                                    <p:anim calcmode="lin" valueType="num">
                                      <p:cBhvr>
                                        <p:cTn id="1101" dur="2733"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1102" dur="996"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1103" dur="996" tmFilter="0, 0; 0.125,0.2665; 0.25,0.4; 0.375,0.465; 0.5,0.5;  0.625,0.535; 0.75,0.6; 0.875,0.7335; 1,1">
                                          <p:stCondLst>
                                            <p:cond delay="996"/>
                                          </p:stCondLst>
                                        </p:cTn>
                                        <p:tgtEl>
                                          <p:spTgt spid="140"/>
                                        </p:tgtEl>
                                        <p:attrNameLst>
                                          <p:attrName>ppt_y</p:attrName>
                                        </p:attrNameLst>
                                      </p:cBhvr>
                                      <p:tavLst>
                                        <p:tav tm="0" fmla="#ppt_y-sin(pi*$)/9">
                                          <p:val>
                                            <p:fltVal val="0"/>
                                          </p:val>
                                        </p:tav>
                                        <p:tav tm="100000">
                                          <p:val>
                                            <p:fltVal val="1"/>
                                          </p:val>
                                        </p:tav>
                                      </p:tavLst>
                                    </p:anim>
                                    <p:anim calcmode="lin" valueType="num">
                                      <p:cBhvr>
                                        <p:cTn id="1104" dur="498" tmFilter="0, 0; 0.125,0.2665; 0.25,0.4; 0.375,0.465; 0.5,0.5;  0.625,0.535; 0.75,0.6; 0.875,0.7335; 1,1">
                                          <p:stCondLst>
                                            <p:cond delay="1986"/>
                                          </p:stCondLst>
                                        </p:cTn>
                                        <p:tgtEl>
                                          <p:spTgt spid="140"/>
                                        </p:tgtEl>
                                        <p:attrNameLst>
                                          <p:attrName>ppt_y</p:attrName>
                                        </p:attrNameLst>
                                      </p:cBhvr>
                                      <p:tavLst>
                                        <p:tav tm="0" fmla="#ppt_y-sin(pi*$)/27">
                                          <p:val>
                                            <p:fltVal val="0"/>
                                          </p:val>
                                        </p:tav>
                                        <p:tav tm="100000">
                                          <p:val>
                                            <p:fltVal val="1"/>
                                          </p:val>
                                        </p:tav>
                                      </p:tavLst>
                                    </p:anim>
                                    <p:anim calcmode="lin" valueType="num">
                                      <p:cBhvr>
                                        <p:cTn id="1105" dur="246" tmFilter="0, 0; 0.125,0.2665; 0.25,0.4; 0.375,0.465; 0.5,0.5;  0.625,0.535; 0.75,0.6; 0.875,0.7335; 1,1">
                                          <p:stCondLst>
                                            <p:cond delay="2484"/>
                                          </p:stCondLst>
                                        </p:cTn>
                                        <p:tgtEl>
                                          <p:spTgt spid="140"/>
                                        </p:tgtEl>
                                        <p:attrNameLst>
                                          <p:attrName>ppt_y</p:attrName>
                                        </p:attrNameLst>
                                      </p:cBhvr>
                                      <p:tavLst>
                                        <p:tav tm="0" fmla="#ppt_y-sin(pi*$)/81">
                                          <p:val>
                                            <p:fltVal val="0"/>
                                          </p:val>
                                        </p:tav>
                                        <p:tav tm="100000">
                                          <p:val>
                                            <p:fltVal val="1"/>
                                          </p:val>
                                        </p:tav>
                                      </p:tavLst>
                                    </p:anim>
                                    <p:animScale>
                                      <p:cBhvr>
                                        <p:cTn id="1106" dur="39">
                                          <p:stCondLst>
                                            <p:cond delay="975"/>
                                          </p:stCondLst>
                                        </p:cTn>
                                        <p:tgtEl>
                                          <p:spTgt spid="140"/>
                                        </p:tgtEl>
                                      </p:cBhvr>
                                      <p:to x="100000" y="60000"/>
                                    </p:animScale>
                                    <p:animScale>
                                      <p:cBhvr>
                                        <p:cTn id="1107" dur="249" decel="50000">
                                          <p:stCondLst>
                                            <p:cond delay="1014"/>
                                          </p:stCondLst>
                                        </p:cTn>
                                        <p:tgtEl>
                                          <p:spTgt spid="140"/>
                                        </p:tgtEl>
                                      </p:cBhvr>
                                      <p:to x="100000" y="100000"/>
                                    </p:animScale>
                                    <p:animScale>
                                      <p:cBhvr>
                                        <p:cTn id="1108" dur="39">
                                          <p:stCondLst>
                                            <p:cond delay="1968"/>
                                          </p:stCondLst>
                                        </p:cTn>
                                        <p:tgtEl>
                                          <p:spTgt spid="140"/>
                                        </p:tgtEl>
                                      </p:cBhvr>
                                      <p:to x="100000" y="80000"/>
                                    </p:animScale>
                                    <p:animScale>
                                      <p:cBhvr>
                                        <p:cTn id="1109" dur="249" decel="50000">
                                          <p:stCondLst>
                                            <p:cond delay="2007"/>
                                          </p:stCondLst>
                                        </p:cTn>
                                        <p:tgtEl>
                                          <p:spTgt spid="140"/>
                                        </p:tgtEl>
                                      </p:cBhvr>
                                      <p:to x="100000" y="100000"/>
                                    </p:animScale>
                                    <p:animScale>
                                      <p:cBhvr>
                                        <p:cTn id="1110" dur="39">
                                          <p:stCondLst>
                                            <p:cond delay="2463"/>
                                          </p:stCondLst>
                                        </p:cTn>
                                        <p:tgtEl>
                                          <p:spTgt spid="140"/>
                                        </p:tgtEl>
                                      </p:cBhvr>
                                      <p:to x="100000" y="90000"/>
                                    </p:animScale>
                                    <p:animScale>
                                      <p:cBhvr>
                                        <p:cTn id="1111" dur="249" decel="50000">
                                          <p:stCondLst>
                                            <p:cond delay="2502"/>
                                          </p:stCondLst>
                                        </p:cTn>
                                        <p:tgtEl>
                                          <p:spTgt spid="140"/>
                                        </p:tgtEl>
                                      </p:cBhvr>
                                      <p:to x="100000" y="100000"/>
                                    </p:animScale>
                                    <p:animScale>
                                      <p:cBhvr>
                                        <p:cTn id="1112" dur="39">
                                          <p:stCondLst>
                                            <p:cond delay="2712"/>
                                          </p:stCondLst>
                                        </p:cTn>
                                        <p:tgtEl>
                                          <p:spTgt spid="140"/>
                                        </p:tgtEl>
                                      </p:cBhvr>
                                      <p:to x="100000" y="95000"/>
                                    </p:animScale>
                                    <p:animScale>
                                      <p:cBhvr>
                                        <p:cTn id="1113" dur="249" decel="50000">
                                          <p:stCondLst>
                                            <p:cond delay="2751"/>
                                          </p:stCondLst>
                                        </p:cTn>
                                        <p:tgtEl>
                                          <p:spTgt spid="140"/>
                                        </p:tgtEl>
                                      </p:cBhvr>
                                      <p:to x="100000" y="100000"/>
                                    </p:animScale>
                                  </p:childTnLst>
                                </p:cTn>
                              </p:par>
                              <p:par>
                                <p:cTn id="1114" presetID="26" presetClass="entr" presetSubtype="0" fill="hold" nodeType="withEffect">
                                  <p:stCondLst>
                                    <p:cond delay="0"/>
                                  </p:stCondLst>
                                  <p:childTnLst>
                                    <p:set>
                                      <p:cBhvr>
                                        <p:cTn id="1115" dur="1" fill="hold">
                                          <p:stCondLst>
                                            <p:cond delay="0"/>
                                          </p:stCondLst>
                                        </p:cTn>
                                        <p:tgtEl>
                                          <p:spTgt spid="139"/>
                                        </p:tgtEl>
                                        <p:attrNameLst>
                                          <p:attrName>style.visibility</p:attrName>
                                        </p:attrNameLst>
                                      </p:cBhvr>
                                      <p:to>
                                        <p:strVal val="visible"/>
                                      </p:to>
                                    </p:set>
                                    <p:animEffect transition="in" filter="wipe(down)">
                                      <p:cBhvr>
                                        <p:cTn id="1116" dur="870">
                                          <p:stCondLst>
                                            <p:cond delay="0"/>
                                          </p:stCondLst>
                                        </p:cTn>
                                        <p:tgtEl>
                                          <p:spTgt spid="139"/>
                                        </p:tgtEl>
                                      </p:cBhvr>
                                    </p:animEffect>
                                    <p:anim calcmode="lin" valueType="num">
                                      <p:cBhvr>
                                        <p:cTn id="1117" dur="2733" tmFilter="0,0; 0.14,0.36; 0.43,0.73; 0.71,0.91; 1.0,1.0">
                                          <p:stCondLst>
                                            <p:cond delay="0"/>
                                          </p:stCondLst>
                                        </p:cTn>
                                        <p:tgtEl>
                                          <p:spTgt spid="139"/>
                                        </p:tgtEl>
                                        <p:attrNameLst>
                                          <p:attrName>ppt_x</p:attrName>
                                        </p:attrNameLst>
                                      </p:cBhvr>
                                      <p:tavLst>
                                        <p:tav tm="0">
                                          <p:val>
                                            <p:strVal val="#ppt_x-0.25"/>
                                          </p:val>
                                        </p:tav>
                                        <p:tav tm="100000">
                                          <p:val>
                                            <p:strVal val="#ppt_x"/>
                                          </p:val>
                                        </p:tav>
                                      </p:tavLst>
                                    </p:anim>
                                    <p:anim calcmode="lin" valueType="num">
                                      <p:cBhvr>
                                        <p:cTn id="1118" dur="996" tmFilter="0.0,0.0; 0.25,0.07; 0.50,0.2; 0.75,0.467; 1.0,1.0">
                                          <p:stCondLst>
                                            <p:cond delay="0"/>
                                          </p:stCondLst>
                                        </p:cTn>
                                        <p:tgtEl>
                                          <p:spTgt spid="139"/>
                                        </p:tgtEl>
                                        <p:attrNameLst>
                                          <p:attrName>ppt_y</p:attrName>
                                        </p:attrNameLst>
                                      </p:cBhvr>
                                      <p:tavLst>
                                        <p:tav tm="0" fmla="#ppt_y-sin(pi*$)/3">
                                          <p:val>
                                            <p:fltVal val="0.5"/>
                                          </p:val>
                                        </p:tav>
                                        <p:tav tm="100000">
                                          <p:val>
                                            <p:fltVal val="1"/>
                                          </p:val>
                                        </p:tav>
                                      </p:tavLst>
                                    </p:anim>
                                    <p:anim calcmode="lin" valueType="num">
                                      <p:cBhvr>
                                        <p:cTn id="1119" dur="996" tmFilter="0, 0; 0.125,0.2665; 0.25,0.4; 0.375,0.465; 0.5,0.5;  0.625,0.535; 0.75,0.6; 0.875,0.7335; 1,1">
                                          <p:stCondLst>
                                            <p:cond delay="996"/>
                                          </p:stCondLst>
                                        </p:cTn>
                                        <p:tgtEl>
                                          <p:spTgt spid="139"/>
                                        </p:tgtEl>
                                        <p:attrNameLst>
                                          <p:attrName>ppt_y</p:attrName>
                                        </p:attrNameLst>
                                      </p:cBhvr>
                                      <p:tavLst>
                                        <p:tav tm="0" fmla="#ppt_y-sin(pi*$)/9">
                                          <p:val>
                                            <p:fltVal val="0"/>
                                          </p:val>
                                        </p:tav>
                                        <p:tav tm="100000">
                                          <p:val>
                                            <p:fltVal val="1"/>
                                          </p:val>
                                        </p:tav>
                                      </p:tavLst>
                                    </p:anim>
                                    <p:anim calcmode="lin" valueType="num">
                                      <p:cBhvr>
                                        <p:cTn id="1120" dur="498" tmFilter="0, 0; 0.125,0.2665; 0.25,0.4; 0.375,0.465; 0.5,0.5;  0.625,0.535; 0.75,0.6; 0.875,0.7335; 1,1">
                                          <p:stCondLst>
                                            <p:cond delay="1986"/>
                                          </p:stCondLst>
                                        </p:cTn>
                                        <p:tgtEl>
                                          <p:spTgt spid="139"/>
                                        </p:tgtEl>
                                        <p:attrNameLst>
                                          <p:attrName>ppt_y</p:attrName>
                                        </p:attrNameLst>
                                      </p:cBhvr>
                                      <p:tavLst>
                                        <p:tav tm="0" fmla="#ppt_y-sin(pi*$)/27">
                                          <p:val>
                                            <p:fltVal val="0"/>
                                          </p:val>
                                        </p:tav>
                                        <p:tav tm="100000">
                                          <p:val>
                                            <p:fltVal val="1"/>
                                          </p:val>
                                        </p:tav>
                                      </p:tavLst>
                                    </p:anim>
                                    <p:anim calcmode="lin" valueType="num">
                                      <p:cBhvr>
                                        <p:cTn id="1121" dur="246" tmFilter="0, 0; 0.125,0.2665; 0.25,0.4; 0.375,0.465; 0.5,0.5;  0.625,0.535; 0.75,0.6; 0.875,0.7335; 1,1">
                                          <p:stCondLst>
                                            <p:cond delay="2484"/>
                                          </p:stCondLst>
                                        </p:cTn>
                                        <p:tgtEl>
                                          <p:spTgt spid="139"/>
                                        </p:tgtEl>
                                        <p:attrNameLst>
                                          <p:attrName>ppt_y</p:attrName>
                                        </p:attrNameLst>
                                      </p:cBhvr>
                                      <p:tavLst>
                                        <p:tav tm="0" fmla="#ppt_y-sin(pi*$)/81">
                                          <p:val>
                                            <p:fltVal val="0"/>
                                          </p:val>
                                        </p:tav>
                                        <p:tav tm="100000">
                                          <p:val>
                                            <p:fltVal val="1"/>
                                          </p:val>
                                        </p:tav>
                                      </p:tavLst>
                                    </p:anim>
                                    <p:animScale>
                                      <p:cBhvr>
                                        <p:cTn id="1122" dur="39">
                                          <p:stCondLst>
                                            <p:cond delay="975"/>
                                          </p:stCondLst>
                                        </p:cTn>
                                        <p:tgtEl>
                                          <p:spTgt spid="139"/>
                                        </p:tgtEl>
                                      </p:cBhvr>
                                      <p:to x="100000" y="60000"/>
                                    </p:animScale>
                                    <p:animScale>
                                      <p:cBhvr>
                                        <p:cTn id="1123" dur="249" decel="50000">
                                          <p:stCondLst>
                                            <p:cond delay="1014"/>
                                          </p:stCondLst>
                                        </p:cTn>
                                        <p:tgtEl>
                                          <p:spTgt spid="139"/>
                                        </p:tgtEl>
                                      </p:cBhvr>
                                      <p:to x="100000" y="100000"/>
                                    </p:animScale>
                                    <p:animScale>
                                      <p:cBhvr>
                                        <p:cTn id="1124" dur="39">
                                          <p:stCondLst>
                                            <p:cond delay="1968"/>
                                          </p:stCondLst>
                                        </p:cTn>
                                        <p:tgtEl>
                                          <p:spTgt spid="139"/>
                                        </p:tgtEl>
                                      </p:cBhvr>
                                      <p:to x="100000" y="80000"/>
                                    </p:animScale>
                                    <p:animScale>
                                      <p:cBhvr>
                                        <p:cTn id="1125" dur="249" decel="50000">
                                          <p:stCondLst>
                                            <p:cond delay="2007"/>
                                          </p:stCondLst>
                                        </p:cTn>
                                        <p:tgtEl>
                                          <p:spTgt spid="139"/>
                                        </p:tgtEl>
                                      </p:cBhvr>
                                      <p:to x="100000" y="100000"/>
                                    </p:animScale>
                                    <p:animScale>
                                      <p:cBhvr>
                                        <p:cTn id="1126" dur="39">
                                          <p:stCondLst>
                                            <p:cond delay="2463"/>
                                          </p:stCondLst>
                                        </p:cTn>
                                        <p:tgtEl>
                                          <p:spTgt spid="139"/>
                                        </p:tgtEl>
                                      </p:cBhvr>
                                      <p:to x="100000" y="90000"/>
                                    </p:animScale>
                                    <p:animScale>
                                      <p:cBhvr>
                                        <p:cTn id="1127" dur="249" decel="50000">
                                          <p:stCondLst>
                                            <p:cond delay="2502"/>
                                          </p:stCondLst>
                                        </p:cTn>
                                        <p:tgtEl>
                                          <p:spTgt spid="139"/>
                                        </p:tgtEl>
                                      </p:cBhvr>
                                      <p:to x="100000" y="100000"/>
                                    </p:animScale>
                                    <p:animScale>
                                      <p:cBhvr>
                                        <p:cTn id="1128" dur="39">
                                          <p:stCondLst>
                                            <p:cond delay="2712"/>
                                          </p:stCondLst>
                                        </p:cTn>
                                        <p:tgtEl>
                                          <p:spTgt spid="139"/>
                                        </p:tgtEl>
                                      </p:cBhvr>
                                      <p:to x="100000" y="95000"/>
                                    </p:animScale>
                                    <p:animScale>
                                      <p:cBhvr>
                                        <p:cTn id="1129" dur="249" decel="50000">
                                          <p:stCondLst>
                                            <p:cond delay="2751"/>
                                          </p:stCondLst>
                                        </p:cTn>
                                        <p:tgtEl>
                                          <p:spTgt spid="139"/>
                                        </p:tgtEl>
                                      </p:cBhvr>
                                      <p:to x="100000" y="100000"/>
                                    </p:animScale>
                                  </p:childTnLst>
                                </p:cTn>
                              </p:par>
                            </p:childTnLst>
                          </p:cTn>
                        </p:par>
                      </p:childTnLst>
                    </p:cTn>
                  </p:par>
                  <p:par>
                    <p:cTn id="1130" fill="hold" nodeType="clickPar">
                      <p:stCondLst>
                        <p:cond delay="indefinite"/>
                      </p:stCondLst>
                      <p:childTnLst>
                        <p:par>
                          <p:cTn id="1131" fill="hold" nodeType="withGroup">
                            <p:stCondLst>
                              <p:cond delay="0"/>
                            </p:stCondLst>
                            <p:childTnLst>
                              <p:par>
                                <p:cTn id="1132" presetID="26" presetClass="entr" presetSubtype="0" fill="hold" nodeType="clickEffect">
                                  <p:stCondLst>
                                    <p:cond delay="0"/>
                                  </p:stCondLst>
                                  <p:childTnLst>
                                    <p:set>
                                      <p:cBhvr>
                                        <p:cTn id="1133" dur="1" fill="hold">
                                          <p:stCondLst>
                                            <p:cond delay="0"/>
                                          </p:stCondLst>
                                        </p:cTn>
                                        <p:tgtEl>
                                          <p:spTgt spid="145"/>
                                        </p:tgtEl>
                                        <p:attrNameLst>
                                          <p:attrName>style.visibility</p:attrName>
                                        </p:attrNameLst>
                                      </p:cBhvr>
                                      <p:to>
                                        <p:strVal val="visible"/>
                                      </p:to>
                                    </p:set>
                                    <p:animEffect transition="in" filter="wipe(down)">
                                      <p:cBhvr>
                                        <p:cTn id="1134" dur="870">
                                          <p:stCondLst>
                                            <p:cond delay="0"/>
                                          </p:stCondLst>
                                        </p:cTn>
                                        <p:tgtEl>
                                          <p:spTgt spid="145"/>
                                        </p:tgtEl>
                                      </p:cBhvr>
                                    </p:animEffect>
                                    <p:anim calcmode="lin" valueType="num">
                                      <p:cBhvr>
                                        <p:cTn id="1135" dur="2733" tmFilter="0,0; 0.14,0.36; 0.43,0.73; 0.71,0.91; 1.0,1.0">
                                          <p:stCondLst>
                                            <p:cond delay="0"/>
                                          </p:stCondLst>
                                        </p:cTn>
                                        <p:tgtEl>
                                          <p:spTgt spid="145"/>
                                        </p:tgtEl>
                                        <p:attrNameLst>
                                          <p:attrName>ppt_x</p:attrName>
                                        </p:attrNameLst>
                                      </p:cBhvr>
                                      <p:tavLst>
                                        <p:tav tm="0">
                                          <p:val>
                                            <p:strVal val="#ppt_x-0.25"/>
                                          </p:val>
                                        </p:tav>
                                        <p:tav tm="100000">
                                          <p:val>
                                            <p:strVal val="#ppt_x"/>
                                          </p:val>
                                        </p:tav>
                                      </p:tavLst>
                                    </p:anim>
                                    <p:anim calcmode="lin" valueType="num">
                                      <p:cBhvr>
                                        <p:cTn id="1136" dur="996" tmFilter="0.0,0.0; 0.25,0.07; 0.50,0.2; 0.75,0.467; 1.0,1.0">
                                          <p:stCondLst>
                                            <p:cond delay="0"/>
                                          </p:stCondLst>
                                        </p:cTn>
                                        <p:tgtEl>
                                          <p:spTgt spid="145"/>
                                        </p:tgtEl>
                                        <p:attrNameLst>
                                          <p:attrName>ppt_y</p:attrName>
                                        </p:attrNameLst>
                                      </p:cBhvr>
                                      <p:tavLst>
                                        <p:tav tm="0" fmla="#ppt_y-sin(pi*$)/3">
                                          <p:val>
                                            <p:fltVal val="0.5"/>
                                          </p:val>
                                        </p:tav>
                                        <p:tav tm="100000">
                                          <p:val>
                                            <p:fltVal val="1"/>
                                          </p:val>
                                        </p:tav>
                                      </p:tavLst>
                                    </p:anim>
                                    <p:anim calcmode="lin" valueType="num">
                                      <p:cBhvr>
                                        <p:cTn id="1137" dur="996" tmFilter="0, 0; 0.125,0.2665; 0.25,0.4; 0.375,0.465; 0.5,0.5;  0.625,0.535; 0.75,0.6; 0.875,0.7335; 1,1">
                                          <p:stCondLst>
                                            <p:cond delay="996"/>
                                          </p:stCondLst>
                                        </p:cTn>
                                        <p:tgtEl>
                                          <p:spTgt spid="145"/>
                                        </p:tgtEl>
                                        <p:attrNameLst>
                                          <p:attrName>ppt_y</p:attrName>
                                        </p:attrNameLst>
                                      </p:cBhvr>
                                      <p:tavLst>
                                        <p:tav tm="0" fmla="#ppt_y-sin(pi*$)/9">
                                          <p:val>
                                            <p:fltVal val="0"/>
                                          </p:val>
                                        </p:tav>
                                        <p:tav tm="100000">
                                          <p:val>
                                            <p:fltVal val="1"/>
                                          </p:val>
                                        </p:tav>
                                      </p:tavLst>
                                    </p:anim>
                                    <p:anim calcmode="lin" valueType="num">
                                      <p:cBhvr>
                                        <p:cTn id="1138" dur="498" tmFilter="0, 0; 0.125,0.2665; 0.25,0.4; 0.375,0.465; 0.5,0.5;  0.625,0.535; 0.75,0.6; 0.875,0.7335; 1,1">
                                          <p:stCondLst>
                                            <p:cond delay="1986"/>
                                          </p:stCondLst>
                                        </p:cTn>
                                        <p:tgtEl>
                                          <p:spTgt spid="145"/>
                                        </p:tgtEl>
                                        <p:attrNameLst>
                                          <p:attrName>ppt_y</p:attrName>
                                        </p:attrNameLst>
                                      </p:cBhvr>
                                      <p:tavLst>
                                        <p:tav tm="0" fmla="#ppt_y-sin(pi*$)/27">
                                          <p:val>
                                            <p:fltVal val="0"/>
                                          </p:val>
                                        </p:tav>
                                        <p:tav tm="100000">
                                          <p:val>
                                            <p:fltVal val="1"/>
                                          </p:val>
                                        </p:tav>
                                      </p:tavLst>
                                    </p:anim>
                                    <p:anim calcmode="lin" valueType="num">
                                      <p:cBhvr>
                                        <p:cTn id="1139" dur="246" tmFilter="0, 0; 0.125,0.2665; 0.25,0.4; 0.375,0.465; 0.5,0.5;  0.625,0.535; 0.75,0.6; 0.875,0.7335; 1,1">
                                          <p:stCondLst>
                                            <p:cond delay="2484"/>
                                          </p:stCondLst>
                                        </p:cTn>
                                        <p:tgtEl>
                                          <p:spTgt spid="145"/>
                                        </p:tgtEl>
                                        <p:attrNameLst>
                                          <p:attrName>ppt_y</p:attrName>
                                        </p:attrNameLst>
                                      </p:cBhvr>
                                      <p:tavLst>
                                        <p:tav tm="0" fmla="#ppt_y-sin(pi*$)/81">
                                          <p:val>
                                            <p:fltVal val="0"/>
                                          </p:val>
                                        </p:tav>
                                        <p:tav tm="100000">
                                          <p:val>
                                            <p:fltVal val="1"/>
                                          </p:val>
                                        </p:tav>
                                      </p:tavLst>
                                    </p:anim>
                                    <p:animScale>
                                      <p:cBhvr>
                                        <p:cTn id="1140" dur="39">
                                          <p:stCondLst>
                                            <p:cond delay="975"/>
                                          </p:stCondLst>
                                        </p:cTn>
                                        <p:tgtEl>
                                          <p:spTgt spid="145"/>
                                        </p:tgtEl>
                                      </p:cBhvr>
                                      <p:to x="100000" y="60000"/>
                                    </p:animScale>
                                    <p:animScale>
                                      <p:cBhvr>
                                        <p:cTn id="1141" dur="249" decel="50000">
                                          <p:stCondLst>
                                            <p:cond delay="1014"/>
                                          </p:stCondLst>
                                        </p:cTn>
                                        <p:tgtEl>
                                          <p:spTgt spid="145"/>
                                        </p:tgtEl>
                                      </p:cBhvr>
                                      <p:to x="100000" y="100000"/>
                                    </p:animScale>
                                    <p:animScale>
                                      <p:cBhvr>
                                        <p:cTn id="1142" dur="39">
                                          <p:stCondLst>
                                            <p:cond delay="1968"/>
                                          </p:stCondLst>
                                        </p:cTn>
                                        <p:tgtEl>
                                          <p:spTgt spid="145"/>
                                        </p:tgtEl>
                                      </p:cBhvr>
                                      <p:to x="100000" y="80000"/>
                                    </p:animScale>
                                    <p:animScale>
                                      <p:cBhvr>
                                        <p:cTn id="1143" dur="249" decel="50000">
                                          <p:stCondLst>
                                            <p:cond delay="2007"/>
                                          </p:stCondLst>
                                        </p:cTn>
                                        <p:tgtEl>
                                          <p:spTgt spid="145"/>
                                        </p:tgtEl>
                                      </p:cBhvr>
                                      <p:to x="100000" y="100000"/>
                                    </p:animScale>
                                    <p:animScale>
                                      <p:cBhvr>
                                        <p:cTn id="1144" dur="39">
                                          <p:stCondLst>
                                            <p:cond delay="2463"/>
                                          </p:stCondLst>
                                        </p:cTn>
                                        <p:tgtEl>
                                          <p:spTgt spid="145"/>
                                        </p:tgtEl>
                                      </p:cBhvr>
                                      <p:to x="100000" y="90000"/>
                                    </p:animScale>
                                    <p:animScale>
                                      <p:cBhvr>
                                        <p:cTn id="1145" dur="249" decel="50000">
                                          <p:stCondLst>
                                            <p:cond delay="2502"/>
                                          </p:stCondLst>
                                        </p:cTn>
                                        <p:tgtEl>
                                          <p:spTgt spid="145"/>
                                        </p:tgtEl>
                                      </p:cBhvr>
                                      <p:to x="100000" y="100000"/>
                                    </p:animScale>
                                    <p:animScale>
                                      <p:cBhvr>
                                        <p:cTn id="1146" dur="39">
                                          <p:stCondLst>
                                            <p:cond delay="2712"/>
                                          </p:stCondLst>
                                        </p:cTn>
                                        <p:tgtEl>
                                          <p:spTgt spid="145"/>
                                        </p:tgtEl>
                                      </p:cBhvr>
                                      <p:to x="100000" y="95000"/>
                                    </p:animScale>
                                    <p:animScale>
                                      <p:cBhvr>
                                        <p:cTn id="1147" dur="249" decel="50000">
                                          <p:stCondLst>
                                            <p:cond delay="2751"/>
                                          </p:stCondLst>
                                        </p:cTn>
                                        <p:tgtEl>
                                          <p:spTgt spid="145"/>
                                        </p:tgtEl>
                                      </p:cBhvr>
                                      <p:to x="100000" y="100000"/>
                                    </p:animScale>
                                  </p:childTnLst>
                                </p:cTn>
                              </p:par>
                              <p:par>
                                <p:cTn id="1148" presetID="26" presetClass="entr" presetSubtype="0" fill="hold" nodeType="withEffect">
                                  <p:stCondLst>
                                    <p:cond delay="0"/>
                                  </p:stCondLst>
                                  <p:childTnLst>
                                    <p:set>
                                      <p:cBhvr>
                                        <p:cTn id="1149" dur="1" fill="hold">
                                          <p:stCondLst>
                                            <p:cond delay="0"/>
                                          </p:stCondLst>
                                        </p:cTn>
                                        <p:tgtEl>
                                          <p:spTgt spid="144"/>
                                        </p:tgtEl>
                                        <p:attrNameLst>
                                          <p:attrName>style.visibility</p:attrName>
                                        </p:attrNameLst>
                                      </p:cBhvr>
                                      <p:to>
                                        <p:strVal val="visible"/>
                                      </p:to>
                                    </p:set>
                                    <p:animEffect transition="in" filter="wipe(down)">
                                      <p:cBhvr>
                                        <p:cTn id="1150" dur="870">
                                          <p:stCondLst>
                                            <p:cond delay="0"/>
                                          </p:stCondLst>
                                        </p:cTn>
                                        <p:tgtEl>
                                          <p:spTgt spid="144"/>
                                        </p:tgtEl>
                                      </p:cBhvr>
                                    </p:animEffect>
                                    <p:anim calcmode="lin" valueType="num">
                                      <p:cBhvr>
                                        <p:cTn id="1151" dur="2733" tmFilter="0,0; 0.14,0.36; 0.43,0.73; 0.71,0.91; 1.0,1.0">
                                          <p:stCondLst>
                                            <p:cond delay="0"/>
                                          </p:stCondLst>
                                        </p:cTn>
                                        <p:tgtEl>
                                          <p:spTgt spid="144"/>
                                        </p:tgtEl>
                                        <p:attrNameLst>
                                          <p:attrName>ppt_x</p:attrName>
                                        </p:attrNameLst>
                                      </p:cBhvr>
                                      <p:tavLst>
                                        <p:tav tm="0">
                                          <p:val>
                                            <p:strVal val="#ppt_x-0.25"/>
                                          </p:val>
                                        </p:tav>
                                        <p:tav tm="100000">
                                          <p:val>
                                            <p:strVal val="#ppt_x"/>
                                          </p:val>
                                        </p:tav>
                                      </p:tavLst>
                                    </p:anim>
                                    <p:anim calcmode="lin" valueType="num">
                                      <p:cBhvr>
                                        <p:cTn id="1152" dur="996" tmFilter="0.0,0.0; 0.25,0.07; 0.50,0.2; 0.75,0.467; 1.0,1.0">
                                          <p:stCondLst>
                                            <p:cond delay="0"/>
                                          </p:stCondLst>
                                        </p:cTn>
                                        <p:tgtEl>
                                          <p:spTgt spid="144"/>
                                        </p:tgtEl>
                                        <p:attrNameLst>
                                          <p:attrName>ppt_y</p:attrName>
                                        </p:attrNameLst>
                                      </p:cBhvr>
                                      <p:tavLst>
                                        <p:tav tm="0" fmla="#ppt_y-sin(pi*$)/3">
                                          <p:val>
                                            <p:fltVal val="0.5"/>
                                          </p:val>
                                        </p:tav>
                                        <p:tav tm="100000">
                                          <p:val>
                                            <p:fltVal val="1"/>
                                          </p:val>
                                        </p:tav>
                                      </p:tavLst>
                                    </p:anim>
                                    <p:anim calcmode="lin" valueType="num">
                                      <p:cBhvr>
                                        <p:cTn id="1153" dur="996" tmFilter="0, 0; 0.125,0.2665; 0.25,0.4; 0.375,0.465; 0.5,0.5;  0.625,0.535; 0.75,0.6; 0.875,0.7335; 1,1">
                                          <p:stCondLst>
                                            <p:cond delay="996"/>
                                          </p:stCondLst>
                                        </p:cTn>
                                        <p:tgtEl>
                                          <p:spTgt spid="144"/>
                                        </p:tgtEl>
                                        <p:attrNameLst>
                                          <p:attrName>ppt_y</p:attrName>
                                        </p:attrNameLst>
                                      </p:cBhvr>
                                      <p:tavLst>
                                        <p:tav tm="0" fmla="#ppt_y-sin(pi*$)/9">
                                          <p:val>
                                            <p:fltVal val="0"/>
                                          </p:val>
                                        </p:tav>
                                        <p:tav tm="100000">
                                          <p:val>
                                            <p:fltVal val="1"/>
                                          </p:val>
                                        </p:tav>
                                      </p:tavLst>
                                    </p:anim>
                                    <p:anim calcmode="lin" valueType="num">
                                      <p:cBhvr>
                                        <p:cTn id="1154" dur="498" tmFilter="0, 0; 0.125,0.2665; 0.25,0.4; 0.375,0.465; 0.5,0.5;  0.625,0.535; 0.75,0.6; 0.875,0.7335; 1,1">
                                          <p:stCondLst>
                                            <p:cond delay="1986"/>
                                          </p:stCondLst>
                                        </p:cTn>
                                        <p:tgtEl>
                                          <p:spTgt spid="144"/>
                                        </p:tgtEl>
                                        <p:attrNameLst>
                                          <p:attrName>ppt_y</p:attrName>
                                        </p:attrNameLst>
                                      </p:cBhvr>
                                      <p:tavLst>
                                        <p:tav tm="0" fmla="#ppt_y-sin(pi*$)/27">
                                          <p:val>
                                            <p:fltVal val="0"/>
                                          </p:val>
                                        </p:tav>
                                        <p:tav tm="100000">
                                          <p:val>
                                            <p:fltVal val="1"/>
                                          </p:val>
                                        </p:tav>
                                      </p:tavLst>
                                    </p:anim>
                                    <p:anim calcmode="lin" valueType="num">
                                      <p:cBhvr>
                                        <p:cTn id="1155" dur="246" tmFilter="0, 0; 0.125,0.2665; 0.25,0.4; 0.375,0.465; 0.5,0.5;  0.625,0.535; 0.75,0.6; 0.875,0.7335; 1,1">
                                          <p:stCondLst>
                                            <p:cond delay="2484"/>
                                          </p:stCondLst>
                                        </p:cTn>
                                        <p:tgtEl>
                                          <p:spTgt spid="144"/>
                                        </p:tgtEl>
                                        <p:attrNameLst>
                                          <p:attrName>ppt_y</p:attrName>
                                        </p:attrNameLst>
                                      </p:cBhvr>
                                      <p:tavLst>
                                        <p:tav tm="0" fmla="#ppt_y-sin(pi*$)/81">
                                          <p:val>
                                            <p:fltVal val="0"/>
                                          </p:val>
                                        </p:tav>
                                        <p:tav tm="100000">
                                          <p:val>
                                            <p:fltVal val="1"/>
                                          </p:val>
                                        </p:tav>
                                      </p:tavLst>
                                    </p:anim>
                                    <p:animScale>
                                      <p:cBhvr>
                                        <p:cTn id="1156" dur="39">
                                          <p:stCondLst>
                                            <p:cond delay="975"/>
                                          </p:stCondLst>
                                        </p:cTn>
                                        <p:tgtEl>
                                          <p:spTgt spid="144"/>
                                        </p:tgtEl>
                                      </p:cBhvr>
                                      <p:to x="100000" y="60000"/>
                                    </p:animScale>
                                    <p:animScale>
                                      <p:cBhvr>
                                        <p:cTn id="1157" dur="249" decel="50000">
                                          <p:stCondLst>
                                            <p:cond delay="1014"/>
                                          </p:stCondLst>
                                        </p:cTn>
                                        <p:tgtEl>
                                          <p:spTgt spid="144"/>
                                        </p:tgtEl>
                                      </p:cBhvr>
                                      <p:to x="100000" y="100000"/>
                                    </p:animScale>
                                    <p:animScale>
                                      <p:cBhvr>
                                        <p:cTn id="1158" dur="39">
                                          <p:stCondLst>
                                            <p:cond delay="1968"/>
                                          </p:stCondLst>
                                        </p:cTn>
                                        <p:tgtEl>
                                          <p:spTgt spid="144"/>
                                        </p:tgtEl>
                                      </p:cBhvr>
                                      <p:to x="100000" y="80000"/>
                                    </p:animScale>
                                    <p:animScale>
                                      <p:cBhvr>
                                        <p:cTn id="1159" dur="249" decel="50000">
                                          <p:stCondLst>
                                            <p:cond delay="2007"/>
                                          </p:stCondLst>
                                        </p:cTn>
                                        <p:tgtEl>
                                          <p:spTgt spid="144"/>
                                        </p:tgtEl>
                                      </p:cBhvr>
                                      <p:to x="100000" y="100000"/>
                                    </p:animScale>
                                    <p:animScale>
                                      <p:cBhvr>
                                        <p:cTn id="1160" dur="39">
                                          <p:stCondLst>
                                            <p:cond delay="2463"/>
                                          </p:stCondLst>
                                        </p:cTn>
                                        <p:tgtEl>
                                          <p:spTgt spid="144"/>
                                        </p:tgtEl>
                                      </p:cBhvr>
                                      <p:to x="100000" y="90000"/>
                                    </p:animScale>
                                    <p:animScale>
                                      <p:cBhvr>
                                        <p:cTn id="1161" dur="249" decel="50000">
                                          <p:stCondLst>
                                            <p:cond delay="2502"/>
                                          </p:stCondLst>
                                        </p:cTn>
                                        <p:tgtEl>
                                          <p:spTgt spid="144"/>
                                        </p:tgtEl>
                                      </p:cBhvr>
                                      <p:to x="100000" y="100000"/>
                                    </p:animScale>
                                    <p:animScale>
                                      <p:cBhvr>
                                        <p:cTn id="1162" dur="39">
                                          <p:stCondLst>
                                            <p:cond delay="2712"/>
                                          </p:stCondLst>
                                        </p:cTn>
                                        <p:tgtEl>
                                          <p:spTgt spid="144"/>
                                        </p:tgtEl>
                                      </p:cBhvr>
                                      <p:to x="100000" y="95000"/>
                                    </p:animScale>
                                    <p:animScale>
                                      <p:cBhvr>
                                        <p:cTn id="1163" dur="249" decel="50000">
                                          <p:stCondLst>
                                            <p:cond delay="2751"/>
                                          </p:stCondLst>
                                        </p:cTn>
                                        <p:tgtEl>
                                          <p:spTgt spid="144"/>
                                        </p:tgtEl>
                                      </p:cBhvr>
                                      <p:to x="100000" y="100000"/>
                                    </p:animScale>
                                  </p:childTnLst>
                                </p:cTn>
                              </p:par>
                              <p:par>
                                <p:cTn id="1164" presetID="26" presetClass="entr" presetSubtype="0" fill="hold" nodeType="withEffect">
                                  <p:stCondLst>
                                    <p:cond delay="0"/>
                                  </p:stCondLst>
                                  <p:childTnLst>
                                    <p:set>
                                      <p:cBhvr>
                                        <p:cTn id="1165" dur="1" fill="hold">
                                          <p:stCondLst>
                                            <p:cond delay="0"/>
                                          </p:stCondLst>
                                        </p:cTn>
                                        <p:tgtEl>
                                          <p:spTgt spid="143"/>
                                        </p:tgtEl>
                                        <p:attrNameLst>
                                          <p:attrName>style.visibility</p:attrName>
                                        </p:attrNameLst>
                                      </p:cBhvr>
                                      <p:to>
                                        <p:strVal val="visible"/>
                                      </p:to>
                                    </p:set>
                                    <p:animEffect transition="in" filter="wipe(down)">
                                      <p:cBhvr>
                                        <p:cTn id="1166" dur="870">
                                          <p:stCondLst>
                                            <p:cond delay="0"/>
                                          </p:stCondLst>
                                        </p:cTn>
                                        <p:tgtEl>
                                          <p:spTgt spid="143"/>
                                        </p:tgtEl>
                                      </p:cBhvr>
                                    </p:animEffect>
                                    <p:anim calcmode="lin" valueType="num">
                                      <p:cBhvr>
                                        <p:cTn id="1167" dur="2733" tmFilter="0,0; 0.14,0.36; 0.43,0.73; 0.71,0.91; 1.0,1.0">
                                          <p:stCondLst>
                                            <p:cond delay="0"/>
                                          </p:stCondLst>
                                        </p:cTn>
                                        <p:tgtEl>
                                          <p:spTgt spid="143"/>
                                        </p:tgtEl>
                                        <p:attrNameLst>
                                          <p:attrName>ppt_x</p:attrName>
                                        </p:attrNameLst>
                                      </p:cBhvr>
                                      <p:tavLst>
                                        <p:tav tm="0">
                                          <p:val>
                                            <p:strVal val="#ppt_x-0.25"/>
                                          </p:val>
                                        </p:tav>
                                        <p:tav tm="100000">
                                          <p:val>
                                            <p:strVal val="#ppt_x"/>
                                          </p:val>
                                        </p:tav>
                                      </p:tavLst>
                                    </p:anim>
                                    <p:anim calcmode="lin" valueType="num">
                                      <p:cBhvr>
                                        <p:cTn id="1168" dur="996" tmFilter="0.0,0.0; 0.25,0.07; 0.50,0.2; 0.75,0.467; 1.0,1.0">
                                          <p:stCondLst>
                                            <p:cond delay="0"/>
                                          </p:stCondLst>
                                        </p:cTn>
                                        <p:tgtEl>
                                          <p:spTgt spid="143"/>
                                        </p:tgtEl>
                                        <p:attrNameLst>
                                          <p:attrName>ppt_y</p:attrName>
                                        </p:attrNameLst>
                                      </p:cBhvr>
                                      <p:tavLst>
                                        <p:tav tm="0" fmla="#ppt_y-sin(pi*$)/3">
                                          <p:val>
                                            <p:fltVal val="0.5"/>
                                          </p:val>
                                        </p:tav>
                                        <p:tav tm="100000">
                                          <p:val>
                                            <p:fltVal val="1"/>
                                          </p:val>
                                        </p:tav>
                                      </p:tavLst>
                                    </p:anim>
                                    <p:anim calcmode="lin" valueType="num">
                                      <p:cBhvr>
                                        <p:cTn id="1169" dur="996" tmFilter="0, 0; 0.125,0.2665; 0.25,0.4; 0.375,0.465; 0.5,0.5;  0.625,0.535; 0.75,0.6; 0.875,0.7335; 1,1">
                                          <p:stCondLst>
                                            <p:cond delay="996"/>
                                          </p:stCondLst>
                                        </p:cTn>
                                        <p:tgtEl>
                                          <p:spTgt spid="143"/>
                                        </p:tgtEl>
                                        <p:attrNameLst>
                                          <p:attrName>ppt_y</p:attrName>
                                        </p:attrNameLst>
                                      </p:cBhvr>
                                      <p:tavLst>
                                        <p:tav tm="0" fmla="#ppt_y-sin(pi*$)/9">
                                          <p:val>
                                            <p:fltVal val="0"/>
                                          </p:val>
                                        </p:tav>
                                        <p:tav tm="100000">
                                          <p:val>
                                            <p:fltVal val="1"/>
                                          </p:val>
                                        </p:tav>
                                      </p:tavLst>
                                    </p:anim>
                                    <p:anim calcmode="lin" valueType="num">
                                      <p:cBhvr>
                                        <p:cTn id="1170" dur="498" tmFilter="0, 0; 0.125,0.2665; 0.25,0.4; 0.375,0.465; 0.5,0.5;  0.625,0.535; 0.75,0.6; 0.875,0.7335; 1,1">
                                          <p:stCondLst>
                                            <p:cond delay="1986"/>
                                          </p:stCondLst>
                                        </p:cTn>
                                        <p:tgtEl>
                                          <p:spTgt spid="143"/>
                                        </p:tgtEl>
                                        <p:attrNameLst>
                                          <p:attrName>ppt_y</p:attrName>
                                        </p:attrNameLst>
                                      </p:cBhvr>
                                      <p:tavLst>
                                        <p:tav tm="0" fmla="#ppt_y-sin(pi*$)/27">
                                          <p:val>
                                            <p:fltVal val="0"/>
                                          </p:val>
                                        </p:tav>
                                        <p:tav tm="100000">
                                          <p:val>
                                            <p:fltVal val="1"/>
                                          </p:val>
                                        </p:tav>
                                      </p:tavLst>
                                    </p:anim>
                                    <p:anim calcmode="lin" valueType="num">
                                      <p:cBhvr>
                                        <p:cTn id="1171" dur="246" tmFilter="0, 0; 0.125,0.2665; 0.25,0.4; 0.375,0.465; 0.5,0.5;  0.625,0.535; 0.75,0.6; 0.875,0.7335; 1,1">
                                          <p:stCondLst>
                                            <p:cond delay="2484"/>
                                          </p:stCondLst>
                                        </p:cTn>
                                        <p:tgtEl>
                                          <p:spTgt spid="143"/>
                                        </p:tgtEl>
                                        <p:attrNameLst>
                                          <p:attrName>ppt_y</p:attrName>
                                        </p:attrNameLst>
                                      </p:cBhvr>
                                      <p:tavLst>
                                        <p:tav tm="0" fmla="#ppt_y-sin(pi*$)/81">
                                          <p:val>
                                            <p:fltVal val="0"/>
                                          </p:val>
                                        </p:tav>
                                        <p:tav tm="100000">
                                          <p:val>
                                            <p:fltVal val="1"/>
                                          </p:val>
                                        </p:tav>
                                      </p:tavLst>
                                    </p:anim>
                                    <p:animScale>
                                      <p:cBhvr>
                                        <p:cTn id="1172" dur="39">
                                          <p:stCondLst>
                                            <p:cond delay="975"/>
                                          </p:stCondLst>
                                        </p:cTn>
                                        <p:tgtEl>
                                          <p:spTgt spid="143"/>
                                        </p:tgtEl>
                                      </p:cBhvr>
                                      <p:to x="100000" y="60000"/>
                                    </p:animScale>
                                    <p:animScale>
                                      <p:cBhvr>
                                        <p:cTn id="1173" dur="249" decel="50000">
                                          <p:stCondLst>
                                            <p:cond delay="1014"/>
                                          </p:stCondLst>
                                        </p:cTn>
                                        <p:tgtEl>
                                          <p:spTgt spid="143"/>
                                        </p:tgtEl>
                                      </p:cBhvr>
                                      <p:to x="100000" y="100000"/>
                                    </p:animScale>
                                    <p:animScale>
                                      <p:cBhvr>
                                        <p:cTn id="1174" dur="39">
                                          <p:stCondLst>
                                            <p:cond delay="1968"/>
                                          </p:stCondLst>
                                        </p:cTn>
                                        <p:tgtEl>
                                          <p:spTgt spid="143"/>
                                        </p:tgtEl>
                                      </p:cBhvr>
                                      <p:to x="100000" y="80000"/>
                                    </p:animScale>
                                    <p:animScale>
                                      <p:cBhvr>
                                        <p:cTn id="1175" dur="249" decel="50000">
                                          <p:stCondLst>
                                            <p:cond delay="2007"/>
                                          </p:stCondLst>
                                        </p:cTn>
                                        <p:tgtEl>
                                          <p:spTgt spid="143"/>
                                        </p:tgtEl>
                                      </p:cBhvr>
                                      <p:to x="100000" y="100000"/>
                                    </p:animScale>
                                    <p:animScale>
                                      <p:cBhvr>
                                        <p:cTn id="1176" dur="39">
                                          <p:stCondLst>
                                            <p:cond delay="2463"/>
                                          </p:stCondLst>
                                        </p:cTn>
                                        <p:tgtEl>
                                          <p:spTgt spid="143"/>
                                        </p:tgtEl>
                                      </p:cBhvr>
                                      <p:to x="100000" y="90000"/>
                                    </p:animScale>
                                    <p:animScale>
                                      <p:cBhvr>
                                        <p:cTn id="1177" dur="249" decel="50000">
                                          <p:stCondLst>
                                            <p:cond delay="2502"/>
                                          </p:stCondLst>
                                        </p:cTn>
                                        <p:tgtEl>
                                          <p:spTgt spid="143"/>
                                        </p:tgtEl>
                                      </p:cBhvr>
                                      <p:to x="100000" y="100000"/>
                                    </p:animScale>
                                    <p:animScale>
                                      <p:cBhvr>
                                        <p:cTn id="1178" dur="39">
                                          <p:stCondLst>
                                            <p:cond delay="2712"/>
                                          </p:stCondLst>
                                        </p:cTn>
                                        <p:tgtEl>
                                          <p:spTgt spid="143"/>
                                        </p:tgtEl>
                                      </p:cBhvr>
                                      <p:to x="100000" y="95000"/>
                                    </p:animScale>
                                    <p:animScale>
                                      <p:cBhvr>
                                        <p:cTn id="1179" dur="249" decel="50000">
                                          <p:stCondLst>
                                            <p:cond delay="2751"/>
                                          </p:stCondLst>
                                        </p:cTn>
                                        <p:tgtEl>
                                          <p:spTgt spid="143"/>
                                        </p:tgtEl>
                                      </p:cBhvr>
                                      <p:to x="100000" y="100000"/>
                                    </p:animScale>
                                  </p:childTnLst>
                                </p:cTn>
                              </p:par>
                              <p:par>
                                <p:cTn id="1180" presetID="26" presetClass="entr" presetSubtype="0" fill="hold" nodeType="withEffect">
                                  <p:stCondLst>
                                    <p:cond delay="0"/>
                                  </p:stCondLst>
                                  <p:childTnLst>
                                    <p:set>
                                      <p:cBhvr>
                                        <p:cTn id="1181" dur="1" fill="hold">
                                          <p:stCondLst>
                                            <p:cond delay="0"/>
                                          </p:stCondLst>
                                        </p:cTn>
                                        <p:tgtEl>
                                          <p:spTgt spid="142"/>
                                        </p:tgtEl>
                                        <p:attrNameLst>
                                          <p:attrName>style.visibility</p:attrName>
                                        </p:attrNameLst>
                                      </p:cBhvr>
                                      <p:to>
                                        <p:strVal val="visible"/>
                                      </p:to>
                                    </p:set>
                                    <p:animEffect transition="in" filter="wipe(down)">
                                      <p:cBhvr>
                                        <p:cTn id="1182" dur="870">
                                          <p:stCondLst>
                                            <p:cond delay="0"/>
                                          </p:stCondLst>
                                        </p:cTn>
                                        <p:tgtEl>
                                          <p:spTgt spid="142"/>
                                        </p:tgtEl>
                                      </p:cBhvr>
                                    </p:animEffect>
                                    <p:anim calcmode="lin" valueType="num">
                                      <p:cBhvr>
                                        <p:cTn id="1183" dur="2733" tmFilter="0,0; 0.14,0.36; 0.43,0.73; 0.71,0.91; 1.0,1.0">
                                          <p:stCondLst>
                                            <p:cond delay="0"/>
                                          </p:stCondLst>
                                        </p:cTn>
                                        <p:tgtEl>
                                          <p:spTgt spid="142"/>
                                        </p:tgtEl>
                                        <p:attrNameLst>
                                          <p:attrName>ppt_x</p:attrName>
                                        </p:attrNameLst>
                                      </p:cBhvr>
                                      <p:tavLst>
                                        <p:tav tm="0">
                                          <p:val>
                                            <p:strVal val="#ppt_x-0.25"/>
                                          </p:val>
                                        </p:tav>
                                        <p:tav tm="100000">
                                          <p:val>
                                            <p:strVal val="#ppt_x"/>
                                          </p:val>
                                        </p:tav>
                                      </p:tavLst>
                                    </p:anim>
                                    <p:anim calcmode="lin" valueType="num">
                                      <p:cBhvr>
                                        <p:cTn id="1184" dur="996" tmFilter="0.0,0.0; 0.25,0.07; 0.50,0.2; 0.75,0.467; 1.0,1.0">
                                          <p:stCondLst>
                                            <p:cond delay="0"/>
                                          </p:stCondLst>
                                        </p:cTn>
                                        <p:tgtEl>
                                          <p:spTgt spid="142"/>
                                        </p:tgtEl>
                                        <p:attrNameLst>
                                          <p:attrName>ppt_y</p:attrName>
                                        </p:attrNameLst>
                                      </p:cBhvr>
                                      <p:tavLst>
                                        <p:tav tm="0" fmla="#ppt_y-sin(pi*$)/3">
                                          <p:val>
                                            <p:fltVal val="0.5"/>
                                          </p:val>
                                        </p:tav>
                                        <p:tav tm="100000">
                                          <p:val>
                                            <p:fltVal val="1"/>
                                          </p:val>
                                        </p:tav>
                                      </p:tavLst>
                                    </p:anim>
                                    <p:anim calcmode="lin" valueType="num">
                                      <p:cBhvr>
                                        <p:cTn id="1185" dur="996" tmFilter="0, 0; 0.125,0.2665; 0.25,0.4; 0.375,0.465; 0.5,0.5;  0.625,0.535; 0.75,0.6; 0.875,0.7335; 1,1">
                                          <p:stCondLst>
                                            <p:cond delay="996"/>
                                          </p:stCondLst>
                                        </p:cTn>
                                        <p:tgtEl>
                                          <p:spTgt spid="142"/>
                                        </p:tgtEl>
                                        <p:attrNameLst>
                                          <p:attrName>ppt_y</p:attrName>
                                        </p:attrNameLst>
                                      </p:cBhvr>
                                      <p:tavLst>
                                        <p:tav tm="0" fmla="#ppt_y-sin(pi*$)/9">
                                          <p:val>
                                            <p:fltVal val="0"/>
                                          </p:val>
                                        </p:tav>
                                        <p:tav tm="100000">
                                          <p:val>
                                            <p:fltVal val="1"/>
                                          </p:val>
                                        </p:tav>
                                      </p:tavLst>
                                    </p:anim>
                                    <p:anim calcmode="lin" valueType="num">
                                      <p:cBhvr>
                                        <p:cTn id="1186" dur="498" tmFilter="0, 0; 0.125,0.2665; 0.25,0.4; 0.375,0.465; 0.5,0.5;  0.625,0.535; 0.75,0.6; 0.875,0.7335; 1,1">
                                          <p:stCondLst>
                                            <p:cond delay="1986"/>
                                          </p:stCondLst>
                                        </p:cTn>
                                        <p:tgtEl>
                                          <p:spTgt spid="142"/>
                                        </p:tgtEl>
                                        <p:attrNameLst>
                                          <p:attrName>ppt_y</p:attrName>
                                        </p:attrNameLst>
                                      </p:cBhvr>
                                      <p:tavLst>
                                        <p:tav tm="0" fmla="#ppt_y-sin(pi*$)/27">
                                          <p:val>
                                            <p:fltVal val="0"/>
                                          </p:val>
                                        </p:tav>
                                        <p:tav tm="100000">
                                          <p:val>
                                            <p:fltVal val="1"/>
                                          </p:val>
                                        </p:tav>
                                      </p:tavLst>
                                    </p:anim>
                                    <p:anim calcmode="lin" valueType="num">
                                      <p:cBhvr>
                                        <p:cTn id="1187" dur="246" tmFilter="0, 0; 0.125,0.2665; 0.25,0.4; 0.375,0.465; 0.5,0.5;  0.625,0.535; 0.75,0.6; 0.875,0.7335; 1,1">
                                          <p:stCondLst>
                                            <p:cond delay="2484"/>
                                          </p:stCondLst>
                                        </p:cTn>
                                        <p:tgtEl>
                                          <p:spTgt spid="142"/>
                                        </p:tgtEl>
                                        <p:attrNameLst>
                                          <p:attrName>ppt_y</p:attrName>
                                        </p:attrNameLst>
                                      </p:cBhvr>
                                      <p:tavLst>
                                        <p:tav tm="0" fmla="#ppt_y-sin(pi*$)/81">
                                          <p:val>
                                            <p:fltVal val="0"/>
                                          </p:val>
                                        </p:tav>
                                        <p:tav tm="100000">
                                          <p:val>
                                            <p:fltVal val="1"/>
                                          </p:val>
                                        </p:tav>
                                      </p:tavLst>
                                    </p:anim>
                                    <p:animScale>
                                      <p:cBhvr>
                                        <p:cTn id="1188" dur="39">
                                          <p:stCondLst>
                                            <p:cond delay="975"/>
                                          </p:stCondLst>
                                        </p:cTn>
                                        <p:tgtEl>
                                          <p:spTgt spid="142"/>
                                        </p:tgtEl>
                                      </p:cBhvr>
                                      <p:to x="100000" y="60000"/>
                                    </p:animScale>
                                    <p:animScale>
                                      <p:cBhvr>
                                        <p:cTn id="1189" dur="249" decel="50000">
                                          <p:stCondLst>
                                            <p:cond delay="1014"/>
                                          </p:stCondLst>
                                        </p:cTn>
                                        <p:tgtEl>
                                          <p:spTgt spid="142"/>
                                        </p:tgtEl>
                                      </p:cBhvr>
                                      <p:to x="100000" y="100000"/>
                                    </p:animScale>
                                    <p:animScale>
                                      <p:cBhvr>
                                        <p:cTn id="1190" dur="39">
                                          <p:stCondLst>
                                            <p:cond delay="1968"/>
                                          </p:stCondLst>
                                        </p:cTn>
                                        <p:tgtEl>
                                          <p:spTgt spid="142"/>
                                        </p:tgtEl>
                                      </p:cBhvr>
                                      <p:to x="100000" y="80000"/>
                                    </p:animScale>
                                    <p:animScale>
                                      <p:cBhvr>
                                        <p:cTn id="1191" dur="249" decel="50000">
                                          <p:stCondLst>
                                            <p:cond delay="2007"/>
                                          </p:stCondLst>
                                        </p:cTn>
                                        <p:tgtEl>
                                          <p:spTgt spid="142"/>
                                        </p:tgtEl>
                                      </p:cBhvr>
                                      <p:to x="100000" y="100000"/>
                                    </p:animScale>
                                    <p:animScale>
                                      <p:cBhvr>
                                        <p:cTn id="1192" dur="39">
                                          <p:stCondLst>
                                            <p:cond delay="2463"/>
                                          </p:stCondLst>
                                        </p:cTn>
                                        <p:tgtEl>
                                          <p:spTgt spid="142"/>
                                        </p:tgtEl>
                                      </p:cBhvr>
                                      <p:to x="100000" y="90000"/>
                                    </p:animScale>
                                    <p:animScale>
                                      <p:cBhvr>
                                        <p:cTn id="1193" dur="249" decel="50000">
                                          <p:stCondLst>
                                            <p:cond delay="2502"/>
                                          </p:stCondLst>
                                        </p:cTn>
                                        <p:tgtEl>
                                          <p:spTgt spid="142"/>
                                        </p:tgtEl>
                                      </p:cBhvr>
                                      <p:to x="100000" y="100000"/>
                                    </p:animScale>
                                    <p:animScale>
                                      <p:cBhvr>
                                        <p:cTn id="1194" dur="39">
                                          <p:stCondLst>
                                            <p:cond delay="2712"/>
                                          </p:stCondLst>
                                        </p:cTn>
                                        <p:tgtEl>
                                          <p:spTgt spid="142"/>
                                        </p:tgtEl>
                                      </p:cBhvr>
                                      <p:to x="100000" y="95000"/>
                                    </p:animScale>
                                    <p:animScale>
                                      <p:cBhvr>
                                        <p:cTn id="1195" dur="249" decel="50000">
                                          <p:stCondLst>
                                            <p:cond delay="2751"/>
                                          </p:stCondLst>
                                        </p:cTn>
                                        <p:tgtEl>
                                          <p:spTgt spid="142"/>
                                        </p:tgtEl>
                                      </p:cBhvr>
                                      <p:to x="100000" y="100000"/>
                                    </p:animScale>
                                  </p:childTnLst>
                                </p:cTn>
                              </p:par>
                              <p:par>
                                <p:cTn id="1196" presetID="26" presetClass="entr" presetSubtype="0" fill="hold" nodeType="withEffect">
                                  <p:stCondLst>
                                    <p:cond delay="0"/>
                                  </p:stCondLst>
                                  <p:childTnLst>
                                    <p:set>
                                      <p:cBhvr>
                                        <p:cTn id="1197" dur="1" fill="hold">
                                          <p:stCondLst>
                                            <p:cond delay="0"/>
                                          </p:stCondLst>
                                        </p:cTn>
                                        <p:tgtEl>
                                          <p:spTgt spid="141"/>
                                        </p:tgtEl>
                                        <p:attrNameLst>
                                          <p:attrName>style.visibility</p:attrName>
                                        </p:attrNameLst>
                                      </p:cBhvr>
                                      <p:to>
                                        <p:strVal val="visible"/>
                                      </p:to>
                                    </p:set>
                                    <p:animEffect transition="in" filter="wipe(down)">
                                      <p:cBhvr>
                                        <p:cTn id="1198" dur="870">
                                          <p:stCondLst>
                                            <p:cond delay="0"/>
                                          </p:stCondLst>
                                        </p:cTn>
                                        <p:tgtEl>
                                          <p:spTgt spid="141"/>
                                        </p:tgtEl>
                                      </p:cBhvr>
                                    </p:animEffect>
                                    <p:anim calcmode="lin" valueType="num">
                                      <p:cBhvr>
                                        <p:cTn id="1199" dur="2733" tmFilter="0,0; 0.14,0.36; 0.43,0.73; 0.71,0.91; 1.0,1.0">
                                          <p:stCondLst>
                                            <p:cond delay="0"/>
                                          </p:stCondLst>
                                        </p:cTn>
                                        <p:tgtEl>
                                          <p:spTgt spid="141"/>
                                        </p:tgtEl>
                                        <p:attrNameLst>
                                          <p:attrName>ppt_x</p:attrName>
                                        </p:attrNameLst>
                                      </p:cBhvr>
                                      <p:tavLst>
                                        <p:tav tm="0">
                                          <p:val>
                                            <p:strVal val="#ppt_x-0.25"/>
                                          </p:val>
                                        </p:tav>
                                        <p:tav tm="100000">
                                          <p:val>
                                            <p:strVal val="#ppt_x"/>
                                          </p:val>
                                        </p:tav>
                                      </p:tavLst>
                                    </p:anim>
                                    <p:anim calcmode="lin" valueType="num">
                                      <p:cBhvr>
                                        <p:cTn id="1200" dur="996" tmFilter="0.0,0.0; 0.25,0.07; 0.50,0.2; 0.75,0.467; 1.0,1.0">
                                          <p:stCondLst>
                                            <p:cond delay="0"/>
                                          </p:stCondLst>
                                        </p:cTn>
                                        <p:tgtEl>
                                          <p:spTgt spid="141"/>
                                        </p:tgtEl>
                                        <p:attrNameLst>
                                          <p:attrName>ppt_y</p:attrName>
                                        </p:attrNameLst>
                                      </p:cBhvr>
                                      <p:tavLst>
                                        <p:tav tm="0" fmla="#ppt_y-sin(pi*$)/3">
                                          <p:val>
                                            <p:fltVal val="0.5"/>
                                          </p:val>
                                        </p:tav>
                                        <p:tav tm="100000">
                                          <p:val>
                                            <p:fltVal val="1"/>
                                          </p:val>
                                        </p:tav>
                                      </p:tavLst>
                                    </p:anim>
                                    <p:anim calcmode="lin" valueType="num">
                                      <p:cBhvr>
                                        <p:cTn id="1201" dur="996" tmFilter="0, 0; 0.125,0.2665; 0.25,0.4; 0.375,0.465; 0.5,0.5;  0.625,0.535; 0.75,0.6; 0.875,0.7335; 1,1">
                                          <p:stCondLst>
                                            <p:cond delay="996"/>
                                          </p:stCondLst>
                                        </p:cTn>
                                        <p:tgtEl>
                                          <p:spTgt spid="141"/>
                                        </p:tgtEl>
                                        <p:attrNameLst>
                                          <p:attrName>ppt_y</p:attrName>
                                        </p:attrNameLst>
                                      </p:cBhvr>
                                      <p:tavLst>
                                        <p:tav tm="0" fmla="#ppt_y-sin(pi*$)/9">
                                          <p:val>
                                            <p:fltVal val="0"/>
                                          </p:val>
                                        </p:tav>
                                        <p:tav tm="100000">
                                          <p:val>
                                            <p:fltVal val="1"/>
                                          </p:val>
                                        </p:tav>
                                      </p:tavLst>
                                    </p:anim>
                                    <p:anim calcmode="lin" valueType="num">
                                      <p:cBhvr>
                                        <p:cTn id="1202" dur="498" tmFilter="0, 0; 0.125,0.2665; 0.25,0.4; 0.375,0.465; 0.5,0.5;  0.625,0.535; 0.75,0.6; 0.875,0.7335; 1,1">
                                          <p:stCondLst>
                                            <p:cond delay="1986"/>
                                          </p:stCondLst>
                                        </p:cTn>
                                        <p:tgtEl>
                                          <p:spTgt spid="141"/>
                                        </p:tgtEl>
                                        <p:attrNameLst>
                                          <p:attrName>ppt_y</p:attrName>
                                        </p:attrNameLst>
                                      </p:cBhvr>
                                      <p:tavLst>
                                        <p:tav tm="0" fmla="#ppt_y-sin(pi*$)/27">
                                          <p:val>
                                            <p:fltVal val="0"/>
                                          </p:val>
                                        </p:tav>
                                        <p:tav tm="100000">
                                          <p:val>
                                            <p:fltVal val="1"/>
                                          </p:val>
                                        </p:tav>
                                      </p:tavLst>
                                    </p:anim>
                                    <p:anim calcmode="lin" valueType="num">
                                      <p:cBhvr>
                                        <p:cTn id="1203" dur="246" tmFilter="0, 0; 0.125,0.2665; 0.25,0.4; 0.375,0.465; 0.5,0.5;  0.625,0.535; 0.75,0.6; 0.875,0.7335; 1,1">
                                          <p:stCondLst>
                                            <p:cond delay="2484"/>
                                          </p:stCondLst>
                                        </p:cTn>
                                        <p:tgtEl>
                                          <p:spTgt spid="141"/>
                                        </p:tgtEl>
                                        <p:attrNameLst>
                                          <p:attrName>ppt_y</p:attrName>
                                        </p:attrNameLst>
                                      </p:cBhvr>
                                      <p:tavLst>
                                        <p:tav tm="0" fmla="#ppt_y-sin(pi*$)/81">
                                          <p:val>
                                            <p:fltVal val="0"/>
                                          </p:val>
                                        </p:tav>
                                        <p:tav tm="100000">
                                          <p:val>
                                            <p:fltVal val="1"/>
                                          </p:val>
                                        </p:tav>
                                      </p:tavLst>
                                    </p:anim>
                                    <p:animScale>
                                      <p:cBhvr>
                                        <p:cTn id="1204" dur="39">
                                          <p:stCondLst>
                                            <p:cond delay="975"/>
                                          </p:stCondLst>
                                        </p:cTn>
                                        <p:tgtEl>
                                          <p:spTgt spid="141"/>
                                        </p:tgtEl>
                                      </p:cBhvr>
                                      <p:to x="100000" y="60000"/>
                                    </p:animScale>
                                    <p:animScale>
                                      <p:cBhvr>
                                        <p:cTn id="1205" dur="249" decel="50000">
                                          <p:stCondLst>
                                            <p:cond delay="1014"/>
                                          </p:stCondLst>
                                        </p:cTn>
                                        <p:tgtEl>
                                          <p:spTgt spid="141"/>
                                        </p:tgtEl>
                                      </p:cBhvr>
                                      <p:to x="100000" y="100000"/>
                                    </p:animScale>
                                    <p:animScale>
                                      <p:cBhvr>
                                        <p:cTn id="1206" dur="39">
                                          <p:stCondLst>
                                            <p:cond delay="1968"/>
                                          </p:stCondLst>
                                        </p:cTn>
                                        <p:tgtEl>
                                          <p:spTgt spid="141"/>
                                        </p:tgtEl>
                                      </p:cBhvr>
                                      <p:to x="100000" y="80000"/>
                                    </p:animScale>
                                    <p:animScale>
                                      <p:cBhvr>
                                        <p:cTn id="1207" dur="249" decel="50000">
                                          <p:stCondLst>
                                            <p:cond delay="2007"/>
                                          </p:stCondLst>
                                        </p:cTn>
                                        <p:tgtEl>
                                          <p:spTgt spid="141"/>
                                        </p:tgtEl>
                                      </p:cBhvr>
                                      <p:to x="100000" y="100000"/>
                                    </p:animScale>
                                    <p:animScale>
                                      <p:cBhvr>
                                        <p:cTn id="1208" dur="39">
                                          <p:stCondLst>
                                            <p:cond delay="2463"/>
                                          </p:stCondLst>
                                        </p:cTn>
                                        <p:tgtEl>
                                          <p:spTgt spid="141"/>
                                        </p:tgtEl>
                                      </p:cBhvr>
                                      <p:to x="100000" y="90000"/>
                                    </p:animScale>
                                    <p:animScale>
                                      <p:cBhvr>
                                        <p:cTn id="1209" dur="249" decel="50000">
                                          <p:stCondLst>
                                            <p:cond delay="2502"/>
                                          </p:stCondLst>
                                        </p:cTn>
                                        <p:tgtEl>
                                          <p:spTgt spid="141"/>
                                        </p:tgtEl>
                                      </p:cBhvr>
                                      <p:to x="100000" y="100000"/>
                                    </p:animScale>
                                    <p:animScale>
                                      <p:cBhvr>
                                        <p:cTn id="1210" dur="39">
                                          <p:stCondLst>
                                            <p:cond delay="2712"/>
                                          </p:stCondLst>
                                        </p:cTn>
                                        <p:tgtEl>
                                          <p:spTgt spid="141"/>
                                        </p:tgtEl>
                                      </p:cBhvr>
                                      <p:to x="100000" y="95000"/>
                                    </p:animScale>
                                    <p:animScale>
                                      <p:cBhvr>
                                        <p:cTn id="1211" dur="249" decel="50000">
                                          <p:stCondLst>
                                            <p:cond delay="2751"/>
                                          </p:stCondLst>
                                        </p:cTn>
                                        <p:tgtEl>
                                          <p:spTgt spid="141"/>
                                        </p:tgtEl>
                                      </p:cBhvr>
                                      <p:to x="100000" y="100000"/>
                                    </p:animScale>
                                  </p:childTnLst>
                                </p:cTn>
                              </p:par>
                              <p:par>
                                <p:cTn id="1212" presetID="26" presetClass="entr" presetSubtype="0" fill="hold" nodeType="withEffect">
                                  <p:stCondLst>
                                    <p:cond delay="0"/>
                                  </p:stCondLst>
                                  <p:childTnLst>
                                    <p:set>
                                      <p:cBhvr>
                                        <p:cTn id="1213" dur="1" fill="hold">
                                          <p:stCondLst>
                                            <p:cond delay="0"/>
                                          </p:stCondLst>
                                        </p:cTn>
                                        <p:tgtEl>
                                          <p:spTgt spid="149"/>
                                        </p:tgtEl>
                                        <p:attrNameLst>
                                          <p:attrName>style.visibility</p:attrName>
                                        </p:attrNameLst>
                                      </p:cBhvr>
                                      <p:to>
                                        <p:strVal val="visible"/>
                                      </p:to>
                                    </p:set>
                                    <p:animEffect transition="in" filter="wipe(down)">
                                      <p:cBhvr>
                                        <p:cTn id="1214" dur="870">
                                          <p:stCondLst>
                                            <p:cond delay="0"/>
                                          </p:stCondLst>
                                        </p:cTn>
                                        <p:tgtEl>
                                          <p:spTgt spid="149"/>
                                        </p:tgtEl>
                                      </p:cBhvr>
                                    </p:animEffect>
                                    <p:anim calcmode="lin" valueType="num">
                                      <p:cBhvr>
                                        <p:cTn id="1215" dur="2733" tmFilter="0,0; 0.14,0.36; 0.43,0.73; 0.71,0.91; 1.0,1.0">
                                          <p:stCondLst>
                                            <p:cond delay="0"/>
                                          </p:stCondLst>
                                        </p:cTn>
                                        <p:tgtEl>
                                          <p:spTgt spid="149"/>
                                        </p:tgtEl>
                                        <p:attrNameLst>
                                          <p:attrName>ppt_x</p:attrName>
                                        </p:attrNameLst>
                                      </p:cBhvr>
                                      <p:tavLst>
                                        <p:tav tm="0">
                                          <p:val>
                                            <p:strVal val="#ppt_x-0.25"/>
                                          </p:val>
                                        </p:tav>
                                        <p:tav tm="100000">
                                          <p:val>
                                            <p:strVal val="#ppt_x"/>
                                          </p:val>
                                        </p:tav>
                                      </p:tavLst>
                                    </p:anim>
                                    <p:anim calcmode="lin" valueType="num">
                                      <p:cBhvr>
                                        <p:cTn id="1216" dur="996" tmFilter="0.0,0.0; 0.25,0.07; 0.50,0.2; 0.75,0.467; 1.0,1.0">
                                          <p:stCondLst>
                                            <p:cond delay="0"/>
                                          </p:stCondLst>
                                        </p:cTn>
                                        <p:tgtEl>
                                          <p:spTgt spid="149"/>
                                        </p:tgtEl>
                                        <p:attrNameLst>
                                          <p:attrName>ppt_y</p:attrName>
                                        </p:attrNameLst>
                                      </p:cBhvr>
                                      <p:tavLst>
                                        <p:tav tm="0" fmla="#ppt_y-sin(pi*$)/3">
                                          <p:val>
                                            <p:fltVal val="0.5"/>
                                          </p:val>
                                        </p:tav>
                                        <p:tav tm="100000">
                                          <p:val>
                                            <p:fltVal val="1"/>
                                          </p:val>
                                        </p:tav>
                                      </p:tavLst>
                                    </p:anim>
                                    <p:anim calcmode="lin" valueType="num">
                                      <p:cBhvr>
                                        <p:cTn id="1217" dur="996" tmFilter="0, 0; 0.125,0.2665; 0.25,0.4; 0.375,0.465; 0.5,0.5;  0.625,0.535; 0.75,0.6; 0.875,0.7335; 1,1">
                                          <p:stCondLst>
                                            <p:cond delay="996"/>
                                          </p:stCondLst>
                                        </p:cTn>
                                        <p:tgtEl>
                                          <p:spTgt spid="149"/>
                                        </p:tgtEl>
                                        <p:attrNameLst>
                                          <p:attrName>ppt_y</p:attrName>
                                        </p:attrNameLst>
                                      </p:cBhvr>
                                      <p:tavLst>
                                        <p:tav tm="0" fmla="#ppt_y-sin(pi*$)/9">
                                          <p:val>
                                            <p:fltVal val="0"/>
                                          </p:val>
                                        </p:tav>
                                        <p:tav tm="100000">
                                          <p:val>
                                            <p:fltVal val="1"/>
                                          </p:val>
                                        </p:tav>
                                      </p:tavLst>
                                    </p:anim>
                                    <p:anim calcmode="lin" valueType="num">
                                      <p:cBhvr>
                                        <p:cTn id="1218" dur="498" tmFilter="0, 0; 0.125,0.2665; 0.25,0.4; 0.375,0.465; 0.5,0.5;  0.625,0.535; 0.75,0.6; 0.875,0.7335; 1,1">
                                          <p:stCondLst>
                                            <p:cond delay="1986"/>
                                          </p:stCondLst>
                                        </p:cTn>
                                        <p:tgtEl>
                                          <p:spTgt spid="149"/>
                                        </p:tgtEl>
                                        <p:attrNameLst>
                                          <p:attrName>ppt_y</p:attrName>
                                        </p:attrNameLst>
                                      </p:cBhvr>
                                      <p:tavLst>
                                        <p:tav tm="0" fmla="#ppt_y-sin(pi*$)/27">
                                          <p:val>
                                            <p:fltVal val="0"/>
                                          </p:val>
                                        </p:tav>
                                        <p:tav tm="100000">
                                          <p:val>
                                            <p:fltVal val="1"/>
                                          </p:val>
                                        </p:tav>
                                      </p:tavLst>
                                    </p:anim>
                                    <p:anim calcmode="lin" valueType="num">
                                      <p:cBhvr>
                                        <p:cTn id="1219" dur="246" tmFilter="0, 0; 0.125,0.2665; 0.25,0.4; 0.375,0.465; 0.5,0.5;  0.625,0.535; 0.75,0.6; 0.875,0.7335; 1,1">
                                          <p:stCondLst>
                                            <p:cond delay="2484"/>
                                          </p:stCondLst>
                                        </p:cTn>
                                        <p:tgtEl>
                                          <p:spTgt spid="149"/>
                                        </p:tgtEl>
                                        <p:attrNameLst>
                                          <p:attrName>ppt_y</p:attrName>
                                        </p:attrNameLst>
                                      </p:cBhvr>
                                      <p:tavLst>
                                        <p:tav tm="0" fmla="#ppt_y-sin(pi*$)/81">
                                          <p:val>
                                            <p:fltVal val="0"/>
                                          </p:val>
                                        </p:tav>
                                        <p:tav tm="100000">
                                          <p:val>
                                            <p:fltVal val="1"/>
                                          </p:val>
                                        </p:tav>
                                      </p:tavLst>
                                    </p:anim>
                                    <p:animScale>
                                      <p:cBhvr>
                                        <p:cTn id="1220" dur="39">
                                          <p:stCondLst>
                                            <p:cond delay="975"/>
                                          </p:stCondLst>
                                        </p:cTn>
                                        <p:tgtEl>
                                          <p:spTgt spid="149"/>
                                        </p:tgtEl>
                                      </p:cBhvr>
                                      <p:to x="100000" y="60000"/>
                                    </p:animScale>
                                    <p:animScale>
                                      <p:cBhvr>
                                        <p:cTn id="1221" dur="249" decel="50000">
                                          <p:stCondLst>
                                            <p:cond delay="1014"/>
                                          </p:stCondLst>
                                        </p:cTn>
                                        <p:tgtEl>
                                          <p:spTgt spid="149"/>
                                        </p:tgtEl>
                                      </p:cBhvr>
                                      <p:to x="100000" y="100000"/>
                                    </p:animScale>
                                    <p:animScale>
                                      <p:cBhvr>
                                        <p:cTn id="1222" dur="39">
                                          <p:stCondLst>
                                            <p:cond delay="1968"/>
                                          </p:stCondLst>
                                        </p:cTn>
                                        <p:tgtEl>
                                          <p:spTgt spid="149"/>
                                        </p:tgtEl>
                                      </p:cBhvr>
                                      <p:to x="100000" y="80000"/>
                                    </p:animScale>
                                    <p:animScale>
                                      <p:cBhvr>
                                        <p:cTn id="1223" dur="249" decel="50000">
                                          <p:stCondLst>
                                            <p:cond delay="2007"/>
                                          </p:stCondLst>
                                        </p:cTn>
                                        <p:tgtEl>
                                          <p:spTgt spid="149"/>
                                        </p:tgtEl>
                                      </p:cBhvr>
                                      <p:to x="100000" y="100000"/>
                                    </p:animScale>
                                    <p:animScale>
                                      <p:cBhvr>
                                        <p:cTn id="1224" dur="39">
                                          <p:stCondLst>
                                            <p:cond delay="2463"/>
                                          </p:stCondLst>
                                        </p:cTn>
                                        <p:tgtEl>
                                          <p:spTgt spid="149"/>
                                        </p:tgtEl>
                                      </p:cBhvr>
                                      <p:to x="100000" y="90000"/>
                                    </p:animScale>
                                    <p:animScale>
                                      <p:cBhvr>
                                        <p:cTn id="1225" dur="249" decel="50000">
                                          <p:stCondLst>
                                            <p:cond delay="2502"/>
                                          </p:stCondLst>
                                        </p:cTn>
                                        <p:tgtEl>
                                          <p:spTgt spid="149"/>
                                        </p:tgtEl>
                                      </p:cBhvr>
                                      <p:to x="100000" y="100000"/>
                                    </p:animScale>
                                    <p:animScale>
                                      <p:cBhvr>
                                        <p:cTn id="1226" dur="39">
                                          <p:stCondLst>
                                            <p:cond delay="2712"/>
                                          </p:stCondLst>
                                        </p:cTn>
                                        <p:tgtEl>
                                          <p:spTgt spid="149"/>
                                        </p:tgtEl>
                                      </p:cBhvr>
                                      <p:to x="100000" y="95000"/>
                                    </p:animScale>
                                    <p:animScale>
                                      <p:cBhvr>
                                        <p:cTn id="1227" dur="249" decel="50000">
                                          <p:stCondLst>
                                            <p:cond delay="2751"/>
                                          </p:stCondLst>
                                        </p:cTn>
                                        <p:tgtEl>
                                          <p:spTgt spid="149"/>
                                        </p:tgtEl>
                                      </p:cBhvr>
                                      <p:to x="100000" y="100000"/>
                                    </p:animScale>
                                  </p:childTnLst>
                                </p:cTn>
                              </p:par>
                              <p:par>
                                <p:cTn id="1228" presetID="26" presetClass="entr" presetSubtype="0" fill="hold" nodeType="withEffect">
                                  <p:stCondLst>
                                    <p:cond delay="0"/>
                                  </p:stCondLst>
                                  <p:childTnLst>
                                    <p:set>
                                      <p:cBhvr>
                                        <p:cTn id="1229" dur="1" fill="hold">
                                          <p:stCondLst>
                                            <p:cond delay="0"/>
                                          </p:stCondLst>
                                        </p:cTn>
                                        <p:tgtEl>
                                          <p:spTgt spid="155"/>
                                        </p:tgtEl>
                                        <p:attrNameLst>
                                          <p:attrName>style.visibility</p:attrName>
                                        </p:attrNameLst>
                                      </p:cBhvr>
                                      <p:to>
                                        <p:strVal val="visible"/>
                                      </p:to>
                                    </p:set>
                                    <p:animEffect transition="in" filter="wipe(down)">
                                      <p:cBhvr>
                                        <p:cTn id="1230" dur="870">
                                          <p:stCondLst>
                                            <p:cond delay="0"/>
                                          </p:stCondLst>
                                        </p:cTn>
                                        <p:tgtEl>
                                          <p:spTgt spid="155"/>
                                        </p:tgtEl>
                                      </p:cBhvr>
                                    </p:animEffect>
                                    <p:anim calcmode="lin" valueType="num">
                                      <p:cBhvr>
                                        <p:cTn id="1231" dur="2733" tmFilter="0,0; 0.14,0.36; 0.43,0.73; 0.71,0.91; 1.0,1.0">
                                          <p:stCondLst>
                                            <p:cond delay="0"/>
                                          </p:stCondLst>
                                        </p:cTn>
                                        <p:tgtEl>
                                          <p:spTgt spid="155"/>
                                        </p:tgtEl>
                                        <p:attrNameLst>
                                          <p:attrName>ppt_x</p:attrName>
                                        </p:attrNameLst>
                                      </p:cBhvr>
                                      <p:tavLst>
                                        <p:tav tm="0">
                                          <p:val>
                                            <p:strVal val="#ppt_x-0.25"/>
                                          </p:val>
                                        </p:tav>
                                        <p:tav tm="100000">
                                          <p:val>
                                            <p:strVal val="#ppt_x"/>
                                          </p:val>
                                        </p:tav>
                                      </p:tavLst>
                                    </p:anim>
                                    <p:anim calcmode="lin" valueType="num">
                                      <p:cBhvr>
                                        <p:cTn id="1232" dur="996" tmFilter="0.0,0.0; 0.25,0.07; 0.50,0.2; 0.75,0.467; 1.0,1.0">
                                          <p:stCondLst>
                                            <p:cond delay="0"/>
                                          </p:stCondLst>
                                        </p:cTn>
                                        <p:tgtEl>
                                          <p:spTgt spid="155"/>
                                        </p:tgtEl>
                                        <p:attrNameLst>
                                          <p:attrName>ppt_y</p:attrName>
                                        </p:attrNameLst>
                                      </p:cBhvr>
                                      <p:tavLst>
                                        <p:tav tm="0" fmla="#ppt_y-sin(pi*$)/3">
                                          <p:val>
                                            <p:fltVal val="0.5"/>
                                          </p:val>
                                        </p:tav>
                                        <p:tav tm="100000">
                                          <p:val>
                                            <p:fltVal val="1"/>
                                          </p:val>
                                        </p:tav>
                                      </p:tavLst>
                                    </p:anim>
                                    <p:anim calcmode="lin" valueType="num">
                                      <p:cBhvr>
                                        <p:cTn id="1233" dur="996" tmFilter="0, 0; 0.125,0.2665; 0.25,0.4; 0.375,0.465; 0.5,0.5;  0.625,0.535; 0.75,0.6; 0.875,0.7335; 1,1">
                                          <p:stCondLst>
                                            <p:cond delay="996"/>
                                          </p:stCondLst>
                                        </p:cTn>
                                        <p:tgtEl>
                                          <p:spTgt spid="155"/>
                                        </p:tgtEl>
                                        <p:attrNameLst>
                                          <p:attrName>ppt_y</p:attrName>
                                        </p:attrNameLst>
                                      </p:cBhvr>
                                      <p:tavLst>
                                        <p:tav tm="0" fmla="#ppt_y-sin(pi*$)/9">
                                          <p:val>
                                            <p:fltVal val="0"/>
                                          </p:val>
                                        </p:tav>
                                        <p:tav tm="100000">
                                          <p:val>
                                            <p:fltVal val="1"/>
                                          </p:val>
                                        </p:tav>
                                      </p:tavLst>
                                    </p:anim>
                                    <p:anim calcmode="lin" valueType="num">
                                      <p:cBhvr>
                                        <p:cTn id="1234" dur="498" tmFilter="0, 0; 0.125,0.2665; 0.25,0.4; 0.375,0.465; 0.5,0.5;  0.625,0.535; 0.75,0.6; 0.875,0.7335; 1,1">
                                          <p:stCondLst>
                                            <p:cond delay="1986"/>
                                          </p:stCondLst>
                                        </p:cTn>
                                        <p:tgtEl>
                                          <p:spTgt spid="155"/>
                                        </p:tgtEl>
                                        <p:attrNameLst>
                                          <p:attrName>ppt_y</p:attrName>
                                        </p:attrNameLst>
                                      </p:cBhvr>
                                      <p:tavLst>
                                        <p:tav tm="0" fmla="#ppt_y-sin(pi*$)/27">
                                          <p:val>
                                            <p:fltVal val="0"/>
                                          </p:val>
                                        </p:tav>
                                        <p:tav tm="100000">
                                          <p:val>
                                            <p:fltVal val="1"/>
                                          </p:val>
                                        </p:tav>
                                      </p:tavLst>
                                    </p:anim>
                                    <p:anim calcmode="lin" valueType="num">
                                      <p:cBhvr>
                                        <p:cTn id="1235" dur="246" tmFilter="0, 0; 0.125,0.2665; 0.25,0.4; 0.375,0.465; 0.5,0.5;  0.625,0.535; 0.75,0.6; 0.875,0.7335; 1,1">
                                          <p:stCondLst>
                                            <p:cond delay="2484"/>
                                          </p:stCondLst>
                                        </p:cTn>
                                        <p:tgtEl>
                                          <p:spTgt spid="155"/>
                                        </p:tgtEl>
                                        <p:attrNameLst>
                                          <p:attrName>ppt_y</p:attrName>
                                        </p:attrNameLst>
                                      </p:cBhvr>
                                      <p:tavLst>
                                        <p:tav tm="0" fmla="#ppt_y-sin(pi*$)/81">
                                          <p:val>
                                            <p:fltVal val="0"/>
                                          </p:val>
                                        </p:tav>
                                        <p:tav tm="100000">
                                          <p:val>
                                            <p:fltVal val="1"/>
                                          </p:val>
                                        </p:tav>
                                      </p:tavLst>
                                    </p:anim>
                                    <p:animScale>
                                      <p:cBhvr>
                                        <p:cTn id="1236" dur="39">
                                          <p:stCondLst>
                                            <p:cond delay="975"/>
                                          </p:stCondLst>
                                        </p:cTn>
                                        <p:tgtEl>
                                          <p:spTgt spid="155"/>
                                        </p:tgtEl>
                                      </p:cBhvr>
                                      <p:to x="100000" y="60000"/>
                                    </p:animScale>
                                    <p:animScale>
                                      <p:cBhvr>
                                        <p:cTn id="1237" dur="249" decel="50000">
                                          <p:stCondLst>
                                            <p:cond delay="1014"/>
                                          </p:stCondLst>
                                        </p:cTn>
                                        <p:tgtEl>
                                          <p:spTgt spid="155"/>
                                        </p:tgtEl>
                                      </p:cBhvr>
                                      <p:to x="100000" y="100000"/>
                                    </p:animScale>
                                    <p:animScale>
                                      <p:cBhvr>
                                        <p:cTn id="1238" dur="39">
                                          <p:stCondLst>
                                            <p:cond delay="1968"/>
                                          </p:stCondLst>
                                        </p:cTn>
                                        <p:tgtEl>
                                          <p:spTgt spid="155"/>
                                        </p:tgtEl>
                                      </p:cBhvr>
                                      <p:to x="100000" y="80000"/>
                                    </p:animScale>
                                    <p:animScale>
                                      <p:cBhvr>
                                        <p:cTn id="1239" dur="249" decel="50000">
                                          <p:stCondLst>
                                            <p:cond delay="2007"/>
                                          </p:stCondLst>
                                        </p:cTn>
                                        <p:tgtEl>
                                          <p:spTgt spid="155"/>
                                        </p:tgtEl>
                                      </p:cBhvr>
                                      <p:to x="100000" y="100000"/>
                                    </p:animScale>
                                    <p:animScale>
                                      <p:cBhvr>
                                        <p:cTn id="1240" dur="39">
                                          <p:stCondLst>
                                            <p:cond delay="2463"/>
                                          </p:stCondLst>
                                        </p:cTn>
                                        <p:tgtEl>
                                          <p:spTgt spid="155"/>
                                        </p:tgtEl>
                                      </p:cBhvr>
                                      <p:to x="100000" y="90000"/>
                                    </p:animScale>
                                    <p:animScale>
                                      <p:cBhvr>
                                        <p:cTn id="1241" dur="249" decel="50000">
                                          <p:stCondLst>
                                            <p:cond delay="2502"/>
                                          </p:stCondLst>
                                        </p:cTn>
                                        <p:tgtEl>
                                          <p:spTgt spid="155"/>
                                        </p:tgtEl>
                                      </p:cBhvr>
                                      <p:to x="100000" y="100000"/>
                                    </p:animScale>
                                    <p:animScale>
                                      <p:cBhvr>
                                        <p:cTn id="1242" dur="39">
                                          <p:stCondLst>
                                            <p:cond delay="2712"/>
                                          </p:stCondLst>
                                        </p:cTn>
                                        <p:tgtEl>
                                          <p:spTgt spid="155"/>
                                        </p:tgtEl>
                                      </p:cBhvr>
                                      <p:to x="100000" y="95000"/>
                                    </p:animScale>
                                    <p:animScale>
                                      <p:cBhvr>
                                        <p:cTn id="1243" dur="249" decel="50000">
                                          <p:stCondLst>
                                            <p:cond delay="2751"/>
                                          </p:stCondLst>
                                        </p:cTn>
                                        <p:tgtEl>
                                          <p:spTgt spid="155"/>
                                        </p:tgtEl>
                                      </p:cBhvr>
                                      <p:to x="100000" y="100000"/>
                                    </p:animScale>
                                  </p:childTnLst>
                                </p:cTn>
                              </p:par>
                              <p:par>
                                <p:cTn id="1244" presetID="26" presetClass="entr" presetSubtype="0" fill="hold" nodeType="withEffect">
                                  <p:stCondLst>
                                    <p:cond delay="0"/>
                                  </p:stCondLst>
                                  <p:childTnLst>
                                    <p:set>
                                      <p:cBhvr>
                                        <p:cTn id="1245" dur="1" fill="hold">
                                          <p:stCondLst>
                                            <p:cond delay="0"/>
                                          </p:stCondLst>
                                        </p:cTn>
                                        <p:tgtEl>
                                          <p:spTgt spid="153"/>
                                        </p:tgtEl>
                                        <p:attrNameLst>
                                          <p:attrName>style.visibility</p:attrName>
                                        </p:attrNameLst>
                                      </p:cBhvr>
                                      <p:to>
                                        <p:strVal val="visible"/>
                                      </p:to>
                                    </p:set>
                                    <p:animEffect transition="in" filter="wipe(down)">
                                      <p:cBhvr>
                                        <p:cTn id="1246" dur="870">
                                          <p:stCondLst>
                                            <p:cond delay="0"/>
                                          </p:stCondLst>
                                        </p:cTn>
                                        <p:tgtEl>
                                          <p:spTgt spid="153"/>
                                        </p:tgtEl>
                                      </p:cBhvr>
                                    </p:animEffect>
                                    <p:anim calcmode="lin" valueType="num">
                                      <p:cBhvr>
                                        <p:cTn id="1247" dur="2733" tmFilter="0,0; 0.14,0.36; 0.43,0.73; 0.71,0.91; 1.0,1.0">
                                          <p:stCondLst>
                                            <p:cond delay="0"/>
                                          </p:stCondLst>
                                        </p:cTn>
                                        <p:tgtEl>
                                          <p:spTgt spid="153"/>
                                        </p:tgtEl>
                                        <p:attrNameLst>
                                          <p:attrName>ppt_x</p:attrName>
                                        </p:attrNameLst>
                                      </p:cBhvr>
                                      <p:tavLst>
                                        <p:tav tm="0">
                                          <p:val>
                                            <p:strVal val="#ppt_x-0.25"/>
                                          </p:val>
                                        </p:tav>
                                        <p:tav tm="100000">
                                          <p:val>
                                            <p:strVal val="#ppt_x"/>
                                          </p:val>
                                        </p:tav>
                                      </p:tavLst>
                                    </p:anim>
                                    <p:anim calcmode="lin" valueType="num">
                                      <p:cBhvr>
                                        <p:cTn id="1248" dur="996" tmFilter="0.0,0.0; 0.25,0.07; 0.50,0.2; 0.75,0.467; 1.0,1.0">
                                          <p:stCondLst>
                                            <p:cond delay="0"/>
                                          </p:stCondLst>
                                        </p:cTn>
                                        <p:tgtEl>
                                          <p:spTgt spid="153"/>
                                        </p:tgtEl>
                                        <p:attrNameLst>
                                          <p:attrName>ppt_y</p:attrName>
                                        </p:attrNameLst>
                                      </p:cBhvr>
                                      <p:tavLst>
                                        <p:tav tm="0" fmla="#ppt_y-sin(pi*$)/3">
                                          <p:val>
                                            <p:fltVal val="0.5"/>
                                          </p:val>
                                        </p:tav>
                                        <p:tav tm="100000">
                                          <p:val>
                                            <p:fltVal val="1"/>
                                          </p:val>
                                        </p:tav>
                                      </p:tavLst>
                                    </p:anim>
                                    <p:anim calcmode="lin" valueType="num">
                                      <p:cBhvr>
                                        <p:cTn id="1249" dur="996" tmFilter="0, 0; 0.125,0.2665; 0.25,0.4; 0.375,0.465; 0.5,0.5;  0.625,0.535; 0.75,0.6; 0.875,0.7335; 1,1">
                                          <p:stCondLst>
                                            <p:cond delay="996"/>
                                          </p:stCondLst>
                                        </p:cTn>
                                        <p:tgtEl>
                                          <p:spTgt spid="153"/>
                                        </p:tgtEl>
                                        <p:attrNameLst>
                                          <p:attrName>ppt_y</p:attrName>
                                        </p:attrNameLst>
                                      </p:cBhvr>
                                      <p:tavLst>
                                        <p:tav tm="0" fmla="#ppt_y-sin(pi*$)/9">
                                          <p:val>
                                            <p:fltVal val="0"/>
                                          </p:val>
                                        </p:tav>
                                        <p:tav tm="100000">
                                          <p:val>
                                            <p:fltVal val="1"/>
                                          </p:val>
                                        </p:tav>
                                      </p:tavLst>
                                    </p:anim>
                                    <p:anim calcmode="lin" valueType="num">
                                      <p:cBhvr>
                                        <p:cTn id="1250" dur="498" tmFilter="0, 0; 0.125,0.2665; 0.25,0.4; 0.375,0.465; 0.5,0.5;  0.625,0.535; 0.75,0.6; 0.875,0.7335; 1,1">
                                          <p:stCondLst>
                                            <p:cond delay="1986"/>
                                          </p:stCondLst>
                                        </p:cTn>
                                        <p:tgtEl>
                                          <p:spTgt spid="153"/>
                                        </p:tgtEl>
                                        <p:attrNameLst>
                                          <p:attrName>ppt_y</p:attrName>
                                        </p:attrNameLst>
                                      </p:cBhvr>
                                      <p:tavLst>
                                        <p:tav tm="0" fmla="#ppt_y-sin(pi*$)/27">
                                          <p:val>
                                            <p:fltVal val="0"/>
                                          </p:val>
                                        </p:tav>
                                        <p:tav tm="100000">
                                          <p:val>
                                            <p:fltVal val="1"/>
                                          </p:val>
                                        </p:tav>
                                      </p:tavLst>
                                    </p:anim>
                                    <p:anim calcmode="lin" valueType="num">
                                      <p:cBhvr>
                                        <p:cTn id="1251" dur="246" tmFilter="0, 0; 0.125,0.2665; 0.25,0.4; 0.375,0.465; 0.5,0.5;  0.625,0.535; 0.75,0.6; 0.875,0.7335; 1,1">
                                          <p:stCondLst>
                                            <p:cond delay="2484"/>
                                          </p:stCondLst>
                                        </p:cTn>
                                        <p:tgtEl>
                                          <p:spTgt spid="153"/>
                                        </p:tgtEl>
                                        <p:attrNameLst>
                                          <p:attrName>ppt_y</p:attrName>
                                        </p:attrNameLst>
                                      </p:cBhvr>
                                      <p:tavLst>
                                        <p:tav tm="0" fmla="#ppt_y-sin(pi*$)/81">
                                          <p:val>
                                            <p:fltVal val="0"/>
                                          </p:val>
                                        </p:tav>
                                        <p:tav tm="100000">
                                          <p:val>
                                            <p:fltVal val="1"/>
                                          </p:val>
                                        </p:tav>
                                      </p:tavLst>
                                    </p:anim>
                                    <p:animScale>
                                      <p:cBhvr>
                                        <p:cTn id="1252" dur="39">
                                          <p:stCondLst>
                                            <p:cond delay="975"/>
                                          </p:stCondLst>
                                        </p:cTn>
                                        <p:tgtEl>
                                          <p:spTgt spid="153"/>
                                        </p:tgtEl>
                                      </p:cBhvr>
                                      <p:to x="100000" y="60000"/>
                                    </p:animScale>
                                    <p:animScale>
                                      <p:cBhvr>
                                        <p:cTn id="1253" dur="249" decel="50000">
                                          <p:stCondLst>
                                            <p:cond delay="1014"/>
                                          </p:stCondLst>
                                        </p:cTn>
                                        <p:tgtEl>
                                          <p:spTgt spid="153"/>
                                        </p:tgtEl>
                                      </p:cBhvr>
                                      <p:to x="100000" y="100000"/>
                                    </p:animScale>
                                    <p:animScale>
                                      <p:cBhvr>
                                        <p:cTn id="1254" dur="39">
                                          <p:stCondLst>
                                            <p:cond delay="1968"/>
                                          </p:stCondLst>
                                        </p:cTn>
                                        <p:tgtEl>
                                          <p:spTgt spid="153"/>
                                        </p:tgtEl>
                                      </p:cBhvr>
                                      <p:to x="100000" y="80000"/>
                                    </p:animScale>
                                    <p:animScale>
                                      <p:cBhvr>
                                        <p:cTn id="1255" dur="249" decel="50000">
                                          <p:stCondLst>
                                            <p:cond delay="2007"/>
                                          </p:stCondLst>
                                        </p:cTn>
                                        <p:tgtEl>
                                          <p:spTgt spid="153"/>
                                        </p:tgtEl>
                                      </p:cBhvr>
                                      <p:to x="100000" y="100000"/>
                                    </p:animScale>
                                    <p:animScale>
                                      <p:cBhvr>
                                        <p:cTn id="1256" dur="39">
                                          <p:stCondLst>
                                            <p:cond delay="2463"/>
                                          </p:stCondLst>
                                        </p:cTn>
                                        <p:tgtEl>
                                          <p:spTgt spid="153"/>
                                        </p:tgtEl>
                                      </p:cBhvr>
                                      <p:to x="100000" y="90000"/>
                                    </p:animScale>
                                    <p:animScale>
                                      <p:cBhvr>
                                        <p:cTn id="1257" dur="249" decel="50000">
                                          <p:stCondLst>
                                            <p:cond delay="2502"/>
                                          </p:stCondLst>
                                        </p:cTn>
                                        <p:tgtEl>
                                          <p:spTgt spid="153"/>
                                        </p:tgtEl>
                                      </p:cBhvr>
                                      <p:to x="100000" y="100000"/>
                                    </p:animScale>
                                    <p:animScale>
                                      <p:cBhvr>
                                        <p:cTn id="1258" dur="39">
                                          <p:stCondLst>
                                            <p:cond delay="2712"/>
                                          </p:stCondLst>
                                        </p:cTn>
                                        <p:tgtEl>
                                          <p:spTgt spid="153"/>
                                        </p:tgtEl>
                                      </p:cBhvr>
                                      <p:to x="100000" y="95000"/>
                                    </p:animScale>
                                    <p:animScale>
                                      <p:cBhvr>
                                        <p:cTn id="1259" dur="249" decel="50000">
                                          <p:stCondLst>
                                            <p:cond delay="2751"/>
                                          </p:stCondLst>
                                        </p:cTn>
                                        <p:tgtEl>
                                          <p:spTgt spid="153"/>
                                        </p:tgtEl>
                                      </p:cBhvr>
                                      <p:to x="100000" y="100000"/>
                                    </p:animScale>
                                  </p:childTnLst>
                                </p:cTn>
                              </p:par>
                              <p:par>
                                <p:cTn id="1260" presetID="26" presetClass="entr" presetSubtype="0" fill="hold" nodeType="withEffect">
                                  <p:stCondLst>
                                    <p:cond delay="0"/>
                                  </p:stCondLst>
                                  <p:childTnLst>
                                    <p:set>
                                      <p:cBhvr>
                                        <p:cTn id="1261" dur="1" fill="hold">
                                          <p:stCondLst>
                                            <p:cond delay="0"/>
                                          </p:stCondLst>
                                        </p:cTn>
                                        <p:tgtEl>
                                          <p:spTgt spid="154"/>
                                        </p:tgtEl>
                                        <p:attrNameLst>
                                          <p:attrName>style.visibility</p:attrName>
                                        </p:attrNameLst>
                                      </p:cBhvr>
                                      <p:to>
                                        <p:strVal val="visible"/>
                                      </p:to>
                                    </p:set>
                                    <p:animEffect transition="in" filter="wipe(down)">
                                      <p:cBhvr>
                                        <p:cTn id="1262" dur="870">
                                          <p:stCondLst>
                                            <p:cond delay="0"/>
                                          </p:stCondLst>
                                        </p:cTn>
                                        <p:tgtEl>
                                          <p:spTgt spid="154"/>
                                        </p:tgtEl>
                                      </p:cBhvr>
                                    </p:animEffect>
                                    <p:anim calcmode="lin" valueType="num">
                                      <p:cBhvr>
                                        <p:cTn id="1263" dur="2733" tmFilter="0,0; 0.14,0.36; 0.43,0.73; 0.71,0.91; 1.0,1.0">
                                          <p:stCondLst>
                                            <p:cond delay="0"/>
                                          </p:stCondLst>
                                        </p:cTn>
                                        <p:tgtEl>
                                          <p:spTgt spid="154"/>
                                        </p:tgtEl>
                                        <p:attrNameLst>
                                          <p:attrName>ppt_x</p:attrName>
                                        </p:attrNameLst>
                                      </p:cBhvr>
                                      <p:tavLst>
                                        <p:tav tm="0">
                                          <p:val>
                                            <p:strVal val="#ppt_x-0.25"/>
                                          </p:val>
                                        </p:tav>
                                        <p:tav tm="100000">
                                          <p:val>
                                            <p:strVal val="#ppt_x"/>
                                          </p:val>
                                        </p:tav>
                                      </p:tavLst>
                                    </p:anim>
                                    <p:anim calcmode="lin" valueType="num">
                                      <p:cBhvr>
                                        <p:cTn id="1264" dur="996" tmFilter="0.0,0.0; 0.25,0.07; 0.50,0.2; 0.75,0.467; 1.0,1.0">
                                          <p:stCondLst>
                                            <p:cond delay="0"/>
                                          </p:stCondLst>
                                        </p:cTn>
                                        <p:tgtEl>
                                          <p:spTgt spid="154"/>
                                        </p:tgtEl>
                                        <p:attrNameLst>
                                          <p:attrName>ppt_y</p:attrName>
                                        </p:attrNameLst>
                                      </p:cBhvr>
                                      <p:tavLst>
                                        <p:tav tm="0" fmla="#ppt_y-sin(pi*$)/3">
                                          <p:val>
                                            <p:fltVal val="0.5"/>
                                          </p:val>
                                        </p:tav>
                                        <p:tav tm="100000">
                                          <p:val>
                                            <p:fltVal val="1"/>
                                          </p:val>
                                        </p:tav>
                                      </p:tavLst>
                                    </p:anim>
                                    <p:anim calcmode="lin" valueType="num">
                                      <p:cBhvr>
                                        <p:cTn id="1265" dur="996" tmFilter="0, 0; 0.125,0.2665; 0.25,0.4; 0.375,0.465; 0.5,0.5;  0.625,0.535; 0.75,0.6; 0.875,0.7335; 1,1">
                                          <p:stCondLst>
                                            <p:cond delay="996"/>
                                          </p:stCondLst>
                                        </p:cTn>
                                        <p:tgtEl>
                                          <p:spTgt spid="154"/>
                                        </p:tgtEl>
                                        <p:attrNameLst>
                                          <p:attrName>ppt_y</p:attrName>
                                        </p:attrNameLst>
                                      </p:cBhvr>
                                      <p:tavLst>
                                        <p:tav tm="0" fmla="#ppt_y-sin(pi*$)/9">
                                          <p:val>
                                            <p:fltVal val="0"/>
                                          </p:val>
                                        </p:tav>
                                        <p:tav tm="100000">
                                          <p:val>
                                            <p:fltVal val="1"/>
                                          </p:val>
                                        </p:tav>
                                      </p:tavLst>
                                    </p:anim>
                                    <p:anim calcmode="lin" valueType="num">
                                      <p:cBhvr>
                                        <p:cTn id="1266" dur="498" tmFilter="0, 0; 0.125,0.2665; 0.25,0.4; 0.375,0.465; 0.5,0.5;  0.625,0.535; 0.75,0.6; 0.875,0.7335; 1,1">
                                          <p:stCondLst>
                                            <p:cond delay="1986"/>
                                          </p:stCondLst>
                                        </p:cTn>
                                        <p:tgtEl>
                                          <p:spTgt spid="154"/>
                                        </p:tgtEl>
                                        <p:attrNameLst>
                                          <p:attrName>ppt_y</p:attrName>
                                        </p:attrNameLst>
                                      </p:cBhvr>
                                      <p:tavLst>
                                        <p:tav tm="0" fmla="#ppt_y-sin(pi*$)/27">
                                          <p:val>
                                            <p:fltVal val="0"/>
                                          </p:val>
                                        </p:tav>
                                        <p:tav tm="100000">
                                          <p:val>
                                            <p:fltVal val="1"/>
                                          </p:val>
                                        </p:tav>
                                      </p:tavLst>
                                    </p:anim>
                                    <p:anim calcmode="lin" valueType="num">
                                      <p:cBhvr>
                                        <p:cTn id="1267" dur="246" tmFilter="0, 0; 0.125,0.2665; 0.25,0.4; 0.375,0.465; 0.5,0.5;  0.625,0.535; 0.75,0.6; 0.875,0.7335; 1,1">
                                          <p:stCondLst>
                                            <p:cond delay="2484"/>
                                          </p:stCondLst>
                                        </p:cTn>
                                        <p:tgtEl>
                                          <p:spTgt spid="154"/>
                                        </p:tgtEl>
                                        <p:attrNameLst>
                                          <p:attrName>ppt_y</p:attrName>
                                        </p:attrNameLst>
                                      </p:cBhvr>
                                      <p:tavLst>
                                        <p:tav tm="0" fmla="#ppt_y-sin(pi*$)/81">
                                          <p:val>
                                            <p:fltVal val="0"/>
                                          </p:val>
                                        </p:tav>
                                        <p:tav tm="100000">
                                          <p:val>
                                            <p:fltVal val="1"/>
                                          </p:val>
                                        </p:tav>
                                      </p:tavLst>
                                    </p:anim>
                                    <p:animScale>
                                      <p:cBhvr>
                                        <p:cTn id="1268" dur="39">
                                          <p:stCondLst>
                                            <p:cond delay="975"/>
                                          </p:stCondLst>
                                        </p:cTn>
                                        <p:tgtEl>
                                          <p:spTgt spid="154"/>
                                        </p:tgtEl>
                                      </p:cBhvr>
                                      <p:to x="100000" y="60000"/>
                                    </p:animScale>
                                    <p:animScale>
                                      <p:cBhvr>
                                        <p:cTn id="1269" dur="249" decel="50000">
                                          <p:stCondLst>
                                            <p:cond delay="1014"/>
                                          </p:stCondLst>
                                        </p:cTn>
                                        <p:tgtEl>
                                          <p:spTgt spid="154"/>
                                        </p:tgtEl>
                                      </p:cBhvr>
                                      <p:to x="100000" y="100000"/>
                                    </p:animScale>
                                    <p:animScale>
                                      <p:cBhvr>
                                        <p:cTn id="1270" dur="39">
                                          <p:stCondLst>
                                            <p:cond delay="1968"/>
                                          </p:stCondLst>
                                        </p:cTn>
                                        <p:tgtEl>
                                          <p:spTgt spid="154"/>
                                        </p:tgtEl>
                                      </p:cBhvr>
                                      <p:to x="100000" y="80000"/>
                                    </p:animScale>
                                    <p:animScale>
                                      <p:cBhvr>
                                        <p:cTn id="1271" dur="249" decel="50000">
                                          <p:stCondLst>
                                            <p:cond delay="2007"/>
                                          </p:stCondLst>
                                        </p:cTn>
                                        <p:tgtEl>
                                          <p:spTgt spid="154"/>
                                        </p:tgtEl>
                                      </p:cBhvr>
                                      <p:to x="100000" y="100000"/>
                                    </p:animScale>
                                    <p:animScale>
                                      <p:cBhvr>
                                        <p:cTn id="1272" dur="39">
                                          <p:stCondLst>
                                            <p:cond delay="2463"/>
                                          </p:stCondLst>
                                        </p:cTn>
                                        <p:tgtEl>
                                          <p:spTgt spid="154"/>
                                        </p:tgtEl>
                                      </p:cBhvr>
                                      <p:to x="100000" y="90000"/>
                                    </p:animScale>
                                    <p:animScale>
                                      <p:cBhvr>
                                        <p:cTn id="1273" dur="249" decel="50000">
                                          <p:stCondLst>
                                            <p:cond delay="2502"/>
                                          </p:stCondLst>
                                        </p:cTn>
                                        <p:tgtEl>
                                          <p:spTgt spid="154"/>
                                        </p:tgtEl>
                                      </p:cBhvr>
                                      <p:to x="100000" y="100000"/>
                                    </p:animScale>
                                    <p:animScale>
                                      <p:cBhvr>
                                        <p:cTn id="1274" dur="39">
                                          <p:stCondLst>
                                            <p:cond delay="2712"/>
                                          </p:stCondLst>
                                        </p:cTn>
                                        <p:tgtEl>
                                          <p:spTgt spid="154"/>
                                        </p:tgtEl>
                                      </p:cBhvr>
                                      <p:to x="100000" y="95000"/>
                                    </p:animScale>
                                    <p:animScale>
                                      <p:cBhvr>
                                        <p:cTn id="1275" dur="249" decel="50000">
                                          <p:stCondLst>
                                            <p:cond delay="2751"/>
                                          </p:stCondLst>
                                        </p:cTn>
                                        <p:tgtEl>
                                          <p:spTgt spid="154"/>
                                        </p:tgtEl>
                                      </p:cBhvr>
                                      <p:to x="100000" y="100000"/>
                                    </p:animScale>
                                  </p:childTnLst>
                                </p:cTn>
                              </p:par>
                              <p:par>
                                <p:cTn id="1276" presetID="26" presetClass="entr" presetSubtype="0" fill="hold" nodeType="withEffect">
                                  <p:stCondLst>
                                    <p:cond delay="0"/>
                                  </p:stCondLst>
                                  <p:childTnLst>
                                    <p:set>
                                      <p:cBhvr>
                                        <p:cTn id="1277" dur="1" fill="hold">
                                          <p:stCondLst>
                                            <p:cond delay="0"/>
                                          </p:stCondLst>
                                        </p:cTn>
                                        <p:tgtEl>
                                          <p:spTgt spid="152"/>
                                        </p:tgtEl>
                                        <p:attrNameLst>
                                          <p:attrName>style.visibility</p:attrName>
                                        </p:attrNameLst>
                                      </p:cBhvr>
                                      <p:to>
                                        <p:strVal val="visible"/>
                                      </p:to>
                                    </p:set>
                                    <p:animEffect transition="in" filter="wipe(down)">
                                      <p:cBhvr>
                                        <p:cTn id="1278" dur="870">
                                          <p:stCondLst>
                                            <p:cond delay="0"/>
                                          </p:stCondLst>
                                        </p:cTn>
                                        <p:tgtEl>
                                          <p:spTgt spid="152"/>
                                        </p:tgtEl>
                                      </p:cBhvr>
                                    </p:animEffect>
                                    <p:anim calcmode="lin" valueType="num">
                                      <p:cBhvr>
                                        <p:cTn id="1279" dur="2733" tmFilter="0,0; 0.14,0.36; 0.43,0.73; 0.71,0.91; 1.0,1.0">
                                          <p:stCondLst>
                                            <p:cond delay="0"/>
                                          </p:stCondLst>
                                        </p:cTn>
                                        <p:tgtEl>
                                          <p:spTgt spid="152"/>
                                        </p:tgtEl>
                                        <p:attrNameLst>
                                          <p:attrName>ppt_x</p:attrName>
                                        </p:attrNameLst>
                                      </p:cBhvr>
                                      <p:tavLst>
                                        <p:tav tm="0">
                                          <p:val>
                                            <p:strVal val="#ppt_x-0.25"/>
                                          </p:val>
                                        </p:tav>
                                        <p:tav tm="100000">
                                          <p:val>
                                            <p:strVal val="#ppt_x"/>
                                          </p:val>
                                        </p:tav>
                                      </p:tavLst>
                                    </p:anim>
                                    <p:anim calcmode="lin" valueType="num">
                                      <p:cBhvr>
                                        <p:cTn id="1280" dur="996" tmFilter="0.0,0.0; 0.25,0.07; 0.50,0.2; 0.75,0.467; 1.0,1.0">
                                          <p:stCondLst>
                                            <p:cond delay="0"/>
                                          </p:stCondLst>
                                        </p:cTn>
                                        <p:tgtEl>
                                          <p:spTgt spid="152"/>
                                        </p:tgtEl>
                                        <p:attrNameLst>
                                          <p:attrName>ppt_y</p:attrName>
                                        </p:attrNameLst>
                                      </p:cBhvr>
                                      <p:tavLst>
                                        <p:tav tm="0" fmla="#ppt_y-sin(pi*$)/3">
                                          <p:val>
                                            <p:fltVal val="0.5"/>
                                          </p:val>
                                        </p:tav>
                                        <p:tav tm="100000">
                                          <p:val>
                                            <p:fltVal val="1"/>
                                          </p:val>
                                        </p:tav>
                                      </p:tavLst>
                                    </p:anim>
                                    <p:anim calcmode="lin" valueType="num">
                                      <p:cBhvr>
                                        <p:cTn id="1281" dur="996" tmFilter="0, 0; 0.125,0.2665; 0.25,0.4; 0.375,0.465; 0.5,0.5;  0.625,0.535; 0.75,0.6; 0.875,0.7335; 1,1">
                                          <p:stCondLst>
                                            <p:cond delay="996"/>
                                          </p:stCondLst>
                                        </p:cTn>
                                        <p:tgtEl>
                                          <p:spTgt spid="152"/>
                                        </p:tgtEl>
                                        <p:attrNameLst>
                                          <p:attrName>ppt_y</p:attrName>
                                        </p:attrNameLst>
                                      </p:cBhvr>
                                      <p:tavLst>
                                        <p:tav tm="0" fmla="#ppt_y-sin(pi*$)/9">
                                          <p:val>
                                            <p:fltVal val="0"/>
                                          </p:val>
                                        </p:tav>
                                        <p:tav tm="100000">
                                          <p:val>
                                            <p:fltVal val="1"/>
                                          </p:val>
                                        </p:tav>
                                      </p:tavLst>
                                    </p:anim>
                                    <p:anim calcmode="lin" valueType="num">
                                      <p:cBhvr>
                                        <p:cTn id="1282" dur="498" tmFilter="0, 0; 0.125,0.2665; 0.25,0.4; 0.375,0.465; 0.5,0.5;  0.625,0.535; 0.75,0.6; 0.875,0.7335; 1,1">
                                          <p:stCondLst>
                                            <p:cond delay="1986"/>
                                          </p:stCondLst>
                                        </p:cTn>
                                        <p:tgtEl>
                                          <p:spTgt spid="152"/>
                                        </p:tgtEl>
                                        <p:attrNameLst>
                                          <p:attrName>ppt_y</p:attrName>
                                        </p:attrNameLst>
                                      </p:cBhvr>
                                      <p:tavLst>
                                        <p:tav tm="0" fmla="#ppt_y-sin(pi*$)/27">
                                          <p:val>
                                            <p:fltVal val="0"/>
                                          </p:val>
                                        </p:tav>
                                        <p:tav tm="100000">
                                          <p:val>
                                            <p:fltVal val="1"/>
                                          </p:val>
                                        </p:tav>
                                      </p:tavLst>
                                    </p:anim>
                                    <p:anim calcmode="lin" valueType="num">
                                      <p:cBhvr>
                                        <p:cTn id="1283" dur="246" tmFilter="0, 0; 0.125,0.2665; 0.25,0.4; 0.375,0.465; 0.5,0.5;  0.625,0.535; 0.75,0.6; 0.875,0.7335; 1,1">
                                          <p:stCondLst>
                                            <p:cond delay="2484"/>
                                          </p:stCondLst>
                                        </p:cTn>
                                        <p:tgtEl>
                                          <p:spTgt spid="152"/>
                                        </p:tgtEl>
                                        <p:attrNameLst>
                                          <p:attrName>ppt_y</p:attrName>
                                        </p:attrNameLst>
                                      </p:cBhvr>
                                      <p:tavLst>
                                        <p:tav tm="0" fmla="#ppt_y-sin(pi*$)/81">
                                          <p:val>
                                            <p:fltVal val="0"/>
                                          </p:val>
                                        </p:tav>
                                        <p:tav tm="100000">
                                          <p:val>
                                            <p:fltVal val="1"/>
                                          </p:val>
                                        </p:tav>
                                      </p:tavLst>
                                    </p:anim>
                                    <p:animScale>
                                      <p:cBhvr>
                                        <p:cTn id="1284" dur="39">
                                          <p:stCondLst>
                                            <p:cond delay="975"/>
                                          </p:stCondLst>
                                        </p:cTn>
                                        <p:tgtEl>
                                          <p:spTgt spid="152"/>
                                        </p:tgtEl>
                                      </p:cBhvr>
                                      <p:to x="100000" y="60000"/>
                                    </p:animScale>
                                    <p:animScale>
                                      <p:cBhvr>
                                        <p:cTn id="1285" dur="249" decel="50000">
                                          <p:stCondLst>
                                            <p:cond delay="1014"/>
                                          </p:stCondLst>
                                        </p:cTn>
                                        <p:tgtEl>
                                          <p:spTgt spid="152"/>
                                        </p:tgtEl>
                                      </p:cBhvr>
                                      <p:to x="100000" y="100000"/>
                                    </p:animScale>
                                    <p:animScale>
                                      <p:cBhvr>
                                        <p:cTn id="1286" dur="39">
                                          <p:stCondLst>
                                            <p:cond delay="1968"/>
                                          </p:stCondLst>
                                        </p:cTn>
                                        <p:tgtEl>
                                          <p:spTgt spid="152"/>
                                        </p:tgtEl>
                                      </p:cBhvr>
                                      <p:to x="100000" y="80000"/>
                                    </p:animScale>
                                    <p:animScale>
                                      <p:cBhvr>
                                        <p:cTn id="1287" dur="249" decel="50000">
                                          <p:stCondLst>
                                            <p:cond delay="2007"/>
                                          </p:stCondLst>
                                        </p:cTn>
                                        <p:tgtEl>
                                          <p:spTgt spid="152"/>
                                        </p:tgtEl>
                                      </p:cBhvr>
                                      <p:to x="100000" y="100000"/>
                                    </p:animScale>
                                    <p:animScale>
                                      <p:cBhvr>
                                        <p:cTn id="1288" dur="39">
                                          <p:stCondLst>
                                            <p:cond delay="2463"/>
                                          </p:stCondLst>
                                        </p:cTn>
                                        <p:tgtEl>
                                          <p:spTgt spid="152"/>
                                        </p:tgtEl>
                                      </p:cBhvr>
                                      <p:to x="100000" y="90000"/>
                                    </p:animScale>
                                    <p:animScale>
                                      <p:cBhvr>
                                        <p:cTn id="1289" dur="249" decel="50000">
                                          <p:stCondLst>
                                            <p:cond delay="2502"/>
                                          </p:stCondLst>
                                        </p:cTn>
                                        <p:tgtEl>
                                          <p:spTgt spid="152"/>
                                        </p:tgtEl>
                                      </p:cBhvr>
                                      <p:to x="100000" y="100000"/>
                                    </p:animScale>
                                    <p:animScale>
                                      <p:cBhvr>
                                        <p:cTn id="1290" dur="39">
                                          <p:stCondLst>
                                            <p:cond delay="2712"/>
                                          </p:stCondLst>
                                        </p:cTn>
                                        <p:tgtEl>
                                          <p:spTgt spid="152"/>
                                        </p:tgtEl>
                                      </p:cBhvr>
                                      <p:to x="100000" y="95000"/>
                                    </p:animScale>
                                    <p:animScale>
                                      <p:cBhvr>
                                        <p:cTn id="1291" dur="249" decel="50000">
                                          <p:stCondLst>
                                            <p:cond delay="2751"/>
                                          </p:stCondLst>
                                        </p:cTn>
                                        <p:tgtEl>
                                          <p:spTgt spid="152"/>
                                        </p:tgtEl>
                                      </p:cBhvr>
                                      <p:to x="100000" y="100000"/>
                                    </p:animScale>
                                  </p:childTnLst>
                                </p:cTn>
                              </p:par>
                              <p:par>
                                <p:cTn id="1292" presetID="26" presetClass="entr" presetSubtype="0" fill="hold" nodeType="withEffect">
                                  <p:stCondLst>
                                    <p:cond delay="0"/>
                                  </p:stCondLst>
                                  <p:childTnLst>
                                    <p:set>
                                      <p:cBhvr>
                                        <p:cTn id="1293" dur="1" fill="hold">
                                          <p:stCondLst>
                                            <p:cond delay="0"/>
                                          </p:stCondLst>
                                        </p:cTn>
                                        <p:tgtEl>
                                          <p:spTgt spid="146"/>
                                        </p:tgtEl>
                                        <p:attrNameLst>
                                          <p:attrName>style.visibility</p:attrName>
                                        </p:attrNameLst>
                                      </p:cBhvr>
                                      <p:to>
                                        <p:strVal val="visible"/>
                                      </p:to>
                                    </p:set>
                                    <p:animEffect transition="in" filter="wipe(down)">
                                      <p:cBhvr>
                                        <p:cTn id="1294" dur="870">
                                          <p:stCondLst>
                                            <p:cond delay="0"/>
                                          </p:stCondLst>
                                        </p:cTn>
                                        <p:tgtEl>
                                          <p:spTgt spid="146"/>
                                        </p:tgtEl>
                                      </p:cBhvr>
                                    </p:animEffect>
                                    <p:anim calcmode="lin" valueType="num">
                                      <p:cBhvr>
                                        <p:cTn id="1295" dur="2733" tmFilter="0,0; 0.14,0.36; 0.43,0.73; 0.71,0.91; 1.0,1.0">
                                          <p:stCondLst>
                                            <p:cond delay="0"/>
                                          </p:stCondLst>
                                        </p:cTn>
                                        <p:tgtEl>
                                          <p:spTgt spid="146"/>
                                        </p:tgtEl>
                                        <p:attrNameLst>
                                          <p:attrName>ppt_x</p:attrName>
                                        </p:attrNameLst>
                                      </p:cBhvr>
                                      <p:tavLst>
                                        <p:tav tm="0">
                                          <p:val>
                                            <p:strVal val="#ppt_x-0.25"/>
                                          </p:val>
                                        </p:tav>
                                        <p:tav tm="100000">
                                          <p:val>
                                            <p:strVal val="#ppt_x"/>
                                          </p:val>
                                        </p:tav>
                                      </p:tavLst>
                                    </p:anim>
                                    <p:anim calcmode="lin" valueType="num">
                                      <p:cBhvr>
                                        <p:cTn id="1296" dur="996" tmFilter="0.0,0.0; 0.25,0.07; 0.50,0.2; 0.75,0.467; 1.0,1.0">
                                          <p:stCondLst>
                                            <p:cond delay="0"/>
                                          </p:stCondLst>
                                        </p:cTn>
                                        <p:tgtEl>
                                          <p:spTgt spid="146"/>
                                        </p:tgtEl>
                                        <p:attrNameLst>
                                          <p:attrName>ppt_y</p:attrName>
                                        </p:attrNameLst>
                                      </p:cBhvr>
                                      <p:tavLst>
                                        <p:tav tm="0" fmla="#ppt_y-sin(pi*$)/3">
                                          <p:val>
                                            <p:fltVal val="0.5"/>
                                          </p:val>
                                        </p:tav>
                                        <p:tav tm="100000">
                                          <p:val>
                                            <p:fltVal val="1"/>
                                          </p:val>
                                        </p:tav>
                                      </p:tavLst>
                                    </p:anim>
                                    <p:anim calcmode="lin" valueType="num">
                                      <p:cBhvr>
                                        <p:cTn id="1297" dur="996" tmFilter="0, 0; 0.125,0.2665; 0.25,0.4; 0.375,0.465; 0.5,0.5;  0.625,0.535; 0.75,0.6; 0.875,0.7335; 1,1">
                                          <p:stCondLst>
                                            <p:cond delay="996"/>
                                          </p:stCondLst>
                                        </p:cTn>
                                        <p:tgtEl>
                                          <p:spTgt spid="146"/>
                                        </p:tgtEl>
                                        <p:attrNameLst>
                                          <p:attrName>ppt_y</p:attrName>
                                        </p:attrNameLst>
                                      </p:cBhvr>
                                      <p:tavLst>
                                        <p:tav tm="0" fmla="#ppt_y-sin(pi*$)/9">
                                          <p:val>
                                            <p:fltVal val="0"/>
                                          </p:val>
                                        </p:tav>
                                        <p:tav tm="100000">
                                          <p:val>
                                            <p:fltVal val="1"/>
                                          </p:val>
                                        </p:tav>
                                      </p:tavLst>
                                    </p:anim>
                                    <p:anim calcmode="lin" valueType="num">
                                      <p:cBhvr>
                                        <p:cTn id="1298" dur="498" tmFilter="0, 0; 0.125,0.2665; 0.25,0.4; 0.375,0.465; 0.5,0.5;  0.625,0.535; 0.75,0.6; 0.875,0.7335; 1,1">
                                          <p:stCondLst>
                                            <p:cond delay="1986"/>
                                          </p:stCondLst>
                                        </p:cTn>
                                        <p:tgtEl>
                                          <p:spTgt spid="146"/>
                                        </p:tgtEl>
                                        <p:attrNameLst>
                                          <p:attrName>ppt_y</p:attrName>
                                        </p:attrNameLst>
                                      </p:cBhvr>
                                      <p:tavLst>
                                        <p:tav tm="0" fmla="#ppt_y-sin(pi*$)/27">
                                          <p:val>
                                            <p:fltVal val="0"/>
                                          </p:val>
                                        </p:tav>
                                        <p:tav tm="100000">
                                          <p:val>
                                            <p:fltVal val="1"/>
                                          </p:val>
                                        </p:tav>
                                      </p:tavLst>
                                    </p:anim>
                                    <p:anim calcmode="lin" valueType="num">
                                      <p:cBhvr>
                                        <p:cTn id="1299" dur="246" tmFilter="0, 0; 0.125,0.2665; 0.25,0.4; 0.375,0.465; 0.5,0.5;  0.625,0.535; 0.75,0.6; 0.875,0.7335; 1,1">
                                          <p:stCondLst>
                                            <p:cond delay="2484"/>
                                          </p:stCondLst>
                                        </p:cTn>
                                        <p:tgtEl>
                                          <p:spTgt spid="146"/>
                                        </p:tgtEl>
                                        <p:attrNameLst>
                                          <p:attrName>ppt_y</p:attrName>
                                        </p:attrNameLst>
                                      </p:cBhvr>
                                      <p:tavLst>
                                        <p:tav tm="0" fmla="#ppt_y-sin(pi*$)/81">
                                          <p:val>
                                            <p:fltVal val="0"/>
                                          </p:val>
                                        </p:tav>
                                        <p:tav tm="100000">
                                          <p:val>
                                            <p:fltVal val="1"/>
                                          </p:val>
                                        </p:tav>
                                      </p:tavLst>
                                    </p:anim>
                                    <p:animScale>
                                      <p:cBhvr>
                                        <p:cTn id="1300" dur="39">
                                          <p:stCondLst>
                                            <p:cond delay="975"/>
                                          </p:stCondLst>
                                        </p:cTn>
                                        <p:tgtEl>
                                          <p:spTgt spid="146"/>
                                        </p:tgtEl>
                                      </p:cBhvr>
                                      <p:to x="100000" y="60000"/>
                                    </p:animScale>
                                    <p:animScale>
                                      <p:cBhvr>
                                        <p:cTn id="1301" dur="249" decel="50000">
                                          <p:stCondLst>
                                            <p:cond delay="1014"/>
                                          </p:stCondLst>
                                        </p:cTn>
                                        <p:tgtEl>
                                          <p:spTgt spid="146"/>
                                        </p:tgtEl>
                                      </p:cBhvr>
                                      <p:to x="100000" y="100000"/>
                                    </p:animScale>
                                    <p:animScale>
                                      <p:cBhvr>
                                        <p:cTn id="1302" dur="39">
                                          <p:stCondLst>
                                            <p:cond delay="1968"/>
                                          </p:stCondLst>
                                        </p:cTn>
                                        <p:tgtEl>
                                          <p:spTgt spid="146"/>
                                        </p:tgtEl>
                                      </p:cBhvr>
                                      <p:to x="100000" y="80000"/>
                                    </p:animScale>
                                    <p:animScale>
                                      <p:cBhvr>
                                        <p:cTn id="1303" dur="249" decel="50000">
                                          <p:stCondLst>
                                            <p:cond delay="2007"/>
                                          </p:stCondLst>
                                        </p:cTn>
                                        <p:tgtEl>
                                          <p:spTgt spid="146"/>
                                        </p:tgtEl>
                                      </p:cBhvr>
                                      <p:to x="100000" y="100000"/>
                                    </p:animScale>
                                    <p:animScale>
                                      <p:cBhvr>
                                        <p:cTn id="1304" dur="39">
                                          <p:stCondLst>
                                            <p:cond delay="2463"/>
                                          </p:stCondLst>
                                        </p:cTn>
                                        <p:tgtEl>
                                          <p:spTgt spid="146"/>
                                        </p:tgtEl>
                                      </p:cBhvr>
                                      <p:to x="100000" y="90000"/>
                                    </p:animScale>
                                    <p:animScale>
                                      <p:cBhvr>
                                        <p:cTn id="1305" dur="249" decel="50000">
                                          <p:stCondLst>
                                            <p:cond delay="2502"/>
                                          </p:stCondLst>
                                        </p:cTn>
                                        <p:tgtEl>
                                          <p:spTgt spid="146"/>
                                        </p:tgtEl>
                                      </p:cBhvr>
                                      <p:to x="100000" y="100000"/>
                                    </p:animScale>
                                    <p:animScale>
                                      <p:cBhvr>
                                        <p:cTn id="1306" dur="39">
                                          <p:stCondLst>
                                            <p:cond delay="2712"/>
                                          </p:stCondLst>
                                        </p:cTn>
                                        <p:tgtEl>
                                          <p:spTgt spid="146"/>
                                        </p:tgtEl>
                                      </p:cBhvr>
                                      <p:to x="100000" y="95000"/>
                                    </p:animScale>
                                    <p:animScale>
                                      <p:cBhvr>
                                        <p:cTn id="1307" dur="249" decel="50000">
                                          <p:stCondLst>
                                            <p:cond delay="2751"/>
                                          </p:stCondLst>
                                        </p:cTn>
                                        <p:tgtEl>
                                          <p:spTgt spid="146"/>
                                        </p:tgtEl>
                                      </p:cBhvr>
                                      <p:to x="100000" y="100000"/>
                                    </p:animScale>
                                  </p:childTnLst>
                                </p:cTn>
                              </p:par>
                              <p:par>
                                <p:cTn id="1308" presetID="26" presetClass="entr" presetSubtype="0" fill="hold" nodeType="withEffect">
                                  <p:stCondLst>
                                    <p:cond delay="0"/>
                                  </p:stCondLst>
                                  <p:childTnLst>
                                    <p:set>
                                      <p:cBhvr>
                                        <p:cTn id="1309" dur="1" fill="hold">
                                          <p:stCondLst>
                                            <p:cond delay="0"/>
                                          </p:stCondLst>
                                        </p:cTn>
                                        <p:tgtEl>
                                          <p:spTgt spid="148"/>
                                        </p:tgtEl>
                                        <p:attrNameLst>
                                          <p:attrName>style.visibility</p:attrName>
                                        </p:attrNameLst>
                                      </p:cBhvr>
                                      <p:to>
                                        <p:strVal val="visible"/>
                                      </p:to>
                                    </p:set>
                                    <p:animEffect transition="in" filter="wipe(down)">
                                      <p:cBhvr>
                                        <p:cTn id="1310" dur="870">
                                          <p:stCondLst>
                                            <p:cond delay="0"/>
                                          </p:stCondLst>
                                        </p:cTn>
                                        <p:tgtEl>
                                          <p:spTgt spid="148"/>
                                        </p:tgtEl>
                                      </p:cBhvr>
                                    </p:animEffect>
                                    <p:anim calcmode="lin" valueType="num">
                                      <p:cBhvr>
                                        <p:cTn id="1311" dur="2733" tmFilter="0,0; 0.14,0.36; 0.43,0.73; 0.71,0.91; 1.0,1.0">
                                          <p:stCondLst>
                                            <p:cond delay="0"/>
                                          </p:stCondLst>
                                        </p:cTn>
                                        <p:tgtEl>
                                          <p:spTgt spid="148"/>
                                        </p:tgtEl>
                                        <p:attrNameLst>
                                          <p:attrName>ppt_x</p:attrName>
                                        </p:attrNameLst>
                                      </p:cBhvr>
                                      <p:tavLst>
                                        <p:tav tm="0">
                                          <p:val>
                                            <p:strVal val="#ppt_x-0.25"/>
                                          </p:val>
                                        </p:tav>
                                        <p:tav tm="100000">
                                          <p:val>
                                            <p:strVal val="#ppt_x"/>
                                          </p:val>
                                        </p:tav>
                                      </p:tavLst>
                                    </p:anim>
                                    <p:anim calcmode="lin" valueType="num">
                                      <p:cBhvr>
                                        <p:cTn id="1312" dur="996" tmFilter="0.0,0.0; 0.25,0.07; 0.50,0.2; 0.75,0.467; 1.0,1.0">
                                          <p:stCondLst>
                                            <p:cond delay="0"/>
                                          </p:stCondLst>
                                        </p:cTn>
                                        <p:tgtEl>
                                          <p:spTgt spid="148"/>
                                        </p:tgtEl>
                                        <p:attrNameLst>
                                          <p:attrName>ppt_y</p:attrName>
                                        </p:attrNameLst>
                                      </p:cBhvr>
                                      <p:tavLst>
                                        <p:tav tm="0" fmla="#ppt_y-sin(pi*$)/3">
                                          <p:val>
                                            <p:fltVal val="0.5"/>
                                          </p:val>
                                        </p:tav>
                                        <p:tav tm="100000">
                                          <p:val>
                                            <p:fltVal val="1"/>
                                          </p:val>
                                        </p:tav>
                                      </p:tavLst>
                                    </p:anim>
                                    <p:anim calcmode="lin" valueType="num">
                                      <p:cBhvr>
                                        <p:cTn id="1313" dur="996" tmFilter="0, 0; 0.125,0.2665; 0.25,0.4; 0.375,0.465; 0.5,0.5;  0.625,0.535; 0.75,0.6; 0.875,0.7335; 1,1">
                                          <p:stCondLst>
                                            <p:cond delay="996"/>
                                          </p:stCondLst>
                                        </p:cTn>
                                        <p:tgtEl>
                                          <p:spTgt spid="148"/>
                                        </p:tgtEl>
                                        <p:attrNameLst>
                                          <p:attrName>ppt_y</p:attrName>
                                        </p:attrNameLst>
                                      </p:cBhvr>
                                      <p:tavLst>
                                        <p:tav tm="0" fmla="#ppt_y-sin(pi*$)/9">
                                          <p:val>
                                            <p:fltVal val="0"/>
                                          </p:val>
                                        </p:tav>
                                        <p:tav tm="100000">
                                          <p:val>
                                            <p:fltVal val="1"/>
                                          </p:val>
                                        </p:tav>
                                      </p:tavLst>
                                    </p:anim>
                                    <p:anim calcmode="lin" valueType="num">
                                      <p:cBhvr>
                                        <p:cTn id="1314" dur="498" tmFilter="0, 0; 0.125,0.2665; 0.25,0.4; 0.375,0.465; 0.5,0.5;  0.625,0.535; 0.75,0.6; 0.875,0.7335; 1,1">
                                          <p:stCondLst>
                                            <p:cond delay="1986"/>
                                          </p:stCondLst>
                                        </p:cTn>
                                        <p:tgtEl>
                                          <p:spTgt spid="148"/>
                                        </p:tgtEl>
                                        <p:attrNameLst>
                                          <p:attrName>ppt_y</p:attrName>
                                        </p:attrNameLst>
                                      </p:cBhvr>
                                      <p:tavLst>
                                        <p:tav tm="0" fmla="#ppt_y-sin(pi*$)/27">
                                          <p:val>
                                            <p:fltVal val="0"/>
                                          </p:val>
                                        </p:tav>
                                        <p:tav tm="100000">
                                          <p:val>
                                            <p:fltVal val="1"/>
                                          </p:val>
                                        </p:tav>
                                      </p:tavLst>
                                    </p:anim>
                                    <p:anim calcmode="lin" valueType="num">
                                      <p:cBhvr>
                                        <p:cTn id="1315" dur="246" tmFilter="0, 0; 0.125,0.2665; 0.25,0.4; 0.375,0.465; 0.5,0.5;  0.625,0.535; 0.75,0.6; 0.875,0.7335; 1,1">
                                          <p:stCondLst>
                                            <p:cond delay="2484"/>
                                          </p:stCondLst>
                                        </p:cTn>
                                        <p:tgtEl>
                                          <p:spTgt spid="148"/>
                                        </p:tgtEl>
                                        <p:attrNameLst>
                                          <p:attrName>ppt_y</p:attrName>
                                        </p:attrNameLst>
                                      </p:cBhvr>
                                      <p:tavLst>
                                        <p:tav tm="0" fmla="#ppt_y-sin(pi*$)/81">
                                          <p:val>
                                            <p:fltVal val="0"/>
                                          </p:val>
                                        </p:tav>
                                        <p:tav tm="100000">
                                          <p:val>
                                            <p:fltVal val="1"/>
                                          </p:val>
                                        </p:tav>
                                      </p:tavLst>
                                    </p:anim>
                                    <p:animScale>
                                      <p:cBhvr>
                                        <p:cTn id="1316" dur="39">
                                          <p:stCondLst>
                                            <p:cond delay="975"/>
                                          </p:stCondLst>
                                        </p:cTn>
                                        <p:tgtEl>
                                          <p:spTgt spid="148"/>
                                        </p:tgtEl>
                                      </p:cBhvr>
                                      <p:to x="100000" y="60000"/>
                                    </p:animScale>
                                    <p:animScale>
                                      <p:cBhvr>
                                        <p:cTn id="1317" dur="249" decel="50000">
                                          <p:stCondLst>
                                            <p:cond delay="1014"/>
                                          </p:stCondLst>
                                        </p:cTn>
                                        <p:tgtEl>
                                          <p:spTgt spid="148"/>
                                        </p:tgtEl>
                                      </p:cBhvr>
                                      <p:to x="100000" y="100000"/>
                                    </p:animScale>
                                    <p:animScale>
                                      <p:cBhvr>
                                        <p:cTn id="1318" dur="39">
                                          <p:stCondLst>
                                            <p:cond delay="1968"/>
                                          </p:stCondLst>
                                        </p:cTn>
                                        <p:tgtEl>
                                          <p:spTgt spid="148"/>
                                        </p:tgtEl>
                                      </p:cBhvr>
                                      <p:to x="100000" y="80000"/>
                                    </p:animScale>
                                    <p:animScale>
                                      <p:cBhvr>
                                        <p:cTn id="1319" dur="249" decel="50000">
                                          <p:stCondLst>
                                            <p:cond delay="2007"/>
                                          </p:stCondLst>
                                        </p:cTn>
                                        <p:tgtEl>
                                          <p:spTgt spid="148"/>
                                        </p:tgtEl>
                                      </p:cBhvr>
                                      <p:to x="100000" y="100000"/>
                                    </p:animScale>
                                    <p:animScale>
                                      <p:cBhvr>
                                        <p:cTn id="1320" dur="39">
                                          <p:stCondLst>
                                            <p:cond delay="2463"/>
                                          </p:stCondLst>
                                        </p:cTn>
                                        <p:tgtEl>
                                          <p:spTgt spid="148"/>
                                        </p:tgtEl>
                                      </p:cBhvr>
                                      <p:to x="100000" y="90000"/>
                                    </p:animScale>
                                    <p:animScale>
                                      <p:cBhvr>
                                        <p:cTn id="1321" dur="249" decel="50000">
                                          <p:stCondLst>
                                            <p:cond delay="2502"/>
                                          </p:stCondLst>
                                        </p:cTn>
                                        <p:tgtEl>
                                          <p:spTgt spid="148"/>
                                        </p:tgtEl>
                                      </p:cBhvr>
                                      <p:to x="100000" y="100000"/>
                                    </p:animScale>
                                    <p:animScale>
                                      <p:cBhvr>
                                        <p:cTn id="1322" dur="39">
                                          <p:stCondLst>
                                            <p:cond delay="2712"/>
                                          </p:stCondLst>
                                        </p:cTn>
                                        <p:tgtEl>
                                          <p:spTgt spid="148"/>
                                        </p:tgtEl>
                                      </p:cBhvr>
                                      <p:to x="100000" y="95000"/>
                                    </p:animScale>
                                    <p:animScale>
                                      <p:cBhvr>
                                        <p:cTn id="1323" dur="249" decel="50000">
                                          <p:stCondLst>
                                            <p:cond delay="2751"/>
                                          </p:stCondLst>
                                        </p:cTn>
                                        <p:tgtEl>
                                          <p:spTgt spid="148"/>
                                        </p:tgtEl>
                                      </p:cBhvr>
                                      <p:to x="100000" y="100000"/>
                                    </p:animScale>
                                  </p:childTnLst>
                                </p:cTn>
                              </p:par>
                              <p:par>
                                <p:cTn id="1324" presetID="26" presetClass="entr" presetSubtype="0" fill="hold" nodeType="withEffect">
                                  <p:stCondLst>
                                    <p:cond delay="0"/>
                                  </p:stCondLst>
                                  <p:childTnLst>
                                    <p:set>
                                      <p:cBhvr>
                                        <p:cTn id="1325" dur="1" fill="hold">
                                          <p:stCondLst>
                                            <p:cond delay="0"/>
                                          </p:stCondLst>
                                        </p:cTn>
                                        <p:tgtEl>
                                          <p:spTgt spid="156"/>
                                        </p:tgtEl>
                                        <p:attrNameLst>
                                          <p:attrName>style.visibility</p:attrName>
                                        </p:attrNameLst>
                                      </p:cBhvr>
                                      <p:to>
                                        <p:strVal val="visible"/>
                                      </p:to>
                                    </p:set>
                                    <p:animEffect transition="in" filter="wipe(down)">
                                      <p:cBhvr>
                                        <p:cTn id="1326" dur="870">
                                          <p:stCondLst>
                                            <p:cond delay="0"/>
                                          </p:stCondLst>
                                        </p:cTn>
                                        <p:tgtEl>
                                          <p:spTgt spid="156"/>
                                        </p:tgtEl>
                                      </p:cBhvr>
                                    </p:animEffect>
                                    <p:anim calcmode="lin" valueType="num">
                                      <p:cBhvr>
                                        <p:cTn id="1327" dur="2733" tmFilter="0,0; 0.14,0.36; 0.43,0.73; 0.71,0.91; 1.0,1.0">
                                          <p:stCondLst>
                                            <p:cond delay="0"/>
                                          </p:stCondLst>
                                        </p:cTn>
                                        <p:tgtEl>
                                          <p:spTgt spid="156"/>
                                        </p:tgtEl>
                                        <p:attrNameLst>
                                          <p:attrName>ppt_x</p:attrName>
                                        </p:attrNameLst>
                                      </p:cBhvr>
                                      <p:tavLst>
                                        <p:tav tm="0">
                                          <p:val>
                                            <p:strVal val="#ppt_x-0.25"/>
                                          </p:val>
                                        </p:tav>
                                        <p:tav tm="100000">
                                          <p:val>
                                            <p:strVal val="#ppt_x"/>
                                          </p:val>
                                        </p:tav>
                                      </p:tavLst>
                                    </p:anim>
                                    <p:anim calcmode="lin" valueType="num">
                                      <p:cBhvr>
                                        <p:cTn id="1328" dur="996" tmFilter="0.0,0.0; 0.25,0.07; 0.50,0.2; 0.75,0.467; 1.0,1.0">
                                          <p:stCondLst>
                                            <p:cond delay="0"/>
                                          </p:stCondLst>
                                        </p:cTn>
                                        <p:tgtEl>
                                          <p:spTgt spid="156"/>
                                        </p:tgtEl>
                                        <p:attrNameLst>
                                          <p:attrName>ppt_y</p:attrName>
                                        </p:attrNameLst>
                                      </p:cBhvr>
                                      <p:tavLst>
                                        <p:tav tm="0" fmla="#ppt_y-sin(pi*$)/3">
                                          <p:val>
                                            <p:fltVal val="0.5"/>
                                          </p:val>
                                        </p:tav>
                                        <p:tav tm="100000">
                                          <p:val>
                                            <p:fltVal val="1"/>
                                          </p:val>
                                        </p:tav>
                                      </p:tavLst>
                                    </p:anim>
                                    <p:anim calcmode="lin" valueType="num">
                                      <p:cBhvr>
                                        <p:cTn id="1329" dur="996" tmFilter="0, 0; 0.125,0.2665; 0.25,0.4; 0.375,0.465; 0.5,0.5;  0.625,0.535; 0.75,0.6; 0.875,0.7335; 1,1">
                                          <p:stCondLst>
                                            <p:cond delay="996"/>
                                          </p:stCondLst>
                                        </p:cTn>
                                        <p:tgtEl>
                                          <p:spTgt spid="156"/>
                                        </p:tgtEl>
                                        <p:attrNameLst>
                                          <p:attrName>ppt_y</p:attrName>
                                        </p:attrNameLst>
                                      </p:cBhvr>
                                      <p:tavLst>
                                        <p:tav tm="0" fmla="#ppt_y-sin(pi*$)/9">
                                          <p:val>
                                            <p:fltVal val="0"/>
                                          </p:val>
                                        </p:tav>
                                        <p:tav tm="100000">
                                          <p:val>
                                            <p:fltVal val="1"/>
                                          </p:val>
                                        </p:tav>
                                      </p:tavLst>
                                    </p:anim>
                                    <p:anim calcmode="lin" valueType="num">
                                      <p:cBhvr>
                                        <p:cTn id="1330" dur="498" tmFilter="0, 0; 0.125,0.2665; 0.25,0.4; 0.375,0.465; 0.5,0.5;  0.625,0.535; 0.75,0.6; 0.875,0.7335; 1,1">
                                          <p:stCondLst>
                                            <p:cond delay="1986"/>
                                          </p:stCondLst>
                                        </p:cTn>
                                        <p:tgtEl>
                                          <p:spTgt spid="156"/>
                                        </p:tgtEl>
                                        <p:attrNameLst>
                                          <p:attrName>ppt_y</p:attrName>
                                        </p:attrNameLst>
                                      </p:cBhvr>
                                      <p:tavLst>
                                        <p:tav tm="0" fmla="#ppt_y-sin(pi*$)/27">
                                          <p:val>
                                            <p:fltVal val="0"/>
                                          </p:val>
                                        </p:tav>
                                        <p:tav tm="100000">
                                          <p:val>
                                            <p:fltVal val="1"/>
                                          </p:val>
                                        </p:tav>
                                      </p:tavLst>
                                    </p:anim>
                                    <p:anim calcmode="lin" valueType="num">
                                      <p:cBhvr>
                                        <p:cTn id="1331" dur="246" tmFilter="0, 0; 0.125,0.2665; 0.25,0.4; 0.375,0.465; 0.5,0.5;  0.625,0.535; 0.75,0.6; 0.875,0.7335; 1,1">
                                          <p:stCondLst>
                                            <p:cond delay="2484"/>
                                          </p:stCondLst>
                                        </p:cTn>
                                        <p:tgtEl>
                                          <p:spTgt spid="156"/>
                                        </p:tgtEl>
                                        <p:attrNameLst>
                                          <p:attrName>ppt_y</p:attrName>
                                        </p:attrNameLst>
                                      </p:cBhvr>
                                      <p:tavLst>
                                        <p:tav tm="0" fmla="#ppt_y-sin(pi*$)/81">
                                          <p:val>
                                            <p:fltVal val="0"/>
                                          </p:val>
                                        </p:tav>
                                        <p:tav tm="100000">
                                          <p:val>
                                            <p:fltVal val="1"/>
                                          </p:val>
                                        </p:tav>
                                      </p:tavLst>
                                    </p:anim>
                                    <p:animScale>
                                      <p:cBhvr>
                                        <p:cTn id="1332" dur="39">
                                          <p:stCondLst>
                                            <p:cond delay="975"/>
                                          </p:stCondLst>
                                        </p:cTn>
                                        <p:tgtEl>
                                          <p:spTgt spid="156"/>
                                        </p:tgtEl>
                                      </p:cBhvr>
                                      <p:to x="100000" y="60000"/>
                                    </p:animScale>
                                    <p:animScale>
                                      <p:cBhvr>
                                        <p:cTn id="1333" dur="249" decel="50000">
                                          <p:stCondLst>
                                            <p:cond delay="1014"/>
                                          </p:stCondLst>
                                        </p:cTn>
                                        <p:tgtEl>
                                          <p:spTgt spid="156"/>
                                        </p:tgtEl>
                                      </p:cBhvr>
                                      <p:to x="100000" y="100000"/>
                                    </p:animScale>
                                    <p:animScale>
                                      <p:cBhvr>
                                        <p:cTn id="1334" dur="39">
                                          <p:stCondLst>
                                            <p:cond delay="1968"/>
                                          </p:stCondLst>
                                        </p:cTn>
                                        <p:tgtEl>
                                          <p:spTgt spid="156"/>
                                        </p:tgtEl>
                                      </p:cBhvr>
                                      <p:to x="100000" y="80000"/>
                                    </p:animScale>
                                    <p:animScale>
                                      <p:cBhvr>
                                        <p:cTn id="1335" dur="249" decel="50000">
                                          <p:stCondLst>
                                            <p:cond delay="2007"/>
                                          </p:stCondLst>
                                        </p:cTn>
                                        <p:tgtEl>
                                          <p:spTgt spid="156"/>
                                        </p:tgtEl>
                                      </p:cBhvr>
                                      <p:to x="100000" y="100000"/>
                                    </p:animScale>
                                    <p:animScale>
                                      <p:cBhvr>
                                        <p:cTn id="1336" dur="39">
                                          <p:stCondLst>
                                            <p:cond delay="2463"/>
                                          </p:stCondLst>
                                        </p:cTn>
                                        <p:tgtEl>
                                          <p:spTgt spid="156"/>
                                        </p:tgtEl>
                                      </p:cBhvr>
                                      <p:to x="100000" y="90000"/>
                                    </p:animScale>
                                    <p:animScale>
                                      <p:cBhvr>
                                        <p:cTn id="1337" dur="249" decel="50000">
                                          <p:stCondLst>
                                            <p:cond delay="2502"/>
                                          </p:stCondLst>
                                        </p:cTn>
                                        <p:tgtEl>
                                          <p:spTgt spid="156"/>
                                        </p:tgtEl>
                                      </p:cBhvr>
                                      <p:to x="100000" y="100000"/>
                                    </p:animScale>
                                    <p:animScale>
                                      <p:cBhvr>
                                        <p:cTn id="1338" dur="39">
                                          <p:stCondLst>
                                            <p:cond delay="2712"/>
                                          </p:stCondLst>
                                        </p:cTn>
                                        <p:tgtEl>
                                          <p:spTgt spid="156"/>
                                        </p:tgtEl>
                                      </p:cBhvr>
                                      <p:to x="100000" y="95000"/>
                                    </p:animScale>
                                    <p:animScale>
                                      <p:cBhvr>
                                        <p:cTn id="1339" dur="249" decel="50000">
                                          <p:stCondLst>
                                            <p:cond delay="2751"/>
                                          </p:stCondLst>
                                        </p:cTn>
                                        <p:tgtEl>
                                          <p:spTgt spid="156"/>
                                        </p:tgtEl>
                                      </p:cBhvr>
                                      <p:to x="100000" y="100000"/>
                                    </p:animScale>
                                  </p:childTnLst>
                                </p:cTn>
                              </p:par>
                              <p:par>
                                <p:cTn id="1340" presetID="26" presetClass="entr" presetSubtype="0" fill="hold" nodeType="withEffect">
                                  <p:stCondLst>
                                    <p:cond delay="0"/>
                                  </p:stCondLst>
                                  <p:childTnLst>
                                    <p:set>
                                      <p:cBhvr>
                                        <p:cTn id="1341" dur="1" fill="hold">
                                          <p:stCondLst>
                                            <p:cond delay="0"/>
                                          </p:stCondLst>
                                        </p:cTn>
                                        <p:tgtEl>
                                          <p:spTgt spid="150"/>
                                        </p:tgtEl>
                                        <p:attrNameLst>
                                          <p:attrName>style.visibility</p:attrName>
                                        </p:attrNameLst>
                                      </p:cBhvr>
                                      <p:to>
                                        <p:strVal val="visible"/>
                                      </p:to>
                                    </p:set>
                                    <p:animEffect transition="in" filter="wipe(down)">
                                      <p:cBhvr>
                                        <p:cTn id="1342" dur="870">
                                          <p:stCondLst>
                                            <p:cond delay="0"/>
                                          </p:stCondLst>
                                        </p:cTn>
                                        <p:tgtEl>
                                          <p:spTgt spid="150"/>
                                        </p:tgtEl>
                                      </p:cBhvr>
                                    </p:animEffect>
                                    <p:anim calcmode="lin" valueType="num">
                                      <p:cBhvr>
                                        <p:cTn id="1343" dur="2733" tmFilter="0,0; 0.14,0.36; 0.43,0.73; 0.71,0.91; 1.0,1.0">
                                          <p:stCondLst>
                                            <p:cond delay="0"/>
                                          </p:stCondLst>
                                        </p:cTn>
                                        <p:tgtEl>
                                          <p:spTgt spid="150"/>
                                        </p:tgtEl>
                                        <p:attrNameLst>
                                          <p:attrName>ppt_x</p:attrName>
                                        </p:attrNameLst>
                                      </p:cBhvr>
                                      <p:tavLst>
                                        <p:tav tm="0">
                                          <p:val>
                                            <p:strVal val="#ppt_x-0.25"/>
                                          </p:val>
                                        </p:tav>
                                        <p:tav tm="100000">
                                          <p:val>
                                            <p:strVal val="#ppt_x"/>
                                          </p:val>
                                        </p:tav>
                                      </p:tavLst>
                                    </p:anim>
                                    <p:anim calcmode="lin" valueType="num">
                                      <p:cBhvr>
                                        <p:cTn id="1344" dur="996" tmFilter="0.0,0.0; 0.25,0.07; 0.50,0.2; 0.75,0.467; 1.0,1.0">
                                          <p:stCondLst>
                                            <p:cond delay="0"/>
                                          </p:stCondLst>
                                        </p:cTn>
                                        <p:tgtEl>
                                          <p:spTgt spid="150"/>
                                        </p:tgtEl>
                                        <p:attrNameLst>
                                          <p:attrName>ppt_y</p:attrName>
                                        </p:attrNameLst>
                                      </p:cBhvr>
                                      <p:tavLst>
                                        <p:tav tm="0" fmla="#ppt_y-sin(pi*$)/3">
                                          <p:val>
                                            <p:fltVal val="0.5"/>
                                          </p:val>
                                        </p:tav>
                                        <p:tav tm="100000">
                                          <p:val>
                                            <p:fltVal val="1"/>
                                          </p:val>
                                        </p:tav>
                                      </p:tavLst>
                                    </p:anim>
                                    <p:anim calcmode="lin" valueType="num">
                                      <p:cBhvr>
                                        <p:cTn id="1345" dur="996" tmFilter="0, 0; 0.125,0.2665; 0.25,0.4; 0.375,0.465; 0.5,0.5;  0.625,0.535; 0.75,0.6; 0.875,0.7335; 1,1">
                                          <p:stCondLst>
                                            <p:cond delay="996"/>
                                          </p:stCondLst>
                                        </p:cTn>
                                        <p:tgtEl>
                                          <p:spTgt spid="150"/>
                                        </p:tgtEl>
                                        <p:attrNameLst>
                                          <p:attrName>ppt_y</p:attrName>
                                        </p:attrNameLst>
                                      </p:cBhvr>
                                      <p:tavLst>
                                        <p:tav tm="0" fmla="#ppt_y-sin(pi*$)/9">
                                          <p:val>
                                            <p:fltVal val="0"/>
                                          </p:val>
                                        </p:tav>
                                        <p:tav tm="100000">
                                          <p:val>
                                            <p:fltVal val="1"/>
                                          </p:val>
                                        </p:tav>
                                      </p:tavLst>
                                    </p:anim>
                                    <p:anim calcmode="lin" valueType="num">
                                      <p:cBhvr>
                                        <p:cTn id="1346" dur="498" tmFilter="0, 0; 0.125,0.2665; 0.25,0.4; 0.375,0.465; 0.5,0.5;  0.625,0.535; 0.75,0.6; 0.875,0.7335; 1,1">
                                          <p:stCondLst>
                                            <p:cond delay="1986"/>
                                          </p:stCondLst>
                                        </p:cTn>
                                        <p:tgtEl>
                                          <p:spTgt spid="150"/>
                                        </p:tgtEl>
                                        <p:attrNameLst>
                                          <p:attrName>ppt_y</p:attrName>
                                        </p:attrNameLst>
                                      </p:cBhvr>
                                      <p:tavLst>
                                        <p:tav tm="0" fmla="#ppt_y-sin(pi*$)/27">
                                          <p:val>
                                            <p:fltVal val="0"/>
                                          </p:val>
                                        </p:tav>
                                        <p:tav tm="100000">
                                          <p:val>
                                            <p:fltVal val="1"/>
                                          </p:val>
                                        </p:tav>
                                      </p:tavLst>
                                    </p:anim>
                                    <p:anim calcmode="lin" valueType="num">
                                      <p:cBhvr>
                                        <p:cTn id="1347" dur="246" tmFilter="0, 0; 0.125,0.2665; 0.25,0.4; 0.375,0.465; 0.5,0.5;  0.625,0.535; 0.75,0.6; 0.875,0.7335; 1,1">
                                          <p:stCondLst>
                                            <p:cond delay="2484"/>
                                          </p:stCondLst>
                                        </p:cTn>
                                        <p:tgtEl>
                                          <p:spTgt spid="150"/>
                                        </p:tgtEl>
                                        <p:attrNameLst>
                                          <p:attrName>ppt_y</p:attrName>
                                        </p:attrNameLst>
                                      </p:cBhvr>
                                      <p:tavLst>
                                        <p:tav tm="0" fmla="#ppt_y-sin(pi*$)/81">
                                          <p:val>
                                            <p:fltVal val="0"/>
                                          </p:val>
                                        </p:tav>
                                        <p:tav tm="100000">
                                          <p:val>
                                            <p:fltVal val="1"/>
                                          </p:val>
                                        </p:tav>
                                      </p:tavLst>
                                    </p:anim>
                                    <p:animScale>
                                      <p:cBhvr>
                                        <p:cTn id="1348" dur="39">
                                          <p:stCondLst>
                                            <p:cond delay="975"/>
                                          </p:stCondLst>
                                        </p:cTn>
                                        <p:tgtEl>
                                          <p:spTgt spid="150"/>
                                        </p:tgtEl>
                                      </p:cBhvr>
                                      <p:to x="100000" y="60000"/>
                                    </p:animScale>
                                    <p:animScale>
                                      <p:cBhvr>
                                        <p:cTn id="1349" dur="249" decel="50000">
                                          <p:stCondLst>
                                            <p:cond delay="1014"/>
                                          </p:stCondLst>
                                        </p:cTn>
                                        <p:tgtEl>
                                          <p:spTgt spid="150"/>
                                        </p:tgtEl>
                                      </p:cBhvr>
                                      <p:to x="100000" y="100000"/>
                                    </p:animScale>
                                    <p:animScale>
                                      <p:cBhvr>
                                        <p:cTn id="1350" dur="39">
                                          <p:stCondLst>
                                            <p:cond delay="1968"/>
                                          </p:stCondLst>
                                        </p:cTn>
                                        <p:tgtEl>
                                          <p:spTgt spid="150"/>
                                        </p:tgtEl>
                                      </p:cBhvr>
                                      <p:to x="100000" y="80000"/>
                                    </p:animScale>
                                    <p:animScale>
                                      <p:cBhvr>
                                        <p:cTn id="1351" dur="249" decel="50000">
                                          <p:stCondLst>
                                            <p:cond delay="2007"/>
                                          </p:stCondLst>
                                        </p:cTn>
                                        <p:tgtEl>
                                          <p:spTgt spid="150"/>
                                        </p:tgtEl>
                                      </p:cBhvr>
                                      <p:to x="100000" y="100000"/>
                                    </p:animScale>
                                    <p:animScale>
                                      <p:cBhvr>
                                        <p:cTn id="1352" dur="39">
                                          <p:stCondLst>
                                            <p:cond delay="2463"/>
                                          </p:stCondLst>
                                        </p:cTn>
                                        <p:tgtEl>
                                          <p:spTgt spid="150"/>
                                        </p:tgtEl>
                                      </p:cBhvr>
                                      <p:to x="100000" y="90000"/>
                                    </p:animScale>
                                    <p:animScale>
                                      <p:cBhvr>
                                        <p:cTn id="1353" dur="249" decel="50000">
                                          <p:stCondLst>
                                            <p:cond delay="2502"/>
                                          </p:stCondLst>
                                        </p:cTn>
                                        <p:tgtEl>
                                          <p:spTgt spid="150"/>
                                        </p:tgtEl>
                                      </p:cBhvr>
                                      <p:to x="100000" y="100000"/>
                                    </p:animScale>
                                    <p:animScale>
                                      <p:cBhvr>
                                        <p:cTn id="1354" dur="39">
                                          <p:stCondLst>
                                            <p:cond delay="2712"/>
                                          </p:stCondLst>
                                        </p:cTn>
                                        <p:tgtEl>
                                          <p:spTgt spid="150"/>
                                        </p:tgtEl>
                                      </p:cBhvr>
                                      <p:to x="100000" y="95000"/>
                                    </p:animScale>
                                    <p:animScale>
                                      <p:cBhvr>
                                        <p:cTn id="1355" dur="249" decel="50000">
                                          <p:stCondLst>
                                            <p:cond delay="2751"/>
                                          </p:stCondLst>
                                        </p:cTn>
                                        <p:tgtEl>
                                          <p:spTgt spid="150"/>
                                        </p:tgtEl>
                                      </p:cBhvr>
                                      <p:to x="100000" y="100000"/>
                                    </p:animScale>
                                  </p:childTnLst>
                                </p:cTn>
                              </p:par>
                              <p:par>
                                <p:cTn id="1356" presetID="26" presetClass="entr" presetSubtype="0" fill="hold" nodeType="withEffect">
                                  <p:stCondLst>
                                    <p:cond delay="0"/>
                                  </p:stCondLst>
                                  <p:childTnLst>
                                    <p:set>
                                      <p:cBhvr>
                                        <p:cTn id="1357" dur="1" fill="hold">
                                          <p:stCondLst>
                                            <p:cond delay="0"/>
                                          </p:stCondLst>
                                        </p:cTn>
                                        <p:tgtEl>
                                          <p:spTgt spid="151"/>
                                        </p:tgtEl>
                                        <p:attrNameLst>
                                          <p:attrName>style.visibility</p:attrName>
                                        </p:attrNameLst>
                                      </p:cBhvr>
                                      <p:to>
                                        <p:strVal val="visible"/>
                                      </p:to>
                                    </p:set>
                                    <p:animEffect transition="in" filter="wipe(down)">
                                      <p:cBhvr>
                                        <p:cTn id="1358" dur="870">
                                          <p:stCondLst>
                                            <p:cond delay="0"/>
                                          </p:stCondLst>
                                        </p:cTn>
                                        <p:tgtEl>
                                          <p:spTgt spid="151"/>
                                        </p:tgtEl>
                                      </p:cBhvr>
                                    </p:animEffect>
                                    <p:anim calcmode="lin" valueType="num">
                                      <p:cBhvr>
                                        <p:cTn id="1359" dur="2733" tmFilter="0,0; 0.14,0.36; 0.43,0.73; 0.71,0.91; 1.0,1.0">
                                          <p:stCondLst>
                                            <p:cond delay="0"/>
                                          </p:stCondLst>
                                        </p:cTn>
                                        <p:tgtEl>
                                          <p:spTgt spid="151"/>
                                        </p:tgtEl>
                                        <p:attrNameLst>
                                          <p:attrName>ppt_x</p:attrName>
                                        </p:attrNameLst>
                                      </p:cBhvr>
                                      <p:tavLst>
                                        <p:tav tm="0">
                                          <p:val>
                                            <p:strVal val="#ppt_x-0.25"/>
                                          </p:val>
                                        </p:tav>
                                        <p:tav tm="100000">
                                          <p:val>
                                            <p:strVal val="#ppt_x"/>
                                          </p:val>
                                        </p:tav>
                                      </p:tavLst>
                                    </p:anim>
                                    <p:anim calcmode="lin" valueType="num">
                                      <p:cBhvr>
                                        <p:cTn id="1360" dur="996" tmFilter="0.0,0.0; 0.25,0.07; 0.50,0.2; 0.75,0.467; 1.0,1.0">
                                          <p:stCondLst>
                                            <p:cond delay="0"/>
                                          </p:stCondLst>
                                        </p:cTn>
                                        <p:tgtEl>
                                          <p:spTgt spid="151"/>
                                        </p:tgtEl>
                                        <p:attrNameLst>
                                          <p:attrName>ppt_y</p:attrName>
                                        </p:attrNameLst>
                                      </p:cBhvr>
                                      <p:tavLst>
                                        <p:tav tm="0" fmla="#ppt_y-sin(pi*$)/3">
                                          <p:val>
                                            <p:fltVal val="0.5"/>
                                          </p:val>
                                        </p:tav>
                                        <p:tav tm="100000">
                                          <p:val>
                                            <p:fltVal val="1"/>
                                          </p:val>
                                        </p:tav>
                                      </p:tavLst>
                                    </p:anim>
                                    <p:anim calcmode="lin" valueType="num">
                                      <p:cBhvr>
                                        <p:cTn id="1361" dur="996" tmFilter="0, 0; 0.125,0.2665; 0.25,0.4; 0.375,0.465; 0.5,0.5;  0.625,0.535; 0.75,0.6; 0.875,0.7335; 1,1">
                                          <p:stCondLst>
                                            <p:cond delay="996"/>
                                          </p:stCondLst>
                                        </p:cTn>
                                        <p:tgtEl>
                                          <p:spTgt spid="151"/>
                                        </p:tgtEl>
                                        <p:attrNameLst>
                                          <p:attrName>ppt_y</p:attrName>
                                        </p:attrNameLst>
                                      </p:cBhvr>
                                      <p:tavLst>
                                        <p:tav tm="0" fmla="#ppt_y-sin(pi*$)/9">
                                          <p:val>
                                            <p:fltVal val="0"/>
                                          </p:val>
                                        </p:tav>
                                        <p:tav tm="100000">
                                          <p:val>
                                            <p:fltVal val="1"/>
                                          </p:val>
                                        </p:tav>
                                      </p:tavLst>
                                    </p:anim>
                                    <p:anim calcmode="lin" valueType="num">
                                      <p:cBhvr>
                                        <p:cTn id="1362" dur="498" tmFilter="0, 0; 0.125,0.2665; 0.25,0.4; 0.375,0.465; 0.5,0.5;  0.625,0.535; 0.75,0.6; 0.875,0.7335; 1,1">
                                          <p:stCondLst>
                                            <p:cond delay="1986"/>
                                          </p:stCondLst>
                                        </p:cTn>
                                        <p:tgtEl>
                                          <p:spTgt spid="151"/>
                                        </p:tgtEl>
                                        <p:attrNameLst>
                                          <p:attrName>ppt_y</p:attrName>
                                        </p:attrNameLst>
                                      </p:cBhvr>
                                      <p:tavLst>
                                        <p:tav tm="0" fmla="#ppt_y-sin(pi*$)/27">
                                          <p:val>
                                            <p:fltVal val="0"/>
                                          </p:val>
                                        </p:tav>
                                        <p:tav tm="100000">
                                          <p:val>
                                            <p:fltVal val="1"/>
                                          </p:val>
                                        </p:tav>
                                      </p:tavLst>
                                    </p:anim>
                                    <p:anim calcmode="lin" valueType="num">
                                      <p:cBhvr>
                                        <p:cTn id="1363" dur="246" tmFilter="0, 0; 0.125,0.2665; 0.25,0.4; 0.375,0.465; 0.5,0.5;  0.625,0.535; 0.75,0.6; 0.875,0.7335; 1,1">
                                          <p:stCondLst>
                                            <p:cond delay="2484"/>
                                          </p:stCondLst>
                                        </p:cTn>
                                        <p:tgtEl>
                                          <p:spTgt spid="151"/>
                                        </p:tgtEl>
                                        <p:attrNameLst>
                                          <p:attrName>ppt_y</p:attrName>
                                        </p:attrNameLst>
                                      </p:cBhvr>
                                      <p:tavLst>
                                        <p:tav tm="0" fmla="#ppt_y-sin(pi*$)/81">
                                          <p:val>
                                            <p:fltVal val="0"/>
                                          </p:val>
                                        </p:tav>
                                        <p:tav tm="100000">
                                          <p:val>
                                            <p:fltVal val="1"/>
                                          </p:val>
                                        </p:tav>
                                      </p:tavLst>
                                    </p:anim>
                                    <p:animScale>
                                      <p:cBhvr>
                                        <p:cTn id="1364" dur="39">
                                          <p:stCondLst>
                                            <p:cond delay="975"/>
                                          </p:stCondLst>
                                        </p:cTn>
                                        <p:tgtEl>
                                          <p:spTgt spid="151"/>
                                        </p:tgtEl>
                                      </p:cBhvr>
                                      <p:to x="100000" y="60000"/>
                                    </p:animScale>
                                    <p:animScale>
                                      <p:cBhvr>
                                        <p:cTn id="1365" dur="249" decel="50000">
                                          <p:stCondLst>
                                            <p:cond delay="1014"/>
                                          </p:stCondLst>
                                        </p:cTn>
                                        <p:tgtEl>
                                          <p:spTgt spid="151"/>
                                        </p:tgtEl>
                                      </p:cBhvr>
                                      <p:to x="100000" y="100000"/>
                                    </p:animScale>
                                    <p:animScale>
                                      <p:cBhvr>
                                        <p:cTn id="1366" dur="39">
                                          <p:stCondLst>
                                            <p:cond delay="1968"/>
                                          </p:stCondLst>
                                        </p:cTn>
                                        <p:tgtEl>
                                          <p:spTgt spid="151"/>
                                        </p:tgtEl>
                                      </p:cBhvr>
                                      <p:to x="100000" y="80000"/>
                                    </p:animScale>
                                    <p:animScale>
                                      <p:cBhvr>
                                        <p:cTn id="1367" dur="249" decel="50000">
                                          <p:stCondLst>
                                            <p:cond delay="2007"/>
                                          </p:stCondLst>
                                        </p:cTn>
                                        <p:tgtEl>
                                          <p:spTgt spid="151"/>
                                        </p:tgtEl>
                                      </p:cBhvr>
                                      <p:to x="100000" y="100000"/>
                                    </p:animScale>
                                    <p:animScale>
                                      <p:cBhvr>
                                        <p:cTn id="1368" dur="39">
                                          <p:stCondLst>
                                            <p:cond delay="2463"/>
                                          </p:stCondLst>
                                        </p:cTn>
                                        <p:tgtEl>
                                          <p:spTgt spid="151"/>
                                        </p:tgtEl>
                                      </p:cBhvr>
                                      <p:to x="100000" y="90000"/>
                                    </p:animScale>
                                    <p:animScale>
                                      <p:cBhvr>
                                        <p:cTn id="1369" dur="249" decel="50000">
                                          <p:stCondLst>
                                            <p:cond delay="2502"/>
                                          </p:stCondLst>
                                        </p:cTn>
                                        <p:tgtEl>
                                          <p:spTgt spid="151"/>
                                        </p:tgtEl>
                                      </p:cBhvr>
                                      <p:to x="100000" y="100000"/>
                                    </p:animScale>
                                    <p:animScale>
                                      <p:cBhvr>
                                        <p:cTn id="1370" dur="39">
                                          <p:stCondLst>
                                            <p:cond delay="2712"/>
                                          </p:stCondLst>
                                        </p:cTn>
                                        <p:tgtEl>
                                          <p:spTgt spid="151"/>
                                        </p:tgtEl>
                                      </p:cBhvr>
                                      <p:to x="100000" y="95000"/>
                                    </p:animScale>
                                    <p:animScale>
                                      <p:cBhvr>
                                        <p:cTn id="1371" dur="249" decel="50000">
                                          <p:stCondLst>
                                            <p:cond delay="2751"/>
                                          </p:stCondLst>
                                        </p:cTn>
                                        <p:tgtEl>
                                          <p:spTgt spid="151"/>
                                        </p:tgtEl>
                                      </p:cBhvr>
                                      <p:to x="100000" y="100000"/>
                                    </p:animScale>
                                  </p:childTnLst>
                                </p:cTn>
                              </p:par>
                              <p:par>
                                <p:cTn id="1372" presetID="26" presetClass="entr" presetSubtype="0" fill="hold" nodeType="withEffect">
                                  <p:stCondLst>
                                    <p:cond delay="0"/>
                                  </p:stCondLst>
                                  <p:childTnLst>
                                    <p:set>
                                      <p:cBhvr>
                                        <p:cTn id="1373" dur="1" fill="hold">
                                          <p:stCondLst>
                                            <p:cond delay="0"/>
                                          </p:stCondLst>
                                        </p:cTn>
                                        <p:tgtEl>
                                          <p:spTgt spid="147"/>
                                        </p:tgtEl>
                                        <p:attrNameLst>
                                          <p:attrName>style.visibility</p:attrName>
                                        </p:attrNameLst>
                                      </p:cBhvr>
                                      <p:to>
                                        <p:strVal val="visible"/>
                                      </p:to>
                                    </p:set>
                                    <p:animEffect transition="in" filter="wipe(down)">
                                      <p:cBhvr>
                                        <p:cTn id="1374" dur="870">
                                          <p:stCondLst>
                                            <p:cond delay="0"/>
                                          </p:stCondLst>
                                        </p:cTn>
                                        <p:tgtEl>
                                          <p:spTgt spid="147"/>
                                        </p:tgtEl>
                                      </p:cBhvr>
                                    </p:animEffect>
                                    <p:anim calcmode="lin" valueType="num">
                                      <p:cBhvr>
                                        <p:cTn id="1375" dur="2733" tmFilter="0,0; 0.14,0.36; 0.43,0.73; 0.71,0.91; 1.0,1.0">
                                          <p:stCondLst>
                                            <p:cond delay="0"/>
                                          </p:stCondLst>
                                        </p:cTn>
                                        <p:tgtEl>
                                          <p:spTgt spid="147"/>
                                        </p:tgtEl>
                                        <p:attrNameLst>
                                          <p:attrName>ppt_x</p:attrName>
                                        </p:attrNameLst>
                                      </p:cBhvr>
                                      <p:tavLst>
                                        <p:tav tm="0">
                                          <p:val>
                                            <p:strVal val="#ppt_x-0.25"/>
                                          </p:val>
                                        </p:tav>
                                        <p:tav tm="100000">
                                          <p:val>
                                            <p:strVal val="#ppt_x"/>
                                          </p:val>
                                        </p:tav>
                                      </p:tavLst>
                                    </p:anim>
                                    <p:anim calcmode="lin" valueType="num">
                                      <p:cBhvr>
                                        <p:cTn id="1376" dur="996" tmFilter="0.0,0.0; 0.25,0.07; 0.50,0.2; 0.75,0.467; 1.0,1.0">
                                          <p:stCondLst>
                                            <p:cond delay="0"/>
                                          </p:stCondLst>
                                        </p:cTn>
                                        <p:tgtEl>
                                          <p:spTgt spid="147"/>
                                        </p:tgtEl>
                                        <p:attrNameLst>
                                          <p:attrName>ppt_y</p:attrName>
                                        </p:attrNameLst>
                                      </p:cBhvr>
                                      <p:tavLst>
                                        <p:tav tm="0" fmla="#ppt_y-sin(pi*$)/3">
                                          <p:val>
                                            <p:fltVal val="0.5"/>
                                          </p:val>
                                        </p:tav>
                                        <p:tav tm="100000">
                                          <p:val>
                                            <p:fltVal val="1"/>
                                          </p:val>
                                        </p:tav>
                                      </p:tavLst>
                                    </p:anim>
                                    <p:anim calcmode="lin" valueType="num">
                                      <p:cBhvr>
                                        <p:cTn id="1377" dur="996" tmFilter="0, 0; 0.125,0.2665; 0.25,0.4; 0.375,0.465; 0.5,0.5;  0.625,0.535; 0.75,0.6; 0.875,0.7335; 1,1">
                                          <p:stCondLst>
                                            <p:cond delay="996"/>
                                          </p:stCondLst>
                                        </p:cTn>
                                        <p:tgtEl>
                                          <p:spTgt spid="147"/>
                                        </p:tgtEl>
                                        <p:attrNameLst>
                                          <p:attrName>ppt_y</p:attrName>
                                        </p:attrNameLst>
                                      </p:cBhvr>
                                      <p:tavLst>
                                        <p:tav tm="0" fmla="#ppt_y-sin(pi*$)/9">
                                          <p:val>
                                            <p:fltVal val="0"/>
                                          </p:val>
                                        </p:tav>
                                        <p:tav tm="100000">
                                          <p:val>
                                            <p:fltVal val="1"/>
                                          </p:val>
                                        </p:tav>
                                      </p:tavLst>
                                    </p:anim>
                                    <p:anim calcmode="lin" valueType="num">
                                      <p:cBhvr>
                                        <p:cTn id="1378" dur="498" tmFilter="0, 0; 0.125,0.2665; 0.25,0.4; 0.375,0.465; 0.5,0.5;  0.625,0.535; 0.75,0.6; 0.875,0.7335; 1,1">
                                          <p:stCondLst>
                                            <p:cond delay="1986"/>
                                          </p:stCondLst>
                                        </p:cTn>
                                        <p:tgtEl>
                                          <p:spTgt spid="147"/>
                                        </p:tgtEl>
                                        <p:attrNameLst>
                                          <p:attrName>ppt_y</p:attrName>
                                        </p:attrNameLst>
                                      </p:cBhvr>
                                      <p:tavLst>
                                        <p:tav tm="0" fmla="#ppt_y-sin(pi*$)/27">
                                          <p:val>
                                            <p:fltVal val="0"/>
                                          </p:val>
                                        </p:tav>
                                        <p:tav tm="100000">
                                          <p:val>
                                            <p:fltVal val="1"/>
                                          </p:val>
                                        </p:tav>
                                      </p:tavLst>
                                    </p:anim>
                                    <p:anim calcmode="lin" valueType="num">
                                      <p:cBhvr>
                                        <p:cTn id="1379" dur="246" tmFilter="0, 0; 0.125,0.2665; 0.25,0.4; 0.375,0.465; 0.5,0.5;  0.625,0.535; 0.75,0.6; 0.875,0.7335; 1,1">
                                          <p:stCondLst>
                                            <p:cond delay="2484"/>
                                          </p:stCondLst>
                                        </p:cTn>
                                        <p:tgtEl>
                                          <p:spTgt spid="147"/>
                                        </p:tgtEl>
                                        <p:attrNameLst>
                                          <p:attrName>ppt_y</p:attrName>
                                        </p:attrNameLst>
                                      </p:cBhvr>
                                      <p:tavLst>
                                        <p:tav tm="0" fmla="#ppt_y-sin(pi*$)/81">
                                          <p:val>
                                            <p:fltVal val="0"/>
                                          </p:val>
                                        </p:tav>
                                        <p:tav tm="100000">
                                          <p:val>
                                            <p:fltVal val="1"/>
                                          </p:val>
                                        </p:tav>
                                      </p:tavLst>
                                    </p:anim>
                                    <p:animScale>
                                      <p:cBhvr>
                                        <p:cTn id="1380" dur="39">
                                          <p:stCondLst>
                                            <p:cond delay="975"/>
                                          </p:stCondLst>
                                        </p:cTn>
                                        <p:tgtEl>
                                          <p:spTgt spid="147"/>
                                        </p:tgtEl>
                                      </p:cBhvr>
                                      <p:to x="100000" y="60000"/>
                                    </p:animScale>
                                    <p:animScale>
                                      <p:cBhvr>
                                        <p:cTn id="1381" dur="249" decel="50000">
                                          <p:stCondLst>
                                            <p:cond delay="1014"/>
                                          </p:stCondLst>
                                        </p:cTn>
                                        <p:tgtEl>
                                          <p:spTgt spid="147"/>
                                        </p:tgtEl>
                                      </p:cBhvr>
                                      <p:to x="100000" y="100000"/>
                                    </p:animScale>
                                    <p:animScale>
                                      <p:cBhvr>
                                        <p:cTn id="1382" dur="39">
                                          <p:stCondLst>
                                            <p:cond delay="1968"/>
                                          </p:stCondLst>
                                        </p:cTn>
                                        <p:tgtEl>
                                          <p:spTgt spid="147"/>
                                        </p:tgtEl>
                                      </p:cBhvr>
                                      <p:to x="100000" y="80000"/>
                                    </p:animScale>
                                    <p:animScale>
                                      <p:cBhvr>
                                        <p:cTn id="1383" dur="249" decel="50000">
                                          <p:stCondLst>
                                            <p:cond delay="2007"/>
                                          </p:stCondLst>
                                        </p:cTn>
                                        <p:tgtEl>
                                          <p:spTgt spid="147"/>
                                        </p:tgtEl>
                                      </p:cBhvr>
                                      <p:to x="100000" y="100000"/>
                                    </p:animScale>
                                    <p:animScale>
                                      <p:cBhvr>
                                        <p:cTn id="1384" dur="39">
                                          <p:stCondLst>
                                            <p:cond delay="2463"/>
                                          </p:stCondLst>
                                        </p:cTn>
                                        <p:tgtEl>
                                          <p:spTgt spid="147"/>
                                        </p:tgtEl>
                                      </p:cBhvr>
                                      <p:to x="100000" y="90000"/>
                                    </p:animScale>
                                    <p:animScale>
                                      <p:cBhvr>
                                        <p:cTn id="1385" dur="249" decel="50000">
                                          <p:stCondLst>
                                            <p:cond delay="2502"/>
                                          </p:stCondLst>
                                        </p:cTn>
                                        <p:tgtEl>
                                          <p:spTgt spid="147"/>
                                        </p:tgtEl>
                                      </p:cBhvr>
                                      <p:to x="100000" y="100000"/>
                                    </p:animScale>
                                    <p:animScale>
                                      <p:cBhvr>
                                        <p:cTn id="1386" dur="39">
                                          <p:stCondLst>
                                            <p:cond delay="2712"/>
                                          </p:stCondLst>
                                        </p:cTn>
                                        <p:tgtEl>
                                          <p:spTgt spid="147"/>
                                        </p:tgtEl>
                                      </p:cBhvr>
                                      <p:to x="100000" y="95000"/>
                                    </p:animScale>
                                    <p:animScale>
                                      <p:cBhvr>
                                        <p:cTn id="1387" dur="249" decel="50000">
                                          <p:stCondLst>
                                            <p:cond delay="2751"/>
                                          </p:stCondLst>
                                        </p:cTn>
                                        <p:tgtEl>
                                          <p:spTgt spid="147"/>
                                        </p:tgtEl>
                                      </p:cBhvr>
                                      <p:to x="100000" y="100000"/>
                                    </p:animScale>
                                  </p:childTnLst>
                                </p:cTn>
                              </p:par>
                            </p:childTnLst>
                          </p:cTn>
                        </p:par>
                      </p:childTnLst>
                    </p:cTn>
                  </p:par>
                  <p:par>
                    <p:cTn id="1388" fill="hold" nodeType="clickPar">
                      <p:stCondLst>
                        <p:cond delay="indefinite"/>
                      </p:stCondLst>
                      <p:childTnLst>
                        <p:par>
                          <p:cTn id="1389" fill="hold" nodeType="withGroup">
                            <p:stCondLst>
                              <p:cond delay="0"/>
                            </p:stCondLst>
                            <p:childTnLst>
                              <p:par>
                                <p:cTn id="1390" presetID="26" presetClass="entr" presetSubtype="0" fill="hold" grpId="0" nodeType="clickEffect">
                                  <p:stCondLst>
                                    <p:cond delay="0"/>
                                  </p:stCondLst>
                                  <p:childTnLst>
                                    <p:set>
                                      <p:cBhvr>
                                        <p:cTn id="1391" dur="1" fill="hold">
                                          <p:stCondLst>
                                            <p:cond delay="0"/>
                                          </p:stCondLst>
                                        </p:cTn>
                                        <p:tgtEl>
                                          <p:spTgt spid="157"/>
                                        </p:tgtEl>
                                        <p:attrNameLst>
                                          <p:attrName>style.visibility</p:attrName>
                                        </p:attrNameLst>
                                      </p:cBhvr>
                                      <p:to>
                                        <p:strVal val="visible"/>
                                      </p:to>
                                    </p:set>
                                    <p:animEffect transition="in" filter="wipe(down)">
                                      <p:cBhvr>
                                        <p:cTn id="1392" dur="580">
                                          <p:stCondLst>
                                            <p:cond delay="0"/>
                                          </p:stCondLst>
                                        </p:cTn>
                                        <p:tgtEl>
                                          <p:spTgt spid="157"/>
                                        </p:tgtEl>
                                      </p:cBhvr>
                                    </p:animEffect>
                                    <p:anim calcmode="lin" valueType="num">
                                      <p:cBhvr>
                                        <p:cTn id="1393" dur="1822" tmFilter="0,0; 0.14,0.36; 0.43,0.73; 0.71,0.91; 1.0,1.0">
                                          <p:stCondLst>
                                            <p:cond delay="0"/>
                                          </p:stCondLst>
                                        </p:cTn>
                                        <p:tgtEl>
                                          <p:spTgt spid="157"/>
                                        </p:tgtEl>
                                        <p:attrNameLst>
                                          <p:attrName>ppt_x</p:attrName>
                                        </p:attrNameLst>
                                      </p:cBhvr>
                                      <p:tavLst>
                                        <p:tav tm="0">
                                          <p:val>
                                            <p:strVal val="#ppt_x-0.25"/>
                                          </p:val>
                                        </p:tav>
                                        <p:tav tm="100000">
                                          <p:val>
                                            <p:strVal val="#ppt_x"/>
                                          </p:val>
                                        </p:tav>
                                      </p:tavLst>
                                    </p:anim>
                                    <p:anim calcmode="lin" valueType="num">
                                      <p:cBhvr>
                                        <p:cTn id="1394" dur="664" tmFilter="0.0,0.0; 0.25,0.07; 0.50,0.2; 0.75,0.467; 1.0,1.0">
                                          <p:stCondLst>
                                            <p:cond delay="0"/>
                                          </p:stCondLst>
                                        </p:cTn>
                                        <p:tgtEl>
                                          <p:spTgt spid="157"/>
                                        </p:tgtEl>
                                        <p:attrNameLst>
                                          <p:attrName>ppt_y</p:attrName>
                                        </p:attrNameLst>
                                      </p:cBhvr>
                                      <p:tavLst>
                                        <p:tav tm="0" fmla="#ppt_y-sin(pi*$)/3">
                                          <p:val>
                                            <p:fltVal val="0.5"/>
                                          </p:val>
                                        </p:tav>
                                        <p:tav tm="100000">
                                          <p:val>
                                            <p:fltVal val="1"/>
                                          </p:val>
                                        </p:tav>
                                      </p:tavLst>
                                    </p:anim>
                                    <p:anim calcmode="lin" valueType="num">
                                      <p:cBhvr>
                                        <p:cTn id="1395" dur="664" tmFilter="0, 0; 0.125,0.2665; 0.25,0.4; 0.375,0.465; 0.5,0.5;  0.625,0.535; 0.75,0.6; 0.875,0.7335; 1,1">
                                          <p:stCondLst>
                                            <p:cond delay="664"/>
                                          </p:stCondLst>
                                        </p:cTn>
                                        <p:tgtEl>
                                          <p:spTgt spid="157"/>
                                        </p:tgtEl>
                                        <p:attrNameLst>
                                          <p:attrName>ppt_y</p:attrName>
                                        </p:attrNameLst>
                                      </p:cBhvr>
                                      <p:tavLst>
                                        <p:tav tm="0" fmla="#ppt_y-sin(pi*$)/9">
                                          <p:val>
                                            <p:fltVal val="0"/>
                                          </p:val>
                                        </p:tav>
                                        <p:tav tm="100000">
                                          <p:val>
                                            <p:fltVal val="1"/>
                                          </p:val>
                                        </p:tav>
                                      </p:tavLst>
                                    </p:anim>
                                    <p:anim calcmode="lin" valueType="num">
                                      <p:cBhvr>
                                        <p:cTn id="1396" dur="332" tmFilter="0, 0; 0.125,0.2665; 0.25,0.4; 0.375,0.465; 0.5,0.5;  0.625,0.535; 0.75,0.6; 0.875,0.7335; 1,1">
                                          <p:stCondLst>
                                            <p:cond delay="1324"/>
                                          </p:stCondLst>
                                        </p:cTn>
                                        <p:tgtEl>
                                          <p:spTgt spid="157"/>
                                        </p:tgtEl>
                                        <p:attrNameLst>
                                          <p:attrName>ppt_y</p:attrName>
                                        </p:attrNameLst>
                                      </p:cBhvr>
                                      <p:tavLst>
                                        <p:tav tm="0" fmla="#ppt_y-sin(pi*$)/27">
                                          <p:val>
                                            <p:fltVal val="0"/>
                                          </p:val>
                                        </p:tav>
                                        <p:tav tm="100000">
                                          <p:val>
                                            <p:fltVal val="1"/>
                                          </p:val>
                                        </p:tav>
                                      </p:tavLst>
                                    </p:anim>
                                    <p:anim calcmode="lin" valueType="num">
                                      <p:cBhvr>
                                        <p:cTn id="1397" dur="164" tmFilter="0, 0; 0.125,0.2665; 0.25,0.4; 0.375,0.465; 0.5,0.5;  0.625,0.535; 0.75,0.6; 0.875,0.7335; 1,1">
                                          <p:stCondLst>
                                            <p:cond delay="1656"/>
                                          </p:stCondLst>
                                        </p:cTn>
                                        <p:tgtEl>
                                          <p:spTgt spid="157"/>
                                        </p:tgtEl>
                                        <p:attrNameLst>
                                          <p:attrName>ppt_y</p:attrName>
                                        </p:attrNameLst>
                                      </p:cBhvr>
                                      <p:tavLst>
                                        <p:tav tm="0" fmla="#ppt_y-sin(pi*$)/81">
                                          <p:val>
                                            <p:fltVal val="0"/>
                                          </p:val>
                                        </p:tav>
                                        <p:tav tm="100000">
                                          <p:val>
                                            <p:fltVal val="1"/>
                                          </p:val>
                                        </p:tav>
                                      </p:tavLst>
                                    </p:anim>
                                    <p:animScale>
                                      <p:cBhvr>
                                        <p:cTn id="1398" dur="26">
                                          <p:stCondLst>
                                            <p:cond delay="650"/>
                                          </p:stCondLst>
                                        </p:cTn>
                                        <p:tgtEl>
                                          <p:spTgt spid="157"/>
                                        </p:tgtEl>
                                      </p:cBhvr>
                                      <p:to x="100000" y="60000"/>
                                    </p:animScale>
                                    <p:animScale>
                                      <p:cBhvr>
                                        <p:cTn id="1399" dur="166" decel="50000">
                                          <p:stCondLst>
                                            <p:cond delay="676"/>
                                          </p:stCondLst>
                                        </p:cTn>
                                        <p:tgtEl>
                                          <p:spTgt spid="157"/>
                                        </p:tgtEl>
                                      </p:cBhvr>
                                      <p:to x="100000" y="100000"/>
                                    </p:animScale>
                                    <p:animScale>
                                      <p:cBhvr>
                                        <p:cTn id="1400" dur="26">
                                          <p:stCondLst>
                                            <p:cond delay="1312"/>
                                          </p:stCondLst>
                                        </p:cTn>
                                        <p:tgtEl>
                                          <p:spTgt spid="157"/>
                                        </p:tgtEl>
                                      </p:cBhvr>
                                      <p:to x="100000" y="80000"/>
                                    </p:animScale>
                                    <p:animScale>
                                      <p:cBhvr>
                                        <p:cTn id="1401" dur="166" decel="50000">
                                          <p:stCondLst>
                                            <p:cond delay="1338"/>
                                          </p:stCondLst>
                                        </p:cTn>
                                        <p:tgtEl>
                                          <p:spTgt spid="157"/>
                                        </p:tgtEl>
                                      </p:cBhvr>
                                      <p:to x="100000" y="100000"/>
                                    </p:animScale>
                                    <p:animScale>
                                      <p:cBhvr>
                                        <p:cTn id="1402" dur="26">
                                          <p:stCondLst>
                                            <p:cond delay="1642"/>
                                          </p:stCondLst>
                                        </p:cTn>
                                        <p:tgtEl>
                                          <p:spTgt spid="157"/>
                                        </p:tgtEl>
                                      </p:cBhvr>
                                      <p:to x="100000" y="90000"/>
                                    </p:animScale>
                                    <p:animScale>
                                      <p:cBhvr>
                                        <p:cTn id="1403" dur="166" decel="50000">
                                          <p:stCondLst>
                                            <p:cond delay="1668"/>
                                          </p:stCondLst>
                                        </p:cTn>
                                        <p:tgtEl>
                                          <p:spTgt spid="157"/>
                                        </p:tgtEl>
                                      </p:cBhvr>
                                      <p:to x="100000" y="100000"/>
                                    </p:animScale>
                                    <p:animScale>
                                      <p:cBhvr>
                                        <p:cTn id="1404" dur="26">
                                          <p:stCondLst>
                                            <p:cond delay="1808"/>
                                          </p:stCondLst>
                                        </p:cTn>
                                        <p:tgtEl>
                                          <p:spTgt spid="157"/>
                                        </p:tgtEl>
                                      </p:cBhvr>
                                      <p:to x="100000" y="95000"/>
                                    </p:animScale>
                                    <p:animScale>
                                      <p:cBhvr>
                                        <p:cTn id="1405" dur="166" decel="50000">
                                          <p:stCondLst>
                                            <p:cond delay="1834"/>
                                          </p:stCondLst>
                                        </p:cTn>
                                        <p:tgtEl>
                                          <p:spTgt spid="157"/>
                                        </p:tgtEl>
                                      </p:cBhvr>
                                      <p:to x="100000" y="100000"/>
                                    </p:animScale>
                                  </p:childTnLst>
                                </p:cTn>
                              </p:par>
                            </p:childTnLst>
                          </p:cTn>
                        </p:par>
                      </p:childTnLst>
                    </p:cTn>
                  </p:par>
                  <p:par>
                    <p:cTn id="1406" fill="hold" nodeType="clickPar">
                      <p:stCondLst>
                        <p:cond delay="indefinite"/>
                      </p:stCondLst>
                      <p:childTnLst>
                        <p:par>
                          <p:cTn id="1407" fill="hold" nodeType="withGroup">
                            <p:stCondLst>
                              <p:cond delay="0"/>
                            </p:stCondLst>
                            <p:childTnLst>
                              <p:par>
                                <p:cTn id="1408" presetID="52" presetClass="entr" presetSubtype="0" fill="hold" grpId="0" nodeType="clickEffect">
                                  <p:stCondLst>
                                    <p:cond delay="0"/>
                                  </p:stCondLst>
                                  <p:childTnLst>
                                    <p:set>
                                      <p:cBhvr>
                                        <p:cTn id="1409" dur="1" fill="hold">
                                          <p:stCondLst>
                                            <p:cond delay="0"/>
                                          </p:stCondLst>
                                        </p:cTn>
                                        <p:tgtEl>
                                          <p:spTgt spid="158"/>
                                        </p:tgtEl>
                                        <p:attrNameLst>
                                          <p:attrName>style.visibility</p:attrName>
                                        </p:attrNameLst>
                                      </p:cBhvr>
                                      <p:to>
                                        <p:strVal val="visible"/>
                                      </p:to>
                                    </p:set>
                                    <p:animScale>
                                      <p:cBhvr>
                                        <p:cTn id="1410" dur="1000" decel="50000" fill="hold">
                                          <p:stCondLst>
                                            <p:cond delay="0"/>
                                          </p:stCondLst>
                                        </p:cTn>
                                        <p:tgtEl>
                                          <p:spTgt spid="1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11" dur="1000" decel="50000" fill="hold">
                                          <p:stCondLst>
                                            <p:cond delay="0"/>
                                          </p:stCondLst>
                                        </p:cTn>
                                        <p:tgtEl>
                                          <p:spTgt spid="158"/>
                                        </p:tgtEl>
                                        <p:attrNameLst>
                                          <p:attrName>ppt_x</p:attrName>
                                          <p:attrName>ppt_y</p:attrName>
                                        </p:attrNameLst>
                                      </p:cBhvr>
                                    </p:animMotion>
                                    <p:animEffect transition="in" filter="fade">
                                      <p:cBhvr>
                                        <p:cTn id="1412" dur="10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5" grpId="0"/>
      <p:bldP spid="46" grpId="0"/>
      <p:bldP spid="47" grpId="0"/>
      <p:bldP spid="49" grpId="0"/>
      <p:bldP spid="68" grpId="0"/>
      <p:bldP spid="87" grpId="0"/>
      <p:bldP spid="136" grpId="0" animBg="1"/>
      <p:bldP spid="138" grpId="0" animBg="1"/>
      <p:bldP spid="140" grpId="0"/>
      <p:bldP spid="157" grpId="0" animBg="1"/>
      <p:bldP spid="15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Screen Shot 2013-09-17 at 4.52.09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36900" y="533400"/>
            <a:ext cx="6705600" cy="340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2" name="TextBox 3"/>
          <p:cNvSpPr txBox="1">
            <a:spLocks noChangeArrowheads="1"/>
          </p:cNvSpPr>
          <p:nvPr/>
        </p:nvSpPr>
        <p:spPr bwMode="auto">
          <a:xfrm>
            <a:off x="3505201" y="76201"/>
            <a:ext cx="686276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solidFill>
                  <a:schemeClr val="accent2"/>
                </a:solidFill>
              </a:rPr>
              <a:t>17 boards farthest away from goal state (80 moves)</a:t>
            </a:r>
          </a:p>
        </p:txBody>
      </p:sp>
      <p:pic>
        <p:nvPicPr>
          <p:cNvPr id="2048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4800600"/>
            <a:ext cx="14478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4" name="Picture 3" descr="Screen Shot 2013-09-19 at 2.37.15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724400"/>
            <a:ext cx="1485900" cy="150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a:xfrm>
            <a:off x="7620000" y="533400"/>
            <a:ext cx="1066800" cy="1143000"/>
          </a:xfrm>
          <a:prstGeom prst="ellipse">
            <a:avLst/>
          </a:prstGeom>
          <a:solidFill>
            <a:schemeClr val="accent1">
              <a:alpha val="39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486" name="TextBox 6"/>
          <p:cNvSpPr txBox="1">
            <a:spLocks noChangeArrowheads="1"/>
          </p:cNvSpPr>
          <p:nvPr/>
        </p:nvSpPr>
        <p:spPr bwMode="auto">
          <a:xfrm>
            <a:off x="4024314" y="4191001"/>
            <a:ext cx="3748087"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b="1"/>
              <a:t>Most regular extreme case:</a:t>
            </a:r>
          </a:p>
        </p:txBody>
      </p:sp>
      <p:sp>
        <p:nvSpPr>
          <p:cNvPr id="20487" name="TextBox 66"/>
          <p:cNvSpPr txBox="1">
            <a:spLocks noChangeArrowheads="1"/>
          </p:cNvSpPr>
          <p:nvPr/>
        </p:nvSpPr>
        <p:spPr bwMode="auto">
          <a:xfrm>
            <a:off x="8020050" y="6400800"/>
            <a:ext cx="25717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Thanks to Jonathan GS</a:t>
            </a:r>
          </a:p>
        </p:txBody>
      </p:sp>
      <p:sp>
        <p:nvSpPr>
          <p:cNvPr id="137" name="TextBox 136"/>
          <p:cNvSpPr txBox="1"/>
          <p:nvPr/>
        </p:nvSpPr>
        <p:spPr>
          <a:xfrm>
            <a:off x="1905001" y="4635501"/>
            <a:ext cx="2253117" cy="1323439"/>
          </a:xfrm>
          <a:prstGeom prst="rect">
            <a:avLst/>
          </a:prstGeom>
          <a:noFill/>
        </p:spPr>
        <p:txBody>
          <a:bodyPr wrap="none">
            <a:spAutoFit/>
          </a:bodyPr>
          <a:lstStyle/>
          <a:p>
            <a:pPr>
              <a:defRPr/>
            </a:pPr>
            <a:r>
              <a:rPr lang="en-US" sz="2000" b="1" dirty="0">
                <a:solidFill>
                  <a:schemeClr val="accent1">
                    <a:lumMod val="75000"/>
                  </a:schemeClr>
                </a:solidFill>
              </a:rPr>
              <a:t>Each quadrant</a:t>
            </a:r>
          </a:p>
          <a:p>
            <a:pPr>
              <a:defRPr/>
            </a:pPr>
            <a:r>
              <a:rPr lang="en-US" sz="2000" b="1" dirty="0">
                <a:solidFill>
                  <a:srgbClr val="FF0000"/>
                </a:solidFill>
              </a:rPr>
              <a:t>reflected</a:t>
            </a:r>
            <a:r>
              <a:rPr lang="en-US" sz="2000" b="1" dirty="0">
                <a:solidFill>
                  <a:schemeClr val="accent1">
                    <a:lumMod val="75000"/>
                  </a:schemeClr>
                </a:solidFill>
              </a:rPr>
              <a:t> along</a:t>
            </a:r>
          </a:p>
          <a:p>
            <a:pPr>
              <a:defRPr/>
            </a:pPr>
            <a:r>
              <a:rPr lang="en-US" sz="2000" b="1" dirty="0">
                <a:solidFill>
                  <a:schemeClr val="accent1">
                    <a:lumMod val="75000"/>
                  </a:schemeClr>
                </a:solidFill>
              </a:rPr>
              <a:t>diagonal. “move</a:t>
            </a:r>
          </a:p>
          <a:p>
            <a:pPr>
              <a:defRPr/>
            </a:pPr>
            <a:r>
              <a:rPr lang="en-US" sz="2000" b="1" dirty="0">
                <a:solidFill>
                  <a:schemeClr val="accent1">
                    <a:lumMod val="75000"/>
                  </a:schemeClr>
                </a:solidFill>
              </a:rPr>
              <a:t>tiles furthest away</a:t>
            </a:r>
            <a:r>
              <a:rPr lang="en-US" dirty="0"/>
              <a:t>”</a:t>
            </a:r>
          </a:p>
        </p:txBody>
      </p:sp>
      <p:sp>
        <p:nvSpPr>
          <p:cNvPr id="20489" name="TextBox 173"/>
          <p:cNvSpPr txBox="1">
            <a:spLocks noChangeArrowheads="1"/>
          </p:cNvSpPr>
          <p:nvPr/>
        </p:nvSpPr>
        <p:spPr bwMode="auto">
          <a:xfrm>
            <a:off x="8991600" y="4267200"/>
            <a:ext cx="12890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b="1"/>
              <a:t>Goal state</a:t>
            </a:r>
          </a:p>
        </p:txBody>
      </p:sp>
      <p:sp>
        <p:nvSpPr>
          <p:cNvPr id="179" name="Minus 178"/>
          <p:cNvSpPr/>
          <p:nvPr/>
        </p:nvSpPr>
        <p:spPr>
          <a:xfrm rot="18887862">
            <a:off x="8288339" y="5307014"/>
            <a:ext cx="2827337" cy="268287"/>
          </a:xfrm>
          <a:prstGeom prst="mathMin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3" name="Frame 182"/>
          <p:cNvSpPr/>
          <p:nvPr/>
        </p:nvSpPr>
        <p:spPr>
          <a:xfrm>
            <a:off x="5638800" y="5486400"/>
            <a:ext cx="762000" cy="685800"/>
          </a:xfrm>
          <a:prstGeom prst="frame">
            <a:avLst>
              <a:gd name="adj1" fmla="val 6944"/>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84" name="Frame 183"/>
          <p:cNvSpPr/>
          <p:nvPr/>
        </p:nvSpPr>
        <p:spPr>
          <a:xfrm>
            <a:off x="8915400" y="4800600"/>
            <a:ext cx="762000" cy="762000"/>
          </a:xfrm>
          <a:prstGeom prst="frame">
            <a:avLst>
              <a:gd name="adj1" fmla="val 6944"/>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85" name="Frame 184"/>
          <p:cNvSpPr/>
          <p:nvPr/>
        </p:nvSpPr>
        <p:spPr>
          <a:xfrm>
            <a:off x="4953000" y="4724400"/>
            <a:ext cx="685800" cy="762000"/>
          </a:xfrm>
          <a:prstGeom prst="frame">
            <a:avLst>
              <a:gd name="adj1" fmla="val 6944"/>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86" name="Frame 185"/>
          <p:cNvSpPr/>
          <p:nvPr/>
        </p:nvSpPr>
        <p:spPr>
          <a:xfrm>
            <a:off x="9601200" y="5486400"/>
            <a:ext cx="762000" cy="762000"/>
          </a:xfrm>
          <a:prstGeom prst="frame">
            <a:avLst>
              <a:gd name="adj1" fmla="val 6944"/>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87" name="Minus 186"/>
          <p:cNvSpPr/>
          <p:nvPr/>
        </p:nvSpPr>
        <p:spPr>
          <a:xfrm rot="13585962">
            <a:off x="8182770" y="5326857"/>
            <a:ext cx="2827337" cy="266700"/>
          </a:xfrm>
          <a:prstGeom prst="mathMin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9" name="Frame 188"/>
          <p:cNvSpPr/>
          <p:nvPr/>
        </p:nvSpPr>
        <p:spPr>
          <a:xfrm>
            <a:off x="4953000" y="5486400"/>
            <a:ext cx="685800" cy="685800"/>
          </a:xfrm>
          <a:prstGeom prst="frame">
            <a:avLst>
              <a:gd name="adj1" fmla="val 6944"/>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90" name="Frame 189"/>
          <p:cNvSpPr/>
          <p:nvPr/>
        </p:nvSpPr>
        <p:spPr>
          <a:xfrm>
            <a:off x="5638800" y="4724400"/>
            <a:ext cx="762000" cy="762000"/>
          </a:xfrm>
          <a:prstGeom prst="frame">
            <a:avLst>
              <a:gd name="adj1" fmla="val 6944"/>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9" name="Frame 18"/>
          <p:cNvSpPr/>
          <p:nvPr/>
        </p:nvSpPr>
        <p:spPr>
          <a:xfrm>
            <a:off x="8915400" y="5486400"/>
            <a:ext cx="762000" cy="762000"/>
          </a:xfrm>
          <a:prstGeom prst="frame">
            <a:avLst>
              <a:gd name="adj1" fmla="val 6944"/>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20" name="Frame 19"/>
          <p:cNvSpPr/>
          <p:nvPr/>
        </p:nvSpPr>
        <p:spPr>
          <a:xfrm>
            <a:off x="9677400" y="4800600"/>
            <a:ext cx="685800" cy="685800"/>
          </a:xfrm>
          <a:prstGeom prst="frame">
            <a:avLst>
              <a:gd name="adj1" fmla="val 6944"/>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1101807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7" presetClass="entr" presetSubtype="0" fill="hold" nodeType="clickEffect">
                                  <p:stCondLst>
                                    <p:cond delay="0"/>
                                  </p:stCondLst>
                                  <p:childTnLst>
                                    <p:set>
                                      <p:cBhvr>
                                        <p:cTn id="13" dur="1" fill="hold">
                                          <p:stCondLst>
                                            <p:cond delay="0"/>
                                          </p:stCondLst>
                                        </p:cTn>
                                        <p:tgtEl>
                                          <p:spTgt spid="179"/>
                                        </p:tgtEl>
                                        <p:attrNameLst>
                                          <p:attrName>style.visibility</p:attrName>
                                        </p:attrNameLst>
                                      </p:cBhvr>
                                      <p:to>
                                        <p:strVal val="visible"/>
                                      </p:to>
                                    </p:set>
                                    <p:animEffect transition="in" filter="fade">
                                      <p:cBhvr>
                                        <p:cTn id="14" dur="1000"/>
                                        <p:tgtEl>
                                          <p:spTgt spid="179"/>
                                        </p:tgtEl>
                                      </p:cBhvr>
                                    </p:animEffect>
                                    <p:anim calcmode="lin" valueType="num">
                                      <p:cBhvr>
                                        <p:cTn id="15" dur="1000" fill="hold"/>
                                        <p:tgtEl>
                                          <p:spTgt spid="179"/>
                                        </p:tgtEl>
                                        <p:attrNameLst>
                                          <p:attrName>ppt_x</p:attrName>
                                        </p:attrNameLst>
                                      </p:cBhvr>
                                      <p:tavLst>
                                        <p:tav tm="0">
                                          <p:val>
                                            <p:strVal val="#ppt_x"/>
                                          </p:val>
                                        </p:tav>
                                        <p:tav tm="100000">
                                          <p:val>
                                            <p:strVal val="#ppt_x"/>
                                          </p:val>
                                        </p:tav>
                                      </p:tavLst>
                                    </p:anim>
                                    <p:anim calcmode="lin" valueType="num">
                                      <p:cBhvr>
                                        <p:cTn id="16" dur="900" decel="100000" fill="hold"/>
                                        <p:tgtEl>
                                          <p:spTgt spid="179"/>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79"/>
                                        </p:tgtEl>
                                        <p:attrNameLst>
                                          <p:attrName>ppt_y</p:attrName>
                                        </p:attrNameLst>
                                      </p:cBhvr>
                                      <p:tavLst>
                                        <p:tav tm="0">
                                          <p:val>
                                            <p:strVal val="#ppt_y-.03"/>
                                          </p:val>
                                        </p:tav>
                                        <p:tav tm="100000">
                                          <p:val>
                                            <p:strVal val="#ppt_y"/>
                                          </p:val>
                                        </p:tav>
                                      </p:tavLst>
                                    </p:anim>
                                  </p:childTnLst>
                                </p:cTn>
                              </p:par>
                              <p:par>
                                <p:cTn id="18" presetID="25" presetClass="entr" presetSubtype="0" fill="hold" nodeType="withEffect">
                                  <p:stCondLst>
                                    <p:cond delay="0"/>
                                  </p:stCondLst>
                                  <p:childTnLst>
                                    <p:set>
                                      <p:cBhvr>
                                        <p:cTn id="19" dur="1" fill="hold">
                                          <p:stCondLst>
                                            <p:cond delay="0"/>
                                          </p:stCondLst>
                                        </p:cTn>
                                        <p:tgtEl>
                                          <p:spTgt spid="184"/>
                                        </p:tgtEl>
                                        <p:attrNameLst>
                                          <p:attrName>style.visibility</p:attrName>
                                        </p:attrNameLst>
                                      </p:cBhvr>
                                      <p:to>
                                        <p:strVal val="visible"/>
                                      </p:to>
                                    </p:set>
                                    <p:anim calcmode="lin" valueType="num">
                                      <p:cBhvr>
                                        <p:cTn id="20" dur="500" decel="50000" fill="hold">
                                          <p:stCondLst>
                                            <p:cond delay="0"/>
                                          </p:stCondLst>
                                        </p:cTn>
                                        <p:tgtEl>
                                          <p:spTgt spid="184"/>
                                        </p:tgtEl>
                                        <p:attrNameLst>
                                          <p:attrName>style.rotation</p:attrName>
                                        </p:attrNameLst>
                                      </p:cBhvr>
                                      <p:tavLst>
                                        <p:tav tm="0">
                                          <p:val>
                                            <p:fltVal val="-90"/>
                                          </p:val>
                                        </p:tav>
                                        <p:tav tm="100000">
                                          <p:val>
                                            <p:fltVal val="0"/>
                                          </p:val>
                                        </p:tav>
                                      </p:tavLst>
                                    </p:anim>
                                    <p:anim calcmode="lin" valueType="num">
                                      <p:cBhvr>
                                        <p:cTn id="21" dur="500" decel="50000" fill="hold">
                                          <p:stCondLst>
                                            <p:cond delay="0"/>
                                          </p:stCondLst>
                                        </p:cTn>
                                        <p:tgtEl>
                                          <p:spTgt spid="184"/>
                                        </p:tgtEl>
                                        <p:attrNameLst>
                                          <p:attrName>ppt_w</p:attrName>
                                        </p:attrNameLst>
                                      </p:cBhvr>
                                      <p:tavLst>
                                        <p:tav tm="0">
                                          <p:val>
                                            <p:strVal val="#ppt_w"/>
                                          </p:val>
                                        </p:tav>
                                        <p:tav tm="100000">
                                          <p:val>
                                            <p:strVal val="#ppt_w*.05"/>
                                          </p:val>
                                        </p:tav>
                                      </p:tavLst>
                                    </p:anim>
                                    <p:anim calcmode="lin" valueType="num">
                                      <p:cBhvr>
                                        <p:cTn id="22" dur="500" accel="50000" fill="hold">
                                          <p:stCondLst>
                                            <p:cond delay="500"/>
                                          </p:stCondLst>
                                        </p:cTn>
                                        <p:tgtEl>
                                          <p:spTgt spid="184"/>
                                        </p:tgtEl>
                                        <p:attrNameLst>
                                          <p:attrName>ppt_w</p:attrName>
                                        </p:attrNameLst>
                                      </p:cBhvr>
                                      <p:tavLst>
                                        <p:tav tm="0">
                                          <p:val>
                                            <p:strVal val="#ppt_w*.05"/>
                                          </p:val>
                                        </p:tav>
                                        <p:tav tm="100000">
                                          <p:val>
                                            <p:strVal val="#ppt_w"/>
                                          </p:val>
                                        </p:tav>
                                      </p:tavLst>
                                    </p:anim>
                                    <p:anim calcmode="lin" valueType="num">
                                      <p:cBhvr>
                                        <p:cTn id="23" dur="1000" fill="hold"/>
                                        <p:tgtEl>
                                          <p:spTgt spid="184"/>
                                        </p:tgtEl>
                                        <p:attrNameLst>
                                          <p:attrName>ppt_h</p:attrName>
                                        </p:attrNameLst>
                                      </p:cBhvr>
                                      <p:tavLst>
                                        <p:tav tm="0">
                                          <p:val>
                                            <p:strVal val="#ppt_h"/>
                                          </p:val>
                                        </p:tav>
                                        <p:tav tm="100000">
                                          <p:val>
                                            <p:strVal val="#ppt_h"/>
                                          </p:val>
                                        </p:tav>
                                      </p:tavLst>
                                    </p:anim>
                                    <p:anim calcmode="lin" valueType="num">
                                      <p:cBhvr>
                                        <p:cTn id="24" dur="500" decel="50000" fill="hold">
                                          <p:stCondLst>
                                            <p:cond delay="0"/>
                                          </p:stCondLst>
                                        </p:cTn>
                                        <p:tgtEl>
                                          <p:spTgt spid="184"/>
                                        </p:tgtEl>
                                        <p:attrNameLst>
                                          <p:attrName>ppt_x</p:attrName>
                                        </p:attrNameLst>
                                      </p:cBhvr>
                                      <p:tavLst>
                                        <p:tav tm="0">
                                          <p:val>
                                            <p:strVal val="#ppt_x+.4"/>
                                          </p:val>
                                        </p:tav>
                                        <p:tav tm="100000">
                                          <p:val>
                                            <p:strVal val="#ppt_x"/>
                                          </p:val>
                                        </p:tav>
                                      </p:tavLst>
                                    </p:anim>
                                    <p:anim calcmode="lin" valueType="num">
                                      <p:cBhvr>
                                        <p:cTn id="25" dur="500" decel="50000" fill="hold">
                                          <p:stCondLst>
                                            <p:cond delay="0"/>
                                          </p:stCondLst>
                                        </p:cTn>
                                        <p:tgtEl>
                                          <p:spTgt spid="184"/>
                                        </p:tgtEl>
                                        <p:attrNameLst>
                                          <p:attrName>ppt_y</p:attrName>
                                        </p:attrNameLst>
                                      </p:cBhvr>
                                      <p:tavLst>
                                        <p:tav tm="0">
                                          <p:val>
                                            <p:strVal val="#ppt_y-.2"/>
                                          </p:val>
                                        </p:tav>
                                        <p:tav tm="100000">
                                          <p:val>
                                            <p:strVal val="#ppt_y+.1"/>
                                          </p:val>
                                        </p:tav>
                                      </p:tavLst>
                                    </p:anim>
                                    <p:anim calcmode="lin" valueType="num">
                                      <p:cBhvr>
                                        <p:cTn id="26" dur="500" accel="50000" fill="hold">
                                          <p:stCondLst>
                                            <p:cond delay="500"/>
                                          </p:stCondLst>
                                        </p:cTn>
                                        <p:tgtEl>
                                          <p:spTgt spid="184"/>
                                        </p:tgtEl>
                                        <p:attrNameLst>
                                          <p:attrName>ppt_y</p:attrName>
                                        </p:attrNameLst>
                                      </p:cBhvr>
                                      <p:tavLst>
                                        <p:tav tm="0">
                                          <p:val>
                                            <p:strVal val="#ppt_y+.1"/>
                                          </p:val>
                                        </p:tav>
                                        <p:tav tm="100000">
                                          <p:val>
                                            <p:strVal val="#ppt_y"/>
                                          </p:val>
                                        </p:tav>
                                      </p:tavLst>
                                    </p:anim>
                                    <p:animEffect transition="in" filter="fade">
                                      <p:cBhvr>
                                        <p:cTn id="27" dur="1000" decel="50000">
                                          <p:stCondLst>
                                            <p:cond delay="0"/>
                                          </p:stCondLst>
                                        </p:cTn>
                                        <p:tgtEl>
                                          <p:spTgt spid="184"/>
                                        </p:tgtEl>
                                      </p:cBhvr>
                                    </p:animEffect>
                                  </p:childTnLst>
                                </p:cTn>
                              </p:par>
                              <p:par>
                                <p:cTn id="28" presetID="25" presetClass="entr" presetSubtype="0" fill="hold" nodeType="withEffect">
                                  <p:stCondLst>
                                    <p:cond delay="0"/>
                                  </p:stCondLst>
                                  <p:childTnLst>
                                    <p:set>
                                      <p:cBhvr>
                                        <p:cTn id="29" dur="1" fill="hold">
                                          <p:stCondLst>
                                            <p:cond delay="0"/>
                                          </p:stCondLst>
                                        </p:cTn>
                                        <p:tgtEl>
                                          <p:spTgt spid="186"/>
                                        </p:tgtEl>
                                        <p:attrNameLst>
                                          <p:attrName>style.visibility</p:attrName>
                                        </p:attrNameLst>
                                      </p:cBhvr>
                                      <p:to>
                                        <p:strVal val="visible"/>
                                      </p:to>
                                    </p:set>
                                    <p:anim calcmode="lin" valueType="num">
                                      <p:cBhvr>
                                        <p:cTn id="30" dur="500" decel="50000" fill="hold">
                                          <p:stCondLst>
                                            <p:cond delay="0"/>
                                          </p:stCondLst>
                                        </p:cTn>
                                        <p:tgtEl>
                                          <p:spTgt spid="186"/>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86"/>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86"/>
                                        </p:tgtEl>
                                        <p:attrNameLst>
                                          <p:attrName>ppt_w</p:attrName>
                                        </p:attrNameLst>
                                      </p:cBhvr>
                                      <p:tavLst>
                                        <p:tav tm="0">
                                          <p:val>
                                            <p:strVal val="#ppt_w*.05"/>
                                          </p:val>
                                        </p:tav>
                                        <p:tav tm="100000">
                                          <p:val>
                                            <p:strVal val="#ppt_w"/>
                                          </p:val>
                                        </p:tav>
                                      </p:tavLst>
                                    </p:anim>
                                    <p:anim calcmode="lin" valueType="num">
                                      <p:cBhvr>
                                        <p:cTn id="33" dur="1000" fill="hold"/>
                                        <p:tgtEl>
                                          <p:spTgt spid="186"/>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86"/>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86"/>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86"/>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86"/>
                                        </p:tgtEl>
                                      </p:cBhvr>
                                    </p:animEffect>
                                  </p:childTnLst>
                                </p:cTn>
                              </p:par>
                              <p:par>
                                <p:cTn id="38" presetID="25" presetClass="entr" presetSubtype="0" fill="hold" nodeType="withEffect">
                                  <p:stCondLst>
                                    <p:cond delay="0"/>
                                  </p:stCondLst>
                                  <p:childTnLst>
                                    <p:set>
                                      <p:cBhvr>
                                        <p:cTn id="39" dur="1" fill="hold">
                                          <p:stCondLst>
                                            <p:cond delay="0"/>
                                          </p:stCondLst>
                                        </p:cTn>
                                        <p:tgtEl>
                                          <p:spTgt spid="183"/>
                                        </p:tgtEl>
                                        <p:attrNameLst>
                                          <p:attrName>style.visibility</p:attrName>
                                        </p:attrNameLst>
                                      </p:cBhvr>
                                      <p:to>
                                        <p:strVal val="visible"/>
                                      </p:to>
                                    </p:set>
                                    <p:anim calcmode="lin" valueType="num">
                                      <p:cBhvr>
                                        <p:cTn id="40" dur="500" decel="50000" fill="hold">
                                          <p:stCondLst>
                                            <p:cond delay="0"/>
                                          </p:stCondLst>
                                        </p:cTn>
                                        <p:tgtEl>
                                          <p:spTgt spid="183"/>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183"/>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183"/>
                                        </p:tgtEl>
                                        <p:attrNameLst>
                                          <p:attrName>ppt_w</p:attrName>
                                        </p:attrNameLst>
                                      </p:cBhvr>
                                      <p:tavLst>
                                        <p:tav tm="0">
                                          <p:val>
                                            <p:strVal val="#ppt_w*.05"/>
                                          </p:val>
                                        </p:tav>
                                        <p:tav tm="100000">
                                          <p:val>
                                            <p:strVal val="#ppt_w"/>
                                          </p:val>
                                        </p:tav>
                                      </p:tavLst>
                                    </p:anim>
                                    <p:anim calcmode="lin" valueType="num">
                                      <p:cBhvr>
                                        <p:cTn id="43" dur="1000" fill="hold"/>
                                        <p:tgtEl>
                                          <p:spTgt spid="183"/>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183"/>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183"/>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183"/>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183"/>
                                        </p:tgtEl>
                                      </p:cBhvr>
                                    </p:animEffect>
                                  </p:childTnLst>
                                </p:cTn>
                              </p:par>
                              <p:par>
                                <p:cTn id="48" presetID="25" presetClass="entr" presetSubtype="0" fill="hold" nodeType="withEffect">
                                  <p:stCondLst>
                                    <p:cond delay="0"/>
                                  </p:stCondLst>
                                  <p:childTnLst>
                                    <p:set>
                                      <p:cBhvr>
                                        <p:cTn id="49" dur="1" fill="hold">
                                          <p:stCondLst>
                                            <p:cond delay="0"/>
                                          </p:stCondLst>
                                        </p:cTn>
                                        <p:tgtEl>
                                          <p:spTgt spid="185"/>
                                        </p:tgtEl>
                                        <p:attrNameLst>
                                          <p:attrName>style.visibility</p:attrName>
                                        </p:attrNameLst>
                                      </p:cBhvr>
                                      <p:to>
                                        <p:strVal val="visible"/>
                                      </p:to>
                                    </p:set>
                                    <p:anim calcmode="lin" valueType="num">
                                      <p:cBhvr>
                                        <p:cTn id="50" dur="500" decel="50000" fill="hold">
                                          <p:stCondLst>
                                            <p:cond delay="0"/>
                                          </p:stCondLst>
                                        </p:cTn>
                                        <p:tgtEl>
                                          <p:spTgt spid="185"/>
                                        </p:tgtEl>
                                        <p:attrNameLst>
                                          <p:attrName>style.rotation</p:attrName>
                                        </p:attrNameLst>
                                      </p:cBhvr>
                                      <p:tavLst>
                                        <p:tav tm="0">
                                          <p:val>
                                            <p:fltVal val="-90"/>
                                          </p:val>
                                        </p:tav>
                                        <p:tav tm="100000">
                                          <p:val>
                                            <p:fltVal val="0"/>
                                          </p:val>
                                        </p:tav>
                                      </p:tavLst>
                                    </p:anim>
                                    <p:anim calcmode="lin" valueType="num">
                                      <p:cBhvr>
                                        <p:cTn id="51" dur="500" decel="50000" fill="hold">
                                          <p:stCondLst>
                                            <p:cond delay="0"/>
                                          </p:stCondLst>
                                        </p:cTn>
                                        <p:tgtEl>
                                          <p:spTgt spid="185"/>
                                        </p:tgtEl>
                                        <p:attrNameLst>
                                          <p:attrName>ppt_w</p:attrName>
                                        </p:attrNameLst>
                                      </p:cBhvr>
                                      <p:tavLst>
                                        <p:tav tm="0">
                                          <p:val>
                                            <p:strVal val="#ppt_w"/>
                                          </p:val>
                                        </p:tav>
                                        <p:tav tm="100000">
                                          <p:val>
                                            <p:strVal val="#ppt_w*.05"/>
                                          </p:val>
                                        </p:tav>
                                      </p:tavLst>
                                    </p:anim>
                                    <p:anim calcmode="lin" valueType="num">
                                      <p:cBhvr>
                                        <p:cTn id="52" dur="500" accel="50000" fill="hold">
                                          <p:stCondLst>
                                            <p:cond delay="500"/>
                                          </p:stCondLst>
                                        </p:cTn>
                                        <p:tgtEl>
                                          <p:spTgt spid="185"/>
                                        </p:tgtEl>
                                        <p:attrNameLst>
                                          <p:attrName>ppt_w</p:attrName>
                                        </p:attrNameLst>
                                      </p:cBhvr>
                                      <p:tavLst>
                                        <p:tav tm="0">
                                          <p:val>
                                            <p:strVal val="#ppt_w*.05"/>
                                          </p:val>
                                        </p:tav>
                                        <p:tav tm="100000">
                                          <p:val>
                                            <p:strVal val="#ppt_w"/>
                                          </p:val>
                                        </p:tav>
                                      </p:tavLst>
                                    </p:anim>
                                    <p:anim calcmode="lin" valueType="num">
                                      <p:cBhvr>
                                        <p:cTn id="53" dur="1000" fill="hold"/>
                                        <p:tgtEl>
                                          <p:spTgt spid="185"/>
                                        </p:tgtEl>
                                        <p:attrNameLst>
                                          <p:attrName>ppt_h</p:attrName>
                                        </p:attrNameLst>
                                      </p:cBhvr>
                                      <p:tavLst>
                                        <p:tav tm="0">
                                          <p:val>
                                            <p:strVal val="#ppt_h"/>
                                          </p:val>
                                        </p:tav>
                                        <p:tav tm="100000">
                                          <p:val>
                                            <p:strVal val="#ppt_h"/>
                                          </p:val>
                                        </p:tav>
                                      </p:tavLst>
                                    </p:anim>
                                    <p:anim calcmode="lin" valueType="num">
                                      <p:cBhvr>
                                        <p:cTn id="54" dur="500" decel="50000" fill="hold">
                                          <p:stCondLst>
                                            <p:cond delay="0"/>
                                          </p:stCondLst>
                                        </p:cTn>
                                        <p:tgtEl>
                                          <p:spTgt spid="185"/>
                                        </p:tgtEl>
                                        <p:attrNameLst>
                                          <p:attrName>ppt_x</p:attrName>
                                        </p:attrNameLst>
                                      </p:cBhvr>
                                      <p:tavLst>
                                        <p:tav tm="0">
                                          <p:val>
                                            <p:strVal val="#ppt_x+.4"/>
                                          </p:val>
                                        </p:tav>
                                        <p:tav tm="100000">
                                          <p:val>
                                            <p:strVal val="#ppt_x"/>
                                          </p:val>
                                        </p:tav>
                                      </p:tavLst>
                                    </p:anim>
                                    <p:anim calcmode="lin" valueType="num">
                                      <p:cBhvr>
                                        <p:cTn id="55" dur="500" decel="50000" fill="hold">
                                          <p:stCondLst>
                                            <p:cond delay="0"/>
                                          </p:stCondLst>
                                        </p:cTn>
                                        <p:tgtEl>
                                          <p:spTgt spid="185"/>
                                        </p:tgtEl>
                                        <p:attrNameLst>
                                          <p:attrName>ppt_y</p:attrName>
                                        </p:attrNameLst>
                                      </p:cBhvr>
                                      <p:tavLst>
                                        <p:tav tm="0">
                                          <p:val>
                                            <p:strVal val="#ppt_y-.2"/>
                                          </p:val>
                                        </p:tav>
                                        <p:tav tm="100000">
                                          <p:val>
                                            <p:strVal val="#ppt_y+.1"/>
                                          </p:val>
                                        </p:tav>
                                      </p:tavLst>
                                    </p:anim>
                                    <p:anim calcmode="lin" valueType="num">
                                      <p:cBhvr>
                                        <p:cTn id="56" dur="500" accel="50000" fill="hold">
                                          <p:stCondLst>
                                            <p:cond delay="500"/>
                                          </p:stCondLst>
                                        </p:cTn>
                                        <p:tgtEl>
                                          <p:spTgt spid="185"/>
                                        </p:tgtEl>
                                        <p:attrNameLst>
                                          <p:attrName>ppt_y</p:attrName>
                                        </p:attrNameLst>
                                      </p:cBhvr>
                                      <p:tavLst>
                                        <p:tav tm="0">
                                          <p:val>
                                            <p:strVal val="#ppt_y+.1"/>
                                          </p:val>
                                        </p:tav>
                                        <p:tav tm="100000">
                                          <p:val>
                                            <p:strVal val="#ppt_y"/>
                                          </p:val>
                                        </p:tav>
                                      </p:tavLst>
                                    </p:anim>
                                    <p:animEffect transition="in" filter="fade">
                                      <p:cBhvr>
                                        <p:cTn id="57" dur="1000" decel="50000">
                                          <p:stCondLst>
                                            <p:cond delay="0"/>
                                          </p:stCondLst>
                                        </p:cTn>
                                        <p:tgtEl>
                                          <p:spTgt spid="18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xit" presetSubtype="4" fill="hold" nodeType="clickEffect">
                                  <p:stCondLst>
                                    <p:cond delay="0"/>
                                  </p:stCondLst>
                                  <p:childTnLst>
                                    <p:anim calcmode="lin" valueType="num">
                                      <p:cBhvr additive="base">
                                        <p:cTn id="61" dur="500"/>
                                        <p:tgtEl>
                                          <p:spTgt spid="185"/>
                                        </p:tgtEl>
                                        <p:attrNameLst>
                                          <p:attrName>ppt_x</p:attrName>
                                        </p:attrNameLst>
                                      </p:cBhvr>
                                      <p:tavLst>
                                        <p:tav tm="0">
                                          <p:val>
                                            <p:strVal val="ppt_x"/>
                                          </p:val>
                                        </p:tav>
                                        <p:tav tm="100000">
                                          <p:val>
                                            <p:strVal val="ppt_x"/>
                                          </p:val>
                                        </p:tav>
                                      </p:tavLst>
                                    </p:anim>
                                    <p:anim calcmode="lin" valueType="num">
                                      <p:cBhvr additive="base">
                                        <p:cTn id="62" dur="500"/>
                                        <p:tgtEl>
                                          <p:spTgt spid="185"/>
                                        </p:tgtEl>
                                        <p:attrNameLst>
                                          <p:attrName>ppt_y</p:attrName>
                                        </p:attrNameLst>
                                      </p:cBhvr>
                                      <p:tavLst>
                                        <p:tav tm="0">
                                          <p:val>
                                            <p:strVal val="ppt_y"/>
                                          </p:val>
                                        </p:tav>
                                        <p:tav tm="100000">
                                          <p:val>
                                            <p:strVal val="1+ppt_h/2"/>
                                          </p:val>
                                        </p:tav>
                                      </p:tavLst>
                                    </p:anim>
                                    <p:set>
                                      <p:cBhvr>
                                        <p:cTn id="63" dur="1" fill="hold">
                                          <p:stCondLst>
                                            <p:cond delay="499"/>
                                          </p:stCondLst>
                                        </p:cTn>
                                        <p:tgtEl>
                                          <p:spTgt spid="185"/>
                                        </p:tgtEl>
                                        <p:attrNameLst>
                                          <p:attrName>style.visibility</p:attrName>
                                        </p:attrNameLst>
                                      </p:cBhvr>
                                      <p:to>
                                        <p:strVal val="hidden"/>
                                      </p:to>
                                    </p:set>
                                  </p:childTnLst>
                                </p:cTn>
                              </p:par>
                              <p:par>
                                <p:cTn id="64" presetID="2" presetClass="exit" presetSubtype="4" fill="hold" nodeType="withEffect">
                                  <p:stCondLst>
                                    <p:cond delay="0"/>
                                  </p:stCondLst>
                                  <p:childTnLst>
                                    <p:anim calcmode="lin" valueType="num">
                                      <p:cBhvr additive="base">
                                        <p:cTn id="65" dur="500"/>
                                        <p:tgtEl>
                                          <p:spTgt spid="183"/>
                                        </p:tgtEl>
                                        <p:attrNameLst>
                                          <p:attrName>ppt_x</p:attrName>
                                        </p:attrNameLst>
                                      </p:cBhvr>
                                      <p:tavLst>
                                        <p:tav tm="0">
                                          <p:val>
                                            <p:strVal val="ppt_x"/>
                                          </p:val>
                                        </p:tav>
                                        <p:tav tm="100000">
                                          <p:val>
                                            <p:strVal val="ppt_x"/>
                                          </p:val>
                                        </p:tav>
                                      </p:tavLst>
                                    </p:anim>
                                    <p:anim calcmode="lin" valueType="num">
                                      <p:cBhvr additive="base">
                                        <p:cTn id="66" dur="500"/>
                                        <p:tgtEl>
                                          <p:spTgt spid="183"/>
                                        </p:tgtEl>
                                        <p:attrNameLst>
                                          <p:attrName>ppt_y</p:attrName>
                                        </p:attrNameLst>
                                      </p:cBhvr>
                                      <p:tavLst>
                                        <p:tav tm="0">
                                          <p:val>
                                            <p:strVal val="ppt_y"/>
                                          </p:val>
                                        </p:tav>
                                        <p:tav tm="100000">
                                          <p:val>
                                            <p:strVal val="1+ppt_h/2"/>
                                          </p:val>
                                        </p:tav>
                                      </p:tavLst>
                                    </p:anim>
                                    <p:set>
                                      <p:cBhvr>
                                        <p:cTn id="67" dur="1" fill="hold">
                                          <p:stCondLst>
                                            <p:cond delay="499"/>
                                          </p:stCondLst>
                                        </p:cTn>
                                        <p:tgtEl>
                                          <p:spTgt spid="183"/>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84"/>
                                        </p:tgtEl>
                                        <p:attrNameLst>
                                          <p:attrName>ppt_x</p:attrName>
                                        </p:attrNameLst>
                                      </p:cBhvr>
                                      <p:tavLst>
                                        <p:tav tm="0">
                                          <p:val>
                                            <p:strVal val="ppt_x"/>
                                          </p:val>
                                        </p:tav>
                                        <p:tav tm="100000">
                                          <p:val>
                                            <p:strVal val="ppt_x"/>
                                          </p:val>
                                        </p:tav>
                                      </p:tavLst>
                                    </p:anim>
                                    <p:anim calcmode="lin" valueType="num">
                                      <p:cBhvr additive="base">
                                        <p:cTn id="70" dur="500"/>
                                        <p:tgtEl>
                                          <p:spTgt spid="184"/>
                                        </p:tgtEl>
                                        <p:attrNameLst>
                                          <p:attrName>ppt_y</p:attrName>
                                        </p:attrNameLst>
                                      </p:cBhvr>
                                      <p:tavLst>
                                        <p:tav tm="0">
                                          <p:val>
                                            <p:strVal val="ppt_y"/>
                                          </p:val>
                                        </p:tav>
                                        <p:tav tm="100000">
                                          <p:val>
                                            <p:strVal val="1+ppt_h/2"/>
                                          </p:val>
                                        </p:tav>
                                      </p:tavLst>
                                    </p:anim>
                                    <p:set>
                                      <p:cBhvr>
                                        <p:cTn id="71" dur="1" fill="hold">
                                          <p:stCondLst>
                                            <p:cond delay="499"/>
                                          </p:stCondLst>
                                        </p:cTn>
                                        <p:tgtEl>
                                          <p:spTgt spid="184"/>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179"/>
                                        </p:tgtEl>
                                        <p:attrNameLst>
                                          <p:attrName>ppt_x</p:attrName>
                                        </p:attrNameLst>
                                      </p:cBhvr>
                                      <p:tavLst>
                                        <p:tav tm="0">
                                          <p:val>
                                            <p:strVal val="ppt_x"/>
                                          </p:val>
                                        </p:tav>
                                        <p:tav tm="100000">
                                          <p:val>
                                            <p:strVal val="ppt_x"/>
                                          </p:val>
                                        </p:tav>
                                      </p:tavLst>
                                    </p:anim>
                                    <p:anim calcmode="lin" valueType="num">
                                      <p:cBhvr additive="base">
                                        <p:cTn id="74" dur="500"/>
                                        <p:tgtEl>
                                          <p:spTgt spid="179"/>
                                        </p:tgtEl>
                                        <p:attrNameLst>
                                          <p:attrName>ppt_y</p:attrName>
                                        </p:attrNameLst>
                                      </p:cBhvr>
                                      <p:tavLst>
                                        <p:tav tm="0">
                                          <p:val>
                                            <p:strVal val="ppt_y"/>
                                          </p:val>
                                        </p:tav>
                                        <p:tav tm="100000">
                                          <p:val>
                                            <p:strVal val="1+ppt_h/2"/>
                                          </p:val>
                                        </p:tav>
                                      </p:tavLst>
                                    </p:anim>
                                    <p:set>
                                      <p:cBhvr>
                                        <p:cTn id="75" dur="1" fill="hold">
                                          <p:stCondLst>
                                            <p:cond delay="499"/>
                                          </p:stCondLst>
                                        </p:cTn>
                                        <p:tgtEl>
                                          <p:spTgt spid="179"/>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186"/>
                                        </p:tgtEl>
                                        <p:attrNameLst>
                                          <p:attrName>ppt_x</p:attrName>
                                        </p:attrNameLst>
                                      </p:cBhvr>
                                      <p:tavLst>
                                        <p:tav tm="0">
                                          <p:val>
                                            <p:strVal val="ppt_x"/>
                                          </p:val>
                                        </p:tav>
                                        <p:tav tm="100000">
                                          <p:val>
                                            <p:strVal val="ppt_x"/>
                                          </p:val>
                                        </p:tav>
                                      </p:tavLst>
                                    </p:anim>
                                    <p:anim calcmode="lin" valueType="num">
                                      <p:cBhvr additive="base">
                                        <p:cTn id="78" dur="500"/>
                                        <p:tgtEl>
                                          <p:spTgt spid="186"/>
                                        </p:tgtEl>
                                        <p:attrNameLst>
                                          <p:attrName>ppt_y</p:attrName>
                                        </p:attrNameLst>
                                      </p:cBhvr>
                                      <p:tavLst>
                                        <p:tav tm="0">
                                          <p:val>
                                            <p:strVal val="ppt_y"/>
                                          </p:val>
                                        </p:tav>
                                        <p:tav tm="100000">
                                          <p:val>
                                            <p:strVal val="1+ppt_h/2"/>
                                          </p:val>
                                        </p:tav>
                                      </p:tavLst>
                                    </p:anim>
                                    <p:set>
                                      <p:cBhvr>
                                        <p:cTn id="79" dur="1" fill="hold">
                                          <p:stCondLst>
                                            <p:cond delay="499"/>
                                          </p:stCondLst>
                                        </p:cTn>
                                        <p:tgtEl>
                                          <p:spTgt spid="186"/>
                                        </p:tgtEl>
                                        <p:attrNameLst>
                                          <p:attrName>style.visibility</p:attrName>
                                        </p:attrNameLst>
                                      </p:cBhvr>
                                      <p:to>
                                        <p:strVal val="hidden"/>
                                      </p:to>
                                    </p:set>
                                  </p:childTnLst>
                                </p:cTn>
                              </p:par>
                              <p:par>
                                <p:cTn id="80" presetID="37" presetClass="entr" presetSubtype="0" fill="hold" nodeType="withEffect">
                                  <p:stCondLst>
                                    <p:cond delay="0"/>
                                  </p:stCondLst>
                                  <p:childTnLst>
                                    <p:set>
                                      <p:cBhvr>
                                        <p:cTn id="81" dur="1" fill="hold">
                                          <p:stCondLst>
                                            <p:cond delay="0"/>
                                          </p:stCondLst>
                                        </p:cTn>
                                        <p:tgtEl>
                                          <p:spTgt spid="189"/>
                                        </p:tgtEl>
                                        <p:attrNameLst>
                                          <p:attrName>style.visibility</p:attrName>
                                        </p:attrNameLst>
                                      </p:cBhvr>
                                      <p:to>
                                        <p:strVal val="visible"/>
                                      </p:to>
                                    </p:set>
                                    <p:animEffect transition="in" filter="fade">
                                      <p:cBhvr>
                                        <p:cTn id="82" dur="1000"/>
                                        <p:tgtEl>
                                          <p:spTgt spid="189"/>
                                        </p:tgtEl>
                                      </p:cBhvr>
                                    </p:animEffect>
                                    <p:anim calcmode="lin" valueType="num">
                                      <p:cBhvr>
                                        <p:cTn id="83" dur="1000" fill="hold"/>
                                        <p:tgtEl>
                                          <p:spTgt spid="189"/>
                                        </p:tgtEl>
                                        <p:attrNameLst>
                                          <p:attrName>ppt_x</p:attrName>
                                        </p:attrNameLst>
                                      </p:cBhvr>
                                      <p:tavLst>
                                        <p:tav tm="0">
                                          <p:val>
                                            <p:strVal val="#ppt_x"/>
                                          </p:val>
                                        </p:tav>
                                        <p:tav tm="100000">
                                          <p:val>
                                            <p:strVal val="#ppt_x"/>
                                          </p:val>
                                        </p:tav>
                                      </p:tavLst>
                                    </p:anim>
                                    <p:anim calcmode="lin" valueType="num">
                                      <p:cBhvr>
                                        <p:cTn id="84" dur="900" decel="100000" fill="hold"/>
                                        <p:tgtEl>
                                          <p:spTgt spid="189"/>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189"/>
                                        </p:tgtEl>
                                        <p:attrNameLst>
                                          <p:attrName>ppt_y</p:attrName>
                                        </p:attrNameLst>
                                      </p:cBhvr>
                                      <p:tavLst>
                                        <p:tav tm="0">
                                          <p:val>
                                            <p:strVal val="#ppt_y-.03"/>
                                          </p:val>
                                        </p:tav>
                                        <p:tav tm="100000">
                                          <p:val>
                                            <p:strVal val="#ppt_y"/>
                                          </p:val>
                                        </p:tav>
                                      </p:tavLst>
                                    </p:anim>
                                  </p:childTnLst>
                                </p:cTn>
                              </p:par>
                              <p:par>
                                <p:cTn id="86" presetID="37" presetClass="entr" presetSubtype="0" fill="hold" nodeType="withEffect">
                                  <p:stCondLst>
                                    <p:cond delay="0"/>
                                  </p:stCondLst>
                                  <p:childTnLst>
                                    <p:set>
                                      <p:cBhvr>
                                        <p:cTn id="87" dur="1" fill="hold">
                                          <p:stCondLst>
                                            <p:cond delay="0"/>
                                          </p:stCondLst>
                                        </p:cTn>
                                        <p:tgtEl>
                                          <p:spTgt spid="190"/>
                                        </p:tgtEl>
                                        <p:attrNameLst>
                                          <p:attrName>style.visibility</p:attrName>
                                        </p:attrNameLst>
                                      </p:cBhvr>
                                      <p:to>
                                        <p:strVal val="visible"/>
                                      </p:to>
                                    </p:set>
                                    <p:animEffect transition="in" filter="fade">
                                      <p:cBhvr>
                                        <p:cTn id="88" dur="1000"/>
                                        <p:tgtEl>
                                          <p:spTgt spid="190"/>
                                        </p:tgtEl>
                                      </p:cBhvr>
                                    </p:animEffect>
                                    <p:anim calcmode="lin" valueType="num">
                                      <p:cBhvr>
                                        <p:cTn id="89" dur="1000" fill="hold"/>
                                        <p:tgtEl>
                                          <p:spTgt spid="190"/>
                                        </p:tgtEl>
                                        <p:attrNameLst>
                                          <p:attrName>ppt_x</p:attrName>
                                        </p:attrNameLst>
                                      </p:cBhvr>
                                      <p:tavLst>
                                        <p:tav tm="0">
                                          <p:val>
                                            <p:strVal val="#ppt_x"/>
                                          </p:val>
                                        </p:tav>
                                        <p:tav tm="100000">
                                          <p:val>
                                            <p:strVal val="#ppt_x"/>
                                          </p:val>
                                        </p:tav>
                                      </p:tavLst>
                                    </p:anim>
                                    <p:anim calcmode="lin" valueType="num">
                                      <p:cBhvr>
                                        <p:cTn id="90" dur="900" decel="100000" fill="hold"/>
                                        <p:tgtEl>
                                          <p:spTgt spid="190"/>
                                        </p:tgtEl>
                                        <p:attrNameLst>
                                          <p:attrName>ppt_y</p:attrName>
                                        </p:attrNameLst>
                                      </p:cBhvr>
                                      <p:tavLst>
                                        <p:tav tm="0">
                                          <p:val>
                                            <p:strVal val="#ppt_y+1"/>
                                          </p:val>
                                        </p:tav>
                                        <p:tav tm="100000">
                                          <p:val>
                                            <p:strVal val="#ppt_y-.03"/>
                                          </p:val>
                                        </p:tav>
                                      </p:tavLst>
                                    </p:anim>
                                    <p:anim calcmode="lin" valueType="num">
                                      <p:cBhvr>
                                        <p:cTn id="91" dur="100" accel="100000" fill="hold">
                                          <p:stCondLst>
                                            <p:cond delay="900"/>
                                          </p:stCondLst>
                                        </p:cTn>
                                        <p:tgtEl>
                                          <p:spTgt spid="190"/>
                                        </p:tgtEl>
                                        <p:attrNameLst>
                                          <p:attrName>ppt_y</p:attrName>
                                        </p:attrNameLst>
                                      </p:cBhvr>
                                      <p:tavLst>
                                        <p:tav tm="0">
                                          <p:val>
                                            <p:strVal val="#ppt_y-.03"/>
                                          </p:val>
                                        </p:tav>
                                        <p:tav tm="100000">
                                          <p:val>
                                            <p:strVal val="#ppt_y"/>
                                          </p:val>
                                        </p:tav>
                                      </p:tavLst>
                                    </p:anim>
                                  </p:childTnLst>
                                </p:cTn>
                              </p:par>
                              <p:par>
                                <p:cTn id="92" presetID="37" presetClass="entr" presetSubtype="0" fill="hold"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1000"/>
                                        <p:tgtEl>
                                          <p:spTgt spid="19"/>
                                        </p:tgtEl>
                                      </p:cBhvr>
                                    </p:animEffect>
                                    <p:anim calcmode="lin" valueType="num">
                                      <p:cBhvr>
                                        <p:cTn id="95" dur="1000" fill="hold"/>
                                        <p:tgtEl>
                                          <p:spTgt spid="19"/>
                                        </p:tgtEl>
                                        <p:attrNameLst>
                                          <p:attrName>ppt_x</p:attrName>
                                        </p:attrNameLst>
                                      </p:cBhvr>
                                      <p:tavLst>
                                        <p:tav tm="0">
                                          <p:val>
                                            <p:strVal val="#ppt_x"/>
                                          </p:val>
                                        </p:tav>
                                        <p:tav tm="100000">
                                          <p:val>
                                            <p:strVal val="#ppt_x"/>
                                          </p:val>
                                        </p:tav>
                                      </p:tavLst>
                                    </p:anim>
                                    <p:anim calcmode="lin" valueType="num">
                                      <p:cBhvr>
                                        <p:cTn id="96" dur="900" decel="100000" fill="hold"/>
                                        <p:tgtEl>
                                          <p:spTgt spid="19"/>
                                        </p:tgtEl>
                                        <p:attrNameLst>
                                          <p:attrName>ppt_y</p:attrName>
                                        </p:attrNameLst>
                                      </p:cBhvr>
                                      <p:tavLst>
                                        <p:tav tm="0">
                                          <p:val>
                                            <p:strVal val="#ppt_y+1"/>
                                          </p:val>
                                        </p:tav>
                                        <p:tav tm="100000">
                                          <p:val>
                                            <p:strVal val="#ppt_y-.03"/>
                                          </p:val>
                                        </p:tav>
                                      </p:tavLst>
                                    </p:anim>
                                    <p:anim calcmode="lin" valueType="num">
                                      <p:cBhvr>
                                        <p:cTn id="97"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98" presetID="37" presetClass="entr" presetSubtype="0" fill="hold" nodeType="withEffect">
                                  <p:stCondLst>
                                    <p:cond delay="0"/>
                                  </p:stCondLst>
                                  <p:childTnLst>
                                    <p:set>
                                      <p:cBhvr>
                                        <p:cTn id="99" dur="1" fill="hold">
                                          <p:stCondLst>
                                            <p:cond delay="0"/>
                                          </p:stCondLst>
                                        </p:cTn>
                                        <p:tgtEl>
                                          <p:spTgt spid="187"/>
                                        </p:tgtEl>
                                        <p:attrNameLst>
                                          <p:attrName>style.visibility</p:attrName>
                                        </p:attrNameLst>
                                      </p:cBhvr>
                                      <p:to>
                                        <p:strVal val="visible"/>
                                      </p:to>
                                    </p:set>
                                    <p:animEffect transition="in" filter="fade">
                                      <p:cBhvr>
                                        <p:cTn id="100" dur="1000"/>
                                        <p:tgtEl>
                                          <p:spTgt spid="187"/>
                                        </p:tgtEl>
                                      </p:cBhvr>
                                    </p:animEffect>
                                    <p:anim calcmode="lin" valueType="num">
                                      <p:cBhvr>
                                        <p:cTn id="101" dur="1000" fill="hold"/>
                                        <p:tgtEl>
                                          <p:spTgt spid="187"/>
                                        </p:tgtEl>
                                        <p:attrNameLst>
                                          <p:attrName>ppt_x</p:attrName>
                                        </p:attrNameLst>
                                      </p:cBhvr>
                                      <p:tavLst>
                                        <p:tav tm="0">
                                          <p:val>
                                            <p:strVal val="#ppt_x"/>
                                          </p:val>
                                        </p:tav>
                                        <p:tav tm="100000">
                                          <p:val>
                                            <p:strVal val="#ppt_x"/>
                                          </p:val>
                                        </p:tav>
                                      </p:tavLst>
                                    </p:anim>
                                    <p:anim calcmode="lin" valueType="num">
                                      <p:cBhvr>
                                        <p:cTn id="102" dur="900" decel="100000" fill="hold"/>
                                        <p:tgtEl>
                                          <p:spTgt spid="187"/>
                                        </p:tgtEl>
                                        <p:attrNameLst>
                                          <p:attrName>ppt_y</p:attrName>
                                        </p:attrNameLst>
                                      </p:cBhvr>
                                      <p:tavLst>
                                        <p:tav tm="0">
                                          <p:val>
                                            <p:strVal val="#ppt_y+1"/>
                                          </p:val>
                                        </p:tav>
                                        <p:tav tm="100000">
                                          <p:val>
                                            <p:strVal val="#ppt_y-.03"/>
                                          </p:val>
                                        </p:tav>
                                      </p:tavLst>
                                    </p:anim>
                                    <p:anim calcmode="lin" valueType="num">
                                      <p:cBhvr>
                                        <p:cTn id="103" dur="100" accel="100000" fill="hold">
                                          <p:stCondLst>
                                            <p:cond delay="900"/>
                                          </p:stCondLst>
                                        </p:cTn>
                                        <p:tgtEl>
                                          <p:spTgt spid="187"/>
                                        </p:tgtEl>
                                        <p:attrNameLst>
                                          <p:attrName>ppt_y</p:attrName>
                                        </p:attrNameLst>
                                      </p:cBhvr>
                                      <p:tavLst>
                                        <p:tav tm="0">
                                          <p:val>
                                            <p:strVal val="#ppt_y-.03"/>
                                          </p:val>
                                        </p:tav>
                                        <p:tav tm="100000">
                                          <p:val>
                                            <p:strVal val="#ppt_y"/>
                                          </p:val>
                                        </p:tav>
                                      </p:tavLst>
                                    </p:anim>
                                  </p:childTnLst>
                                </p:cTn>
                              </p:par>
                              <p:par>
                                <p:cTn id="104" presetID="37" presetClass="entr" presetSubtype="0" fill="hold" nodeType="with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fade">
                                      <p:cBhvr>
                                        <p:cTn id="106" dur="1000"/>
                                        <p:tgtEl>
                                          <p:spTgt spid="20"/>
                                        </p:tgtEl>
                                      </p:cBhvr>
                                    </p:animEffect>
                                    <p:anim calcmode="lin" valueType="num">
                                      <p:cBhvr>
                                        <p:cTn id="107" dur="1000" fill="hold"/>
                                        <p:tgtEl>
                                          <p:spTgt spid="20"/>
                                        </p:tgtEl>
                                        <p:attrNameLst>
                                          <p:attrName>ppt_x</p:attrName>
                                        </p:attrNameLst>
                                      </p:cBhvr>
                                      <p:tavLst>
                                        <p:tav tm="0">
                                          <p:val>
                                            <p:strVal val="#ppt_x"/>
                                          </p:val>
                                        </p:tav>
                                        <p:tav tm="100000">
                                          <p:val>
                                            <p:strVal val="#ppt_x"/>
                                          </p:val>
                                        </p:tav>
                                      </p:tavLst>
                                    </p:anim>
                                    <p:anim calcmode="lin" valueType="num">
                                      <p:cBhvr>
                                        <p:cTn id="108" dur="900" decel="100000" fill="hold"/>
                                        <p:tgtEl>
                                          <p:spTgt spid="20"/>
                                        </p:tgtEl>
                                        <p:attrNameLst>
                                          <p:attrName>ppt_y</p:attrName>
                                        </p:attrNameLst>
                                      </p:cBhvr>
                                      <p:tavLst>
                                        <p:tav tm="0">
                                          <p:val>
                                            <p:strVal val="#ppt_y+1"/>
                                          </p:val>
                                        </p:tav>
                                        <p:tav tm="100000">
                                          <p:val>
                                            <p:strVal val="#ppt_y-.03"/>
                                          </p:val>
                                        </p:tav>
                                      </p:tavLst>
                                    </p:anim>
                                    <p:anim calcmode="lin" valueType="num">
                                      <p:cBhvr>
                                        <p:cTn id="109"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12960</Words>
  <Application>Microsoft Macintosh PowerPoint</Application>
  <PresentationFormat>Widescreen</PresentationFormat>
  <Paragraphs>1723</Paragraphs>
  <Slides>202</Slides>
  <Notes>74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202</vt:i4>
      </vt:variant>
    </vt:vector>
  </HeadingPairs>
  <TitlesOfParts>
    <vt:vector size="216" baseType="lpstr">
      <vt:lpstr>Arial</vt:lpstr>
      <vt:lpstr>Arial Narrow</vt:lpstr>
      <vt:lpstr>Calibri</vt:lpstr>
      <vt:lpstr>Calibri Light</vt:lpstr>
      <vt:lpstr>Courier New</vt:lpstr>
      <vt:lpstr>Helvetica</vt:lpstr>
      <vt:lpstr>News Gothic</vt:lpstr>
      <vt:lpstr>Nunito</vt:lpstr>
      <vt:lpstr>r</vt:lpstr>
      <vt:lpstr>Signature</vt:lpstr>
      <vt:lpstr>Times New Roman</vt:lpstr>
      <vt:lpstr>Verdana</vt:lpstr>
      <vt:lpstr>Wingdings</vt:lpstr>
      <vt:lpstr>Office Theme</vt:lpstr>
      <vt:lpstr>Artificial Intelligence  Unit 1 and Unit 2</vt:lpstr>
      <vt:lpstr>PowerPoint Presentation</vt:lpstr>
      <vt:lpstr>PowerPoint Presentation</vt:lpstr>
      <vt:lpstr>Text/ Reference Books</vt:lpstr>
      <vt:lpstr>UNIT-01</vt:lpstr>
      <vt:lpstr>What is Artificial Intelligence?</vt:lpstr>
      <vt:lpstr>Applications  of AI </vt:lpstr>
      <vt:lpstr>Programming Languages for AI</vt:lpstr>
      <vt:lpstr>AI, Machine Learning and Deep Learning</vt:lpstr>
      <vt:lpstr>Simulation of sophisticated and intelligent behavior in different areas</vt:lpstr>
      <vt:lpstr>Turing Test</vt:lpstr>
      <vt:lpstr>Turing Test</vt:lpstr>
      <vt:lpstr>Agents in Artificial Intelligence</vt:lpstr>
      <vt:lpstr> Examples of Agent: </vt:lpstr>
      <vt:lpstr>PowerPoint Presentation</vt:lpstr>
      <vt:lpstr>Types of Agent</vt:lpstr>
      <vt:lpstr> Simple reflex agents </vt:lpstr>
      <vt:lpstr>PowerPoint Presentation</vt:lpstr>
      <vt:lpstr> Model-based reflex agents </vt:lpstr>
      <vt:lpstr>PowerPoint Presentation</vt:lpstr>
      <vt:lpstr> Goal-based agents </vt:lpstr>
      <vt:lpstr>PowerPoint Presentation</vt:lpstr>
      <vt:lpstr> Utility-based agents </vt:lpstr>
      <vt:lpstr>PowerPoint Presentation</vt:lpstr>
      <vt:lpstr>Learning Agent :</vt:lpstr>
      <vt:lpstr>PowerPoint Presentation</vt:lpstr>
      <vt:lpstr>Application of AI</vt:lpstr>
      <vt:lpstr>Problem solving in games</vt:lpstr>
      <vt:lpstr>Problem Solving in Artificial Intelligence</vt:lpstr>
      <vt:lpstr>PowerPoint Presentation</vt:lpstr>
      <vt:lpstr>PowerPoint Presentation</vt:lpstr>
      <vt:lpstr>PowerPoint Presentation</vt:lpstr>
      <vt:lpstr>Natural Language</vt:lpstr>
      <vt:lpstr> Automated reasoning </vt:lpstr>
      <vt:lpstr> Deductive reasoning: </vt:lpstr>
      <vt:lpstr>Deductive reasoning:</vt:lpstr>
      <vt:lpstr> Inductive Reasoning: </vt:lpstr>
      <vt:lpstr>Inductive Reasoning:</vt:lpstr>
      <vt:lpstr>PowerPoint Presentation</vt:lpstr>
      <vt:lpstr> Abductive reasoning: </vt:lpstr>
      <vt:lpstr>Heuristic Search</vt:lpstr>
      <vt:lpstr>Heuristic Search Techniques</vt:lpstr>
      <vt:lpstr>Example: 8 Puzzle</vt:lpstr>
      <vt:lpstr>Which move is best?</vt:lpstr>
      <vt:lpstr>8 Puzzle Heuristics</vt:lpstr>
      <vt:lpstr>8 Puzzle Heuristics</vt:lpstr>
      <vt:lpstr>A Simple 8-puzzle heuristic</vt:lpstr>
      <vt:lpstr>Another approach</vt:lpstr>
      <vt:lpstr>PowerPoint Presentation</vt:lpstr>
      <vt:lpstr>Another 8-puzzle heuristic</vt:lpstr>
      <vt:lpstr>PowerPoint Presentation</vt:lpstr>
      <vt:lpstr>Techniques</vt:lpstr>
      <vt:lpstr>Generate-and-test</vt:lpstr>
      <vt:lpstr>Example - Traveling Salesman Problem (TSP)</vt:lpstr>
      <vt:lpstr>TSP Example</vt:lpstr>
      <vt:lpstr>Generate-and-test Example</vt:lpstr>
      <vt:lpstr>Hill Climbing</vt:lpstr>
      <vt:lpstr>Simple Hill Climbing</vt:lpstr>
      <vt:lpstr>Simple Hill Climbing  Function Optimization</vt:lpstr>
      <vt:lpstr>Potential Problems with Simple Hill Climbing</vt:lpstr>
      <vt:lpstr>Simple Hill Climbing Example</vt:lpstr>
      <vt:lpstr>TSP Hill Climb State Space</vt:lpstr>
      <vt:lpstr>Steepest-Ascent Hill Climbing</vt:lpstr>
      <vt:lpstr>Hill Climbing Termination</vt:lpstr>
      <vt:lpstr>Heuristic Dependence</vt:lpstr>
      <vt:lpstr>Best-First Search</vt:lpstr>
      <vt:lpstr>Best-First Search (cont.)</vt:lpstr>
      <vt:lpstr>Simulated Annealing</vt:lpstr>
      <vt:lpstr>Simulated Annealing (cont.)</vt:lpstr>
      <vt:lpstr>Simulated Annealing</vt:lpstr>
      <vt:lpstr>A* Algorithm (a sure test topic)</vt:lpstr>
      <vt:lpstr>A* evaluation function</vt:lpstr>
      <vt:lpstr>Modified State Evaluation</vt:lpstr>
      <vt:lpstr>Why we need modified evaluation </vt:lpstr>
      <vt:lpstr>A* Algorithm</vt:lpstr>
      <vt:lpstr>A* Algorithm</vt:lpstr>
      <vt:lpstr>PowerPoint Presentation</vt:lpstr>
      <vt:lpstr>Example - Maze</vt:lpstr>
      <vt:lpstr>A* Optimality and Completeness </vt:lpstr>
      <vt:lpstr>Admissible Heuristics</vt:lpstr>
      <vt:lpstr>A* Optimality Proof</vt:lpstr>
      <vt:lpstr>Proof (cont.)</vt:lpstr>
      <vt:lpstr>PowerPoint Presentation</vt:lpstr>
      <vt:lpstr>A* Example  Towers of Hanoi</vt:lpstr>
      <vt:lpstr>PowerPoint Presentation</vt:lpstr>
      <vt:lpstr>Problem Solving by Search</vt:lpstr>
      <vt:lpstr>Introduction</vt:lpstr>
      <vt:lpstr>Outline</vt:lpstr>
      <vt:lpstr>Problem-solving agents </vt:lpstr>
      <vt:lpstr>Example: Path Finding problem</vt:lpstr>
      <vt:lpstr>Micro-world: The Blocks World</vt:lpstr>
      <vt:lpstr>PowerPoint Presentation</vt:lpstr>
      <vt:lpstr>Problem types</vt:lpstr>
      <vt:lpstr>Example: Vacuum world state space graph</vt:lpstr>
      <vt:lpstr>Example: The 8-puzzle “sliding tile puzzle”</vt:lpstr>
      <vt:lpstr>15-puzzle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 evaluation functions or “heuristics”</vt:lpstr>
      <vt:lpstr>PowerPoint Presentation</vt:lpstr>
      <vt:lpstr>PowerPoint Presentation</vt:lpstr>
      <vt:lpstr>PowerPoint Presentation</vt:lpstr>
      <vt:lpstr>Example: Robotic assembly</vt:lpstr>
      <vt:lpstr>Other example search tasks</vt:lpstr>
      <vt:lpstr>Search Techniques</vt:lpstr>
      <vt:lpstr>PowerPoint Presentation</vt:lpstr>
      <vt:lpstr>Tree-search algorithms</vt:lpstr>
      <vt:lpstr>Tree search example</vt:lpstr>
      <vt:lpstr>PowerPoint Presentation</vt:lpstr>
      <vt:lpstr>PowerPoint Presentation</vt:lpstr>
      <vt:lpstr>Graph-search</vt:lpstr>
      <vt:lpstr>Implementation: states vs. nodes</vt:lpstr>
      <vt:lpstr>Implementation: general tree search</vt:lpstr>
      <vt:lpstr>Search strategies</vt:lpstr>
      <vt:lpstr>Uninformed search strategies</vt:lpstr>
      <vt:lpstr>Breadth-first search</vt:lpstr>
      <vt:lpstr>PowerPoint Presentation</vt:lpstr>
      <vt:lpstr>PowerPoint Presentation</vt:lpstr>
      <vt:lpstr>PowerPoint Presentation</vt:lpstr>
      <vt:lpstr>Properties of breadth-first search</vt:lpstr>
      <vt:lpstr>Uniform-cost search</vt:lpstr>
      <vt:lpstr>Uniform-cost search</vt:lpstr>
      <vt:lpstr>Depth-first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Properties of depth-first search</vt:lpstr>
      <vt:lpstr>Iterative deepening search</vt:lpstr>
      <vt:lpstr>Iterative deepening search l =0</vt:lpstr>
      <vt:lpstr>Iterative deepening search l =1</vt:lpstr>
      <vt:lpstr>Iterative deepening search l =2</vt:lpstr>
      <vt:lpstr>Iterative deepening search l =3</vt:lpstr>
      <vt:lpstr>PowerPoint Presentation</vt:lpstr>
      <vt:lpstr>Iterative deepening search</vt:lpstr>
      <vt:lpstr>Properties of iterative deepening search</vt:lpstr>
      <vt:lpstr>Bidirectional Search</vt:lpstr>
      <vt:lpstr>Repeated states</vt:lpstr>
      <vt:lpstr>Summary: General, uninformed search</vt:lpstr>
      <vt:lpstr>References</vt:lpstr>
      <vt:lpstr>Natural Language Processing Introduction</vt:lpstr>
      <vt:lpstr>Natural Language Processing</vt:lpstr>
      <vt:lpstr>Related Areas</vt:lpstr>
      <vt:lpstr>Communication</vt:lpstr>
      <vt:lpstr>Communication (cont)</vt:lpstr>
      <vt:lpstr>Communication (cont)</vt:lpstr>
      <vt:lpstr>Syntax, Semantic, Pragmatics</vt:lpstr>
      <vt:lpstr>Modular Comprehension</vt:lpstr>
      <vt:lpstr>Ambiguity</vt:lpstr>
      <vt:lpstr>Ambiguity is Ubiquitous</vt:lpstr>
      <vt:lpstr>Ambiguity is Explosive</vt:lpstr>
      <vt:lpstr>Humor and Ambiguity</vt:lpstr>
      <vt:lpstr>Why is Language Ambiguous?</vt:lpstr>
      <vt:lpstr>Natural Languages vs. Computer Languages</vt:lpstr>
      <vt:lpstr>Natural Language Tasks</vt:lpstr>
      <vt:lpstr>Syntactic Tasks</vt:lpstr>
      <vt:lpstr>Word Segmentation</vt:lpstr>
      <vt:lpstr>Morphological Analysis</vt:lpstr>
      <vt:lpstr>Part Of Speech (POS) Tagging</vt:lpstr>
      <vt:lpstr>Phrase Chunking</vt:lpstr>
      <vt:lpstr>Syntactic Parsing</vt:lpstr>
      <vt:lpstr>Semantic Tasks</vt:lpstr>
      <vt:lpstr>Word Sense Disambiguation (WSD)</vt:lpstr>
      <vt:lpstr>Semantic Role Labeling (SRL)</vt:lpstr>
      <vt:lpstr>Semantic Parsing</vt:lpstr>
      <vt:lpstr>Textual Entailment</vt:lpstr>
      <vt:lpstr>Textual Entailment Problems  from PASCAL Challenge</vt:lpstr>
      <vt:lpstr>Pragmatics/Discourse Tasks</vt:lpstr>
      <vt:lpstr>Anaphora Resolution/ Co-Reference</vt:lpstr>
      <vt:lpstr>Ellipsis Resolution</vt:lpstr>
      <vt:lpstr>Other Tasks</vt:lpstr>
      <vt:lpstr>Information Extraction (IE)</vt:lpstr>
      <vt:lpstr>Question Answering</vt:lpstr>
      <vt:lpstr>Text Summarization</vt:lpstr>
      <vt:lpstr>Machine Translation (MT)</vt:lpstr>
      <vt:lpstr>Ambiguity Resolution  is Required for Translation</vt:lpstr>
      <vt:lpstr>Resolving Ambiguity</vt:lpstr>
      <vt:lpstr>Manual Knowledge Acquisition</vt:lpstr>
      <vt:lpstr>Automatic Learning Approach</vt:lpstr>
      <vt:lpstr>Learning Approach</vt:lpstr>
      <vt:lpstr>Advantages of the Learning Approach</vt:lpstr>
      <vt:lpstr>The Importance of Probability</vt:lpstr>
      <vt:lpstr>Human Language Acquisition</vt:lpstr>
      <vt:lpstr>Pipelining Problem</vt:lpstr>
      <vt:lpstr>Pipelining Problem (cont.)</vt:lpstr>
      <vt:lpstr>Increasing Module Bandwidth</vt:lpstr>
      <vt:lpstr>Global Integration/ Joint Inference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TCS 706</dc:title>
  <dc:creator>vijay singh</dc:creator>
  <cp:lastModifiedBy>Mr. Manish Sharma</cp:lastModifiedBy>
  <cp:revision>33</cp:revision>
  <dcterms:created xsi:type="dcterms:W3CDTF">2022-09-13T07:50:46Z</dcterms:created>
  <dcterms:modified xsi:type="dcterms:W3CDTF">2023-09-26T04:58:35Z</dcterms:modified>
</cp:coreProperties>
</file>